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5"/>
    <p:sldMasterId id="2147483670" r:id="rId6"/>
  </p:sldMasterIdLst>
  <p:notesMasterIdLst>
    <p:notesMasterId r:id="rId29"/>
  </p:notesMasterIdLst>
  <p:handoutMasterIdLst>
    <p:handoutMasterId r:id="rId30"/>
  </p:handoutMasterIdLst>
  <p:sldIdLst>
    <p:sldId id="284"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5AA51D"/>
    <a:srgbClr val="FF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3" autoAdjust="0"/>
  </p:normalViewPr>
  <p:slideViewPr>
    <p:cSldViewPr>
      <p:cViewPr varScale="1">
        <p:scale>
          <a:sx n="135" d="100"/>
          <a:sy n="135" d="100"/>
        </p:scale>
        <p:origin x="-924" y="-78"/>
      </p:cViewPr>
      <p:guideLst>
        <p:guide orient="horz" pos="2160"/>
        <p:guide orient="horz" pos="1620"/>
        <p:guide pos="2880"/>
      </p:guideLst>
    </p:cSldViewPr>
  </p:slideViewPr>
  <p:outlineViewPr>
    <p:cViewPr>
      <p:scale>
        <a:sx n="33" d="100"/>
        <a:sy n="33" d="100"/>
      </p:scale>
      <p:origin x="0" y="22782"/>
    </p:cViewPr>
  </p:outlineViewPr>
  <p:notesTextViewPr>
    <p:cViewPr>
      <p:scale>
        <a:sx n="1" d="1"/>
        <a:sy n="1" d="1"/>
      </p:scale>
      <p:origin x="0" y="0"/>
    </p:cViewPr>
  </p:notesTextViewPr>
  <p:notesViewPr>
    <p:cSldViewPr>
      <p:cViewPr varScale="1">
        <p:scale>
          <a:sx n="87" d="100"/>
          <a:sy n="87" d="100"/>
        </p:scale>
        <p:origin x="10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D56C98-E326-4CF1-96B6-39A7DFDA8288}" type="datetimeFigureOut">
              <a:rPr lang="en-AU" smtClean="0"/>
              <a:t>11/10/2017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2B1345-C6E6-40D8-82AE-72D92B4A52C2}" type="slidenum">
              <a:rPr lang="en-AU" smtClean="0"/>
              <a:t>‹#›</a:t>
            </a:fld>
            <a:endParaRPr lang="en-AU"/>
          </a:p>
        </p:txBody>
      </p:sp>
    </p:spTree>
    <p:extLst>
      <p:ext uri="{BB962C8B-B14F-4D97-AF65-F5344CB8AC3E}">
        <p14:creationId xmlns:p14="http://schemas.microsoft.com/office/powerpoint/2010/main" val="2466058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63FD7-9CF0-4BF7-939B-4437226E8A80}" type="datetimeFigureOut">
              <a:rPr lang="en-AU" smtClean="0"/>
              <a:t>11/10/2017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069A1-9CCB-4A2E-A764-B72A35E67D0C}" type="slidenum">
              <a:rPr lang="en-AU" smtClean="0"/>
              <a:t>‹#›</a:t>
            </a:fld>
            <a:endParaRPr lang="en-AU"/>
          </a:p>
        </p:txBody>
      </p:sp>
    </p:spTree>
    <p:extLst>
      <p:ext uri="{BB962C8B-B14F-4D97-AF65-F5344CB8AC3E}">
        <p14:creationId xmlns:p14="http://schemas.microsoft.com/office/powerpoint/2010/main" val="480156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We</a:t>
            </a:r>
            <a:r>
              <a:rPr lang="en-US" baseline="0" dirty="0"/>
              <a:t> </a:t>
            </a:r>
            <a:r>
              <a:rPr lang="en-US" dirty="0"/>
              <a:t>can all probably agree that in principle it’s important to listen to children – the international convention on the rights of the child, the Family Law Act, and anyone who has talked to children and young people – understand that they want their views to be heard</a:t>
            </a:r>
            <a:r>
              <a:rPr lang="en-US" baseline="0" dirty="0"/>
              <a:t> and have unique and important insights to share.</a:t>
            </a:r>
            <a:r>
              <a:rPr lang="en-US" dirty="0"/>
              <a:t>  However in practice, this has been at odds with the equally strong maxim of ‘Do No Harm’, resulting in part, to very low rates of child inclusive work across family mediation and family law.</a:t>
            </a:r>
          </a:p>
          <a:p>
            <a:endParaRPr lang="en-US" dirty="0"/>
          </a:p>
          <a:p>
            <a:r>
              <a:rPr lang="en-US" dirty="0"/>
              <a:t>To give you some context, we work at Victoria Legal Aid and Relationships Australia Victoria respectively and we often see some seriously complex family disputes. The contra-indicators of child inclusive work, including low parental attunement, conflicted parental alliance, and complex issues including family violence, mental health and substance misuse often mean that child inclusive work is assessed as not suitable.</a:t>
            </a:r>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a:t>
            </a:fld>
            <a:endParaRPr lang="en-US"/>
          </a:p>
        </p:txBody>
      </p:sp>
    </p:spTree>
    <p:extLst>
      <p:ext uri="{BB962C8B-B14F-4D97-AF65-F5344CB8AC3E}">
        <p14:creationId xmlns:p14="http://schemas.microsoft.com/office/powerpoint/2010/main" val="196354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10</a:t>
            </a:fld>
            <a:endParaRPr lang="en-US"/>
          </a:p>
        </p:txBody>
      </p:sp>
    </p:spTree>
    <p:extLst>
      <p:ext uri="{BB962C8B-B14F-4D97-AF65-F5344CB8AC3E}">
        <p14:creationId xmlns:p14="http://schemas.microsoft.com/office/powerpoint/2010/main" val="60669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12</a:t>
            </a:fld>
            <a:endParaRPr lang="en-US"/>
          </a:p>
        </p:txBody>
      </p:sp>
    </p:spTree>
    <p:extLst>
      <p:ext uri="{BB962C8B-B14F-4D97-AF65-F5344CB8AC3E}">
        <p14:creationId xmlns:p14="http://schemas.microsoft.com/office/powerpoint/2010/main" val="411153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interviewing children requires</a:t>
            </a:r>
            <a:r>
              <a:rPr lang="en-US" baseline="0" dirty="0"/>
              <a:t> it’s own set of skills, arguably, it is the parent feedback that is most tricky when using child-inclusive processes with families that are seriously complicated.</a:t>
            </a:r>
          </a:p>
          <a:p>
            <a:endParaRPr lang="en-US" baseline="0" dirty="0"/>
          </a:p>
          <a:p>
            <a:r>
              <a:rPr lang="en-US" baseline="0" dirty="0"/>
              <a:t>As </a:t>
            </a:r>
            <a:r>
              <a:rPr lang="en-US" baseline="0" dirty="0" err="1"/>
              <a:t>Yasenik</a:t>
            </a:r>
            <a:r>
              <a:rPr lang="en-US" baseline="0" dirty="0"/>
              <a:t> and Graham suggest, when parents have limited reflective capacity due to the complex issues they are dealing with, the aim is to tailor feedback to maximize a parent’s potential to engage, reflect and focus on their child’s experiences and needs.</a:t>
            </a:r>
          </a:p>
          <a:p>
            <a:endParaRPr lang="en-US" baseline="0" dirty="0"/>
          </a:p>
          <a:p>
            <a:endParaRPr lang="en-US" baseline="0" dirty="0"/>
          </a:p>
          <a:p>
            <a:endParaRPr lang="en-US" baseline="0" dirty="0"/>
          </a:p>
          <a:p>
            <a:r>
              <a:rPr lang="en-US" baseline="0" dirty="0"/>
              <a:t>IT’S ALL IN THE DELIVERY!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13</a:t>
            </a:fld>
            <a:endParaRPr lang="en-US"/>
          </a:p>
        </p:txBody>
      </p:sp>
    </p:spTree>
    <p:extLst>
      <p:ext uri="{BB962C8B-B14F-4D97-AF65-F5344CB8AC3E}">
        <p14:creationId xmlns:p14="http://schemas.microsoft.com/office/powerpoint/2010/main" val="21935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giving tricky feedback to parents where</a:t>
            </a:r>
            <a:r>
              <a:rPr lang="en-US" baseline="0" dirty="0"/>
              <a:t> their capacity to hear is compromised, there are 5 key approaches we use:</a:t>
            </a:r>
          </a:p>
          <a:p>
            <a:pPr marL="228600" indent="-228600">
              <a:buFont typeface="+mj-lt"/>
              <a:buAutoNum type="arabicPeriod"/>
            </a:pPr>
            <a:r>
              <a:rPr lang="en-US" baseline="0" dirty="0"/>
              <a:t>Flexible: - thinking carefully about the way in which we deliver the feedback, where possible. In some services this means thinking about having private sessions with parents so that they can ‘save face’, or making sure that there is time between the feedback and mediation so they can process the content – work with the capacity and support needs of that parent – sometimes having a support person/worker or lawyer with them can assist; or providing a written report.</a:t>
            </a:r>
          </a:p>
          <a:p>
            <a:pPr marL="228600" indent="-228600">
              <a:buFont typeface="+mj-lt"/>
              <a:buAutoNum type="arabicPeriod"/>
            </a:pPr>
            <a:r>
              <a:rPr lang="en-US" baseline="0" dirty="0"/>
              <a:t>Power with, not over: it goes without saying that for messages to be heard, a parent must know that you are not presenting as an expert of their own child – rather you are sharing what you observe, and at times, putting this in a context to assist them to be child focused. </a:t>
            </a:r>
          </a:p>
          <a:p>
            <a:pPr marL="228600" indent="-228600">
              <a:buFont typeface="+mj-lt"/>
              <a:buAutoNum type="arabicPeriod"/>
            </a:pPr>
            <a:r>
              <a:rPr lang="en-US" baseline="0" dirty="0" smtClean="0"/>
              <a:t>Strength based: </a:t>
            </a:r>
            <a:r>
              <a:rPr lang="en-US" baseline="0" dirty="0"/>
              <a:t>when giving tough feedback it is really helpful to build on the capacities of the parent – what have they done that has helped in the past, what resources can they easily draw on to meet the needs of the child?</a:t>
            </a:r>
          </a:p>
          <a:p>
            <a:pPr marL="228600" indent="-228600">
              <a:buFont typeface="+mj-lt"/>
              <a:buAutoNum type="arabicPeriod"/>
            </a:pPr>
            <a:r>
              <a:rPr lang="en-US" baseline="0" dirty="0"/>
              <a:t>Balanced: this is about maintaining the voice of the child, through quotes, sharing Bear Cards or drawings – in a balanced way that will not be hurtful to a parent or place a child at risk</a:t>
            </a:r>
          </a:p>
          <a:p>
            <a:pPr marL="228600" indent="-228600">
              <a:buFont typeface="+mj-lt"/>
              <a:buAutoNum type="arabicPeriod"/>
            </a:pPr>
            <a:r>
              <a:rPr lang="en-US" baseline="0" dirty="0"/>
              <a:t>Curious: this is really about problem solving together. Wondering with the parent “I wonder why Jack might be thinking…?” “What do you think Abby might find comforting here?”</a:t>
            </a:r>
          </a:p>
          <a:p>
            <a:pPr marL="228600" indent="-228600">
              <a:buFont typeface="+mj-lt"/>
              <a:buAutoNum type="arabicPeriod"/>
            </a:pPr>
            <a:endParaRPr lang="en-US"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Importantly, child consultants are </a:t>
            </a:r>
            <a:r>
              <a:rPr lang="en-US" b="1" baseline="0" dirty="0" smtClean="0"/>
              <a:t>not simply passing along children’s wishes and amplifying them. </a:t>
            </a:r>
            <a:r>
              <a:rPr lang="en-US" baseline="0" dirty="0" smtClean="0"/>
              <a:t>They are balancing the importance of sharing the child’s/young person’s views authentically, while doing this in the context of what they have assessed parents can reasonably manage.  This requires building key messages that fit within the complex context, history, the abilities/resources of a parent, and the needs of the child. There may be important messages that are best heard without that ‘devastating quote” from their child. Third parties such as step parents or grandparents who will be offended if they are left out of the discussion or </a:t>
            </a:r>
            <a:r>
              <a:rPr lang="en-US" baseline="0" dirty="0" err="1" smtClean="0"/>
              <a:t>labelled</a:t>
            </a:r>
            <a:r>
              <a:rPr lang="en-US" baseline="0" dirty="0" smtClean="0"/>
              <a:t> with derogatory language. Its important to remember that after this brief intervention, that children in most cases, go on living between homes and maintain relationships. Be careful, do no harm and be gentle, kind and generous in your feedback.</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14</a:t>
            </a:fld>
            <a:endParaRPr lang="en-US"/>
          </a:p>
        </p:txBody>
      </p:sp>
    </p:spTree>
    <p:extLst>
      <p:ext uri="{BB962C8B-B14F-4D97-AF65-F5344CB8AC3E}">
        <p14:creationId xmlns:p14="http://schemas.microsoft.com/office/powerpoint/2010/main" val="5219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15</a:t>
            </a:fld>
            <a:endParaRPr lang="en-US"/>
          </a:p>
        </p:txBody>
      </p:sp>
    </p:spTree>
    <p:extLst>
      <p:ext uri="{BB962C8B-B14F-4D97-AF65-F5344CB8AC3E}">
        <p14:creationId xmlns:p14="http://schemas.microsoft.com/office/powerpoint/2010/main" val="47475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keeping with providing</a:t>
            </a:r>
            <a:r>
              <a:rPr lang="en-US" baseline="0" dirty="0"/>
              <a:t> a collaboration with parents that is child focused, we have found it really useful to provide a child’s agenda to parents. </a:t>
            </a:r>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16</a:t>
            </a:fld>
            <a:endParaRPr lang="en-US"/>
          </a:p>
        </p:txBody>
      </p:sp>
    </p:spTree>
    <p:extLst>
      <p:ext uri="{BB962C8B-B14F-4D97-AF65-F5344CB8AC3E}">
        <p14:creationId xmlns:p14="http://schemas.microsoft.com/office/powerpoint/2010/main" val="420724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17</a:t>
            </a:fld>
            <a:endParaRPr lang="en-US"/>
          </a:p>
        </p:txBody>
      </p:sp>
    </p:spTree>
    <p:extLst>
      <p:ext uri="{BB962C8B-B14F-4D97-AF65-F5344CB8AC3E}">
        <p14:creationId xmlns:p14="http://schemas.microsoft.com/office/powerpoint/2010/main" val="362359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18</a:t>
            </a:fld>
            <a:endParaRPr lang="en-US"/>
          </a:p>
        </p:txBody>
      </p:sp>
    </p:spTree>
    <p:extLst>
      <p:ext uri="{BB962C8B-B14F-4D97-AF65-F5344CB8AC3E}">
        <p14:creationId xmlns:p14="http://schemas.microsoft.com/office/powerpoint/2010/main" val="342411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19</a:t>
            </a:fld>
            <a:endParaRPr lang="en-US"/>
          </a:p>
        </p:txBody>
      </p:sp>
    </p:spTree>
    <p:extLst>
      <p:ext uri="{BB962C8B-B14F-4D97-AF65-F5344CB8AC3E}">
        <p14:creationId xmlns:p14="http://schemas.microsoft.com/office/powerpoint/2010/main" val="38027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20</a:t>
            </a:fld>
            <a:endParaRPr lang="en-US"/>
          </a:p>
        </p:txBody>
      </p:sp>
    </p:spTree>
    <p:extLst>
      <p:ext uri="{BB962C8B-B14F-4D97-AF65-F5344CB8AC3E}">
        <p14:creationId xmlns:p14="http://schemas.microsoft.com/office/powerpoint/2010/main" val="28631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yet all the research points to the benefits of providing children’s feedback to assist in resolving family disputes: longitudinal studies such as Macintosh (2009) suggest that children’s voices are powerful in a number of ways (see </a:t>
            </a:r>
            <a:r>
              <a:rPr lang="en-US" dirty="0" err="1"/>
              <a:t>powerpoint</a:t>
            </a:r>
            <a:r>
              <a:rPr lang="en-US" dirty="0"/>
              <a:t> slide). Current research into father’s and family violence (Lamb 2016), that uses digital story telling highlights the importance for young people having a chance to share their experiences. Dr</a:t>
            </a:r>
            <a:r>
              <a:rPr lang="en-US" baseline="0" dirty="0"/>
              <a:t> Lamb</a:t>
            </a:r>
            <a:r>
              <a:rPr lang="en-US" dirty="0"/>
              <a:t> also found that hearing their</a:t>
            </a:r>
            <a:r>
              <a:rPr lang="en-US" baseline="0" dirty="0"/>
              <a:t> children’s views, can motivate fathers to change. In fact video clips of children above 12, telling their stories about the impact of violence and what they required to change, are now being incorporated into some men's behavior change programs to powerful effect. </a:t>
            </a:r>
            <a:endParaRPr lang="en-US" dirty="0"/>
          </a:p>
          <a:p>
            <a:endParaRPr lang="en-US" dirty="0"/>
          </a:p>
          <a:p>
            <a:r>
              <a:rPr lang="en-US" dirty="0"/>
              <a:t>If we reserve child inclusive practice for those families that are already ‘child focused’, then we are largely ‘preaching to the converted’. Can we make a positive difference for more troubled families through child inclusive practice?  </a:t>
            </a:r>
          </a:p>
          <a:p>
            <a:endParaRPr lang="en-US" dirty="0"/>
          </a:p>
          <a:p>
            <a:r>
              <a:rPr lang="en-US" dirty="0"/>
              <a:t>We want to illustrate today the way in which child inclusive practice, when delivered flexibly, skillfully and responsively, can maximize potential for parental reflection and child focus. This allows for a greater range of matters to be assessed as suitable, leading to the making of more durable agreements. </a:t>
            </a:r>
          </a:p>
          <a:p>
            <a:endParaRPr lang="en-US" dirty="0"/>
          </a:p>
          <a:p>
            <a:r>
              <a:rPr lang="en-US" dirty="0"/>
              <a:t>In an effort to genuinely embed children’s voices into family dispute resolution, we explore opportunities to provide child inclusive practice to those cases that may often be screened out, in order to strengthen parent’s resources to support their children.</a:t>
            </a:r>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2</a:t>
            </a:fld>
            <a:endParaRPr lang="en-US"/>
          </a:p>
        </p:txBody>
      </p:sp>
    </p:spTree>
    <p:extLst>
      <p:ext uri="{BB962C8B-B14F-4D97-AF65-F5344CB8AC3E}">
        <p14:creationId xmlns:p14="http://schemas.microsoft.com/office/powerpoint/2010/main" val="143617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Summarise</a:t>
            </a:r>
            <a:r>
              <a:rPr lang="en-US" baseline="0" dirty="0" smtClean="0"/>
              <a:t> model:</a:t>
            </a:r>
            <a:endParaRPr lang="en-US" dirty="0" smtClean="0"/>
          </a:p>
          <a:p>
            <a:r>
              <a:rPr lang="en-US" dirty="0" smtClean="0"/>
              <a:t>You might give the whole report to</a:t>
            </a:r>
            <a:r>
              <a:rPr lang="en-US" baseline="0" dirty="0" smtClean="0"/>
              <a:t> the mediator and parties, or just the child focused agenda – depending on what their capacity is.</a:t>
            </a:r>
          </a:p>
          <a:p>
            <a:endParaRPr lang="en-US" baseline="0" dirty="0" smtClean="0"/>
          </a:p>
          <a:p>
            <a:r>
              <a:rPr lang="en-US" baseline="0" dirty="0" smtClean="0"/>
              <a:t>If anyone can come up with a good name for our model, please come and talk to us…</a:t>
            </a:r>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22</a:t>
            </a:fld>
            <a:endParaRPr lang="en-US"/>
          </a:p>
        </p:txBody>
      </p:sp>
    </p:spTree>
    <p:extLst>
      <p:ext uri="{BB962C8B-B14F-4D97-AF65-F5344CB8AC3E}">
        <p14:creationId xmlns:p14="http://schemas.microsoft.com/office/powerpoint/2010/main" val="88204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deciding to proceed with a child inclusive process for a family of 11 children (2 adult children were not included), ranging from 5 to 18 years, who were grappling with separation, family violence, alcohol abuse and mental illness, we wondered “What were we thinking!” </a:t>
            </a:r>
          </a:p>
          <a:p>
            <a:endParaRPr lang="en-US" dirty="0"/>
          </a:p>
          <a:p>
            <a:r>
              <a:rPr lang="en-US" dirty="0"/>
              <a:t>Through unpacking this case, we want to explore the Who, What and How of doing child inclusive work with families that are experiencing complex, and complicating issues. We consider:</a:t>
            </a:r>
            <a:endParaRPr lang="en-AU" dirty="0"/>
          </a:p>
          <a:p>
            <a:pPr lvl="0"/>
            <a:r>
              <a:rPr lang="en-US" dirty="0"/>
              <a:t>Who is suitable for child inclusive, lawyer assisted FDR when there are complex issues?</a:t>
            </a:r>
            <a:endParaRPr lang="en-AU" dirty="0"/>
          </a:p>
          <a:p>
            <a:pPr lvl="0"/>
            <a:r>
              <a:rPr lang="en-US" dirty="0"/>
              <a:t>What kind of information do we want to gather from children</a:t>
            </a:r>
            <a:r>
              <a:rPr lang="en-US" baseline="0" dirty="0"/>
              <a:t> </a:t>
            </a:r>
            <a:r>
              <a:rPr lang="en-US" dirty="0"/>
              <a:t>and what do we share with parents?</a:t>
            </a:r>
            <a:endParaRPr lang="en-AU" dirty="0"/>
          </a:p>
          <a:p>
            <a:pPr lvl="0"/>
            <a:r>
              <a:rPr lang="en-US" dirty="0"/>
              <a:t>How to manage expectations and provide feedback to parents who struggle to hear their children’s needs?</a:t>
            </a:r>
            <a:endParaRPr lang="en-AU" dirty="0"/>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3</a:t>
            </a:fld>
            <a:endParaRPr lang="en-US"/>
          </a:p>
        </p:txBody>
      </p:sp>
    </p:spTree>
    <p:extLst>
      <p:ext uri="{BB962C8B-B14F-4D97-AF65-F5344CB8AC3E}">
        <p14:creationId xmlns:p14="http://schemas.microsoft.com/office/powerpoint/2010/main" val="90328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in case you thought the number of children was not really much for us to get on the podium about, there were in fact complicating factors that would often suggest the matter was not suitable - See above! </a:t>
            </a:r>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4</a:t>
            </a:fld>
            <a:endParaRPr lang="en-US"/>
          </a:p>
        </p:txBody>
      </p:sp>
    </p:spTree>
    <p:extLst>
      <p:ext uri="{BB962C8B-B14F-4D97-AF65-F5344CB8AC3E}">
        <p14:creationId xmlns:p14="http://schemas.microsoft.com/office/powerpoint/2010/main" val="393117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you can see in the assessment that the contra-indicators far outweighed</a:t>
            </a:r>
            <a:r>
              <a:rPr lang="en-US" baseline="0" dirty="0"/>
              <a:t> the indicators</a:t>
            </a:r>
            <a:r>
              <a:rPr lang="en-US" baseline="0" dirty="0" smtClean="0"/>
              <a:t>. At a clinical meeting it was decided: Proceed with Caution!</a:t>
            </a:r>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5</a:t>
            </a:fld>
            <a:endParaRPr lang="en-US"/>
          </a:p>
        </p:txBody>
      </p:sp>
    </p:spTree>
    <p:extLst>
      <p:ext uri="{BB962C8B-B14F-4D97-AF65-F5344CB8AC3E}">
        <p14:creationId xmlns:p14="http://schemas.microsoft.com/office/powerpoint/2010/main" val="238363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raises the question of Who can proceed where there are seriously complex issues?</a:t>
            </a:r>
          </a:p>
          <a:p>
            <a:endParaRPr lang="en-US" dirty="0" smtClean="0"/>
          </a:p>
          <a:p>
            <a:r>
              <a:rPr lang="en-US" dirty="0" smtClean="0"/>
              <a:t>Embedded</a:t>
            </a:r>
            <a:r>
              <a:rPr lang="en-US" baseline="0" dirty="0" smtClean="0"/>
              <a:t> in assessment for CIP is the aim described by </a:t>
            </a:r>
            <a:r>
              <a:rPr lang="en-US" baseline="0" dirty="0" err="1" smtClean="0"/>
              <a:t>Jenn</a:t>
            </a:r>
            <a:r>
              <a:rPr lang="en-US" baseline="0" dirty="0" smtClean="0"/>
              <a:t> McIntosh as “</a:t>
            </a:r>
            <a:r>
              <a:rPr lang="en-US" sz="1200" kern="1200" dirty="0" smtClean="0">
                <a:solidFill>
                  <a:schemeClr val="tx1"/>
                </a:solidFill>
                <a:effectLst/>
                <a:latin typeface="+mn-lt"/>
                <a:ea typeface="+mn-ea"/>
                <a:cs typeface="+mn-cs"/>
              </a:rPr>
              <a:t>At its core, child-inclusive practice is a process of</a:t>
            </a:r>
            <a:endParaRPr lang="en-AU"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developmental consultation and therapeutic conversation</a:t>
            </a:r>
            <a:r>
              <a:rPr lang="en-US"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primary goal of the child-inclusive model is to reestablish</a:t>
            </a:r>
            <a:r>
              <a:rPr lang="en-A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maintain a secure emotional base for the child post-separation. McIntosh, 2007 Issues paper AIFS.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a:t>
            </a:r>
            <a:r>
              <a:rPr lang="en-US" sz="1200" kern="1200" dirty="0">
                <a:solidFill>
                  <a:schemeClr val="tx1"/>
                </a:solidFill>
                <a:effectLst/>
                <a:latin typeface="+mn-lt"/>
                <a:ea typeface="+mn-ea"/>
                <a:cs typeface="+mn-cs"/>
              </a:rPr>
              <a:t>this more extensive and lengthy model may ideally be the case, in many FDR contexts there are difficulties with implementing this approach on a wide scale. Barriers include,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    the skills of the practitioners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resource constraints.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 including models of mediation </a:t>
            </a:r>
            <a:r>
              <a:rPr lang="en-US" sz="1200" b="1" i="1" kern="1200" baseline="0" dirty="0">
                <a:solidFill>
                  <a:schemeClr val="tx1"/>
                </a:solidFill>
                <a:effectLst/>
                <a:latin typeface="+mn-lt"/>
                <a:ea typeface="+mn-ea"/>
                <a:cs typeface="+mn-cs"/>
              </a:rPr>
              <a:t>which are brief interventions such as one or two conferences/ mediations</a:t>
            </a: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 the complex issues that may limit a families capacity or willingness to have that longer term therapeutic conversation.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want to propose another or additional way of thinking about and applying CIP: CIP can be an opportunity to provide </a:t>
            </a:r>
            <a:r>
              <a:rPr lang="en-US" sz="1200" b="1" kern="1200" baseline="0" dirty="0">
                <a:solidFill>
                  <a:schemeClr val="tx1"/>
                </a:solidFill>
                <a:effectLst/>
                <a:latin typeface="+mn-lt"/>
                <a:ea typeface="+mn-ea"/>
                <a:cs typeface="+mn-cs"/>
              </a:rPr>
              <a:t>a snap shot</a:t>
            </a:r>
            <a:r>
              <a:rPr lang="en-US" sz="1200" kern="1200" baseline="0" dirty="0">
                <a:solidFill>
                  <a:schemeClr val="tx1"/>
                </a:solidFill>
                <a:effectLst/>
                <a:latin typeface="+mn-lt"/>
                <a:ea typeface="+mn-ea"/>
                <a:cs typeface="+mn-cs"/>
              </a:rPr>
              <a:t> in </a:t>
            </a:r>
            <a:r>
              <a:rPr lang="en-US" sz="1200" kern="1200" baseline="0" dirty="0" smtClean="0">
                <a:solidFill>
                  <a:schemeClr val="tx1"/>
                </a:solidFill>
                <a:effectLst/>
                <a:latin typeface="+mn-lt"/>
                <a:ea typeface="+mn-ea"/>
                <a:cs typeface="+mn-cs"/>
              </a:rPr>
              <a:t>time</a:t>
            </a:r>
            <a:r>
              <a:rPr lang="en-US" sz="1200" u="sng" kern="1200" baseline="0" dirty="0" smtClean="0">
                <a:solidFill>
                  <a:schemeClr val="tx1"/>
                </a:solidFill>
                <a:effectLst/>
                <a:latin typeface="+mn-lt"/>
                <a:ea typeface="+mn-ea"/>
                <a:cs typeface="+mn-cs"/>
              </a:rPr>
              <a:t> </a:t>
            </a:r>
            <a:r>
              <a:rPr lang="en-US" sz="1200" u="none" kern="1200" baseline="0" dirty="0">
                <a:solidFill>
                  <a:schemeClr val="tx1"/>
                </a:solidFill>
                <a:effectLst/>
                <a:latin typeface="+mn-lt"/>
                <a:ea typeface="+mn-ea"/>
                <a:cs typeface="+mn-cs"/>
              </a:rPr>
              <a:t>in which consultants undertake a </a:t>
            </a:r>
            <a:r>
              <a:rPr lang="en-US" sz="1200" b="1" u="none" kern="1200" baseline="0" dirty="0">
                <a:solidFill>
                  <a:schemeClr val="tx1"/>
                </a:solidFill>
                <a:effectLst/>
                <a:latin typeface="+mn-lt"/>
                <a:ea typeface="+mn-ea"/>
                <a:cs typeface="+mn-cs"/>
              </a:rPr>
              <a:t>brief psycho-social assessment </a:t>
            </a:r>
            <a:r>
              <a:rPr lang="en-US" sz="1200" u="none" kern="1200" baseline="0" dirty="0">
                <a:solidFill>
                  <a:schemeClr val="tx1"/>
                </a:solidFill>
                <a:effectLst/>
                <a:latin typeface="+mn-lt"/>
                <a:ea typeface="+mn-ea"/>
                <a:cs typeface="+mn-cs"/>
              </a:rPr>
              <a:t>of how a child is ‘travelling’ at present. This moves the conversation away from developmental c</a:t>
            </a:r>
            <a:r>
              <a:rPr lang="en-US" sz="1200" kern="1200" baseline="0" dirty="0">
                <a:solidFill>
                  <a:schemeClr val="tx1"/>
                </a:solidFill>
                <a:effectLst/>
                <a:latin typeface="+mn-lt"/>
                <a:ea typeface="+mn-ea"/>
                <a:cs typeface="+mn-cs"/>
              </a:rPr>
              <a:t>onsultation and longer term therapeutic conversation to a briefer more targeted intervention which consultants may not be qualified to make, parents not able or willing to hear and the process constrained by time and cost; towards one that offers parents an opportunity to consider their resources  to scaffold children emotionally as they move between homes, reduce parental conflict and where possible, </a:t>
            </a:r>
            <a:r>
              <a:rPr lang="en-US" sz="1200" b="1" kern="1200" baseline="0" dirty="0">
                <a:solidFill>
                  <a:schemeClr val="tx1"/>
                </a:solidFill>
                <a:effectLst/>
                <a:latin typeface="+mn-lt"/>
                <a:ea typeface="+mn-ea"/>
                <a:cs typeface="+mn-cs"/>
              </a:rPr>
              <a:t>build parental alliance, ‘parallel parenting’ or ideally even cooperation. </a:t>
            </a:r>
            <a:r>
              <a:rPr lang="en-US" sz="1200" b="0" kern="1200" baseline="0" dirty="0">
                <a:solidFill>
                  <a:schemeClr val="tx1"/>
                </a:solidFill>
                <a:effectLst/>
                <a:latin typeface="+mn-lt"/>
                <a:ea typeface="+mn-ea"/>
                <a:cs typeface="+mn-cs"/>
              </a:rPr>
              <a:t>AS we know CIP helps kids to ‘lighten their load’, by telling their story and being heard and understood. How often do kids literally skip from our CIP interviews!’ </a:t>
            </a:r>
            <a:r>
              <a:rPr lang="en-US" sz="1200" b="0" kern="1200" baseline="0" dirty="0">
                <a:solidFill>
                  <a:schemeClr val="tx1"/>
                </a:solidFill>
                <a:effectLst/>
                <a:latin typeface="+mn-lt"/>
                <a:ea typeface="+mn-ea"/>
                <a:cs typeface="+mn-cs"/>
                <a:sym typeface="Wingdings" panose="05000000000000000000" pitchFamily="2" charset="2"/>
              </a:rPr>
              <a:t></a:t>
            </a:r>
            <a:endParaRPr lang="en-US" sz="1200" b="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While this approach does not necessarily yield the same benefits that McIntosh’ model can, it appears to be a pragmatic and useful way to enable an increased number of families to benefit from child inclusive work, where there are complex issues and limited resources for a brief intervention. Using flexible and responsive methods, we will show that a lot can also be achieved in this small window. </a:t>
            </a:r>
          </a:p>
          <a:p>
            <a:endParaRPr lang="en-AU" dirty="0"/>
          </a:p>
        </p:txBody>
      </p:sp>
      <p:sp>
        <p:nvSpPr>
          <p:cNvPr id="4" name="Slide Number Placeholder 3"/>
          <p:cNvSpPr>
            <a:spLocks noGrp="1"/>
          </p:cNvSpPr>
          <p:nvPr>
            <p:ph type="sldNum" sz="quarter" idx="10"/>
          </p:nvPr>
        </p:nvSpPr>
        <p:spPr/>
        <p:txBody>
          <a:bodyPr/>
          <a:lstStyle/>
          <a:p>
            <a:fld id="{AE4B9E8B-16F1-CF41-A9C9-2F7C8CC6CD1B}" type="slidenum">
              <a:rPr lang="en-US" smtClean="0"/>
              <a:t>6</a:t>
            </a:fld>
            <a:endParaRPr lang="en-US"/>
          </a:p>
        </p:txBody>
      </p:sp>
    </p:spTree>
    <p:extLst>
      <p:ext uri="{BB962C8B-B14F-4D97-AF65-F5344CB8AC3E}">
        <p14:creationId xmlns:p14="http://schemas.microsoft.com/office/powerpoint/2010/main" val="271861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raises the question of Who can proceed where there are seriously complex issues?</a:t>
            </a:r>
          </a:p>
          <a:p>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Here we would like to suggest that in fact unless there are immediate risk and safety concerns identified, including current family violence and/or DHHS involvement, that we are willing to consider working with families where there are many contra-indicators,</a:t>
            </a:r>
            <a:r>
              <a:rPr lang="en-US" baseline="0" dirty="0"/>
              <a:t> with a modified aim and process in mind.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children who’s parents are seeking FDR are likely to have been caught in some respects ‘in the middle’ – be it in parental conflict, between a parent and a new partner, navigating their grief and loss, being </a:t>
            </a:r>
            <a:r>
              <a:rPr lang="en-US" baseline="0" dirty="0" err="1"/>
              <a:t>parentified</a:t>
            </a:r>
            <a:r>
              <a:rPr lang="en-US" baseline="0" dirty="0"/>
              <a:t> and so on.  In addition, it is common that at least one parent will describe a child as having a number of difficulties– </a:t>
            </a:r>
            <a:r>
              <a:rPr lang="en-US" baseline="0" dirty="0" err="1"/>
              <a:t>eg</a:t>
            </a:r>
            <a:r>
              <a:rPr lang="en-US" baseline="0" dirty="0"/>
              <a:t>. Learning, behavioral, and so on. These are the </a:t>
            </a:r>
            <a:r>
              <a:rPr lang="en-US" i="1" baseline="0" dirty="0"/>
              <a:t>very children </a:t>
            </a:r>
            <a:r>
              <a:rPr lang="en-US" baseline="0" dirty="0"/>
              <a:t>we want to be talking with, to support them to have reasonable expectations, and to give them a chance to ‘lighten their load’ by sharing their concerns.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our experience, even where parents have limited capacity to be emotionally attuned to their child, there is often </a:t>
            </a:r>
            <a:r>
              <a:rPr lang="en-US" sz="1200" b="1" kern="1200" baseline="0" dirty="0">
                <a:solidFill>
                  <a:schemeClr val="tx1"/>
                </a:solidFill>
                <a:effectLst/>
                <a:latin typeface="+mn-lt"/>
                <a:ea typeface="+mn-ea"/>
                <a:cs typeface="+mn-cs"/>
              </a:rPr>
              <a:t>one parent that has some capacity</a:t>
            </a:r>
            <a:r>
              <a:rPr lang="en-US" sz="1200" kern="1200" baseline="0" dirty="0">
                <a:solidFill>
                  <a:schemeClr val="tx1"/>
                </a:solidFill>
                <a:effectLst/>
                <a:latin typeface="+mn-lt"/>
                <a:ea typeface="+mn-ea"/>
                <a:cs typeface="+mn-cs"/>
              </a:rPr>
              <a:t>, and this is what you build on – even parents who are overwhelmed by complicating issues in their lives will tell you that they love their children dearly – we want to take this opportunity to plant some seeds…</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7</a:t>
            </a:fld>
            <a:endParaRPr lang="en-US"/>
          </a:p>
        </p:txBody>
      </p:sp>
    </p:spTree>
    <p:extLst>
      <p:ext uri="{BB962C8B-B14F-4D97-AF65-F5344CB8AC3E}">
        <p14:creationId xmlns:p14="http://schemas.microsoft.com/office/powerpoint/2010/main" val="327850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thinking</a:t>
            </a:r>
            <a:r>
              <a:rPr lang="en-US" baseline="0" dirty="0" smtClean="0"/>
              <a:t> about Who, a thorough assessment of parents is essential.  Bearing in mind that we </a:t>
            </a:r>
            <a:r>
              <a:rPr lang="en-US" i="1" baseline="0" dirty="0" smtClean="0"/>
              <a:t>want</a:t>
            </a:r>
            <a:r>
              <a:rPr lang="en-US" baseline="0" dirty="0" smtClean="0"/>
              <a:t> to engage as many parents as possible, we have found </a:t>
            </a:r>
            <a:r>
              <a:rPr lang="en-US" baseline="0" dirty="0" err="1" smtClean="0"/>
              <a:t>Yasenik</a:t>
            </a:r>
            <a:r>
              <a:rPr lang="en-US" baseline="0" dirty="0" smtClean="0"/>
              <a:t> and Graham’s concept of a continuum useful, as it moves away from a more binary thinking in black and white, about contra and indicators. Their child-centered continuum model is premised on the similar notion that instead of screening out, we could “work strategically to bring the child’s voice to parents by increasing the readiness of each parent to genuinely and meaningfully engage with their child’s concerns” (2016:190).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baseline="0" dirty="0" smtClean="0"/>
              <a:t>They identify 4 levels of child inclusion, the first two reflect our approach.</a:t>
            </a:r>
          </a:p>
          <a:p>
            <a:pPr marL="0" indent="0">
              <a:buNone/>
            </a:pPr>
            <a:endParaRPr lang="en-US" baseline="0" dirty="0" smtClean="0"/>
          </a:p>
          <a:p>
            <a:pPr marL="0" indent="0">
              <a:buNone/>
            </a:pPr>
            <a:r>
              <a:rPr lang="en-US" baseline="0" dirty="0" smtClean="0"/>
              <a:t>Level 1 involves working with parents with very limited capacity to hear their child’s views – they may become easily overwhelmed, find it hard to shift from a focus on conflict with the other parent, and or have other issues impacting on their capacity.  This is very much the terrain of planting seeds.  It involves building the parents capacity to hear about the general well being of their child, and any pressing issues to focus on.  It draws on parent’s strengths and resources to build their capacity to become more child focused.</a:t>
            </a:r>
          </a:p>
          <a:p>
            <a:pPr marL="0" indent="0">
              <a:buNone/>
            </a:pPr>
            <a:endParaRPr lang="en-US" baseline="0" dirty="0" smtClean="0"/>
          </a:p>
          <a:p>
            <a:pPr marL="0" indent="0">
              <a:buNone/>
            </a:pPr>
            <a:r>
              <a:rPr lang="en-US" baseline="0" dirty="0" smtClean="0"/>
              <a:t>Level 2 builds on parents own understanding of their children, and aims to increase their capacity to shift from a focus on parental conflict towards a more child focused approach. In these cases parents have demonstrated some ability to distinguish between their own and their child’s needs, while finding it difficult to support the other parent’s role/parenting.</a:t>
            </a:r>
          </a:p>
          <a:p>
            <a:pPr marL="0" indent="0">
              <a:buNone/>
            </a:pPr>
            <a:endParaRPr lang="en-US" baseline="0" dirty="0"/>
          </a:p>
          <a:p>
            <a:pPr marL="0" indent="0">
              <a:buNone/>
            </a:pPr>
            <a:r>
              <a:rPr lang="en-US" baseline="0" dirty="0"/>
              <a:t>When working with parents that may be at these levels, the parent assessment provides a vital opportunity to lay the ground for feedback – so preparation and managing expectations are essential. To do this, the consultant spends time hearing the stories of parents, and ‘testing’ the possible ways in which parents will be able to hear children’s views if (and when) they don’t correspond to their own. This is the stage at which the consultant is really evaluating that even with constraints or limitations, that any child inclusion will not be harmful.  </a:t>
            </a:r>
          </a:p>
          <a:p>
            <a:pPr marL="0" indent="0">
              <a:buNone/>
            </a:pPr>
            <a:endParaRPr lang="en-US" baseline="0" dirty="0"/>
          </a:p>
          <a:p>
            <a:pPr marL="0" indent="0">
              <a:buNone/>
            </a:pPr>
            <a:r>
              <a:rPr lang="en-US" b="1" baseline="0" dirty="0"/>
              <a:t>So , back to the case study!!</a:t>
            </a:r>
            <a:endParaRPr lang="en-US" b="1" dirty="0"/>
          </a:p>
          <a:p>
            <a:endParaRPr lang="en-US" dirty="0"/>
          </a:p>
        </p:txBody>
      </p:sp>
      <p:sp>
        <p:nvSpPr>
          <p:cNvPr id="4" name="Slide Number Placeholder 3"/>
          <p:cNvSpPr>
            <a:spLocks noGrp="1"/>
          </p:cNvSpPr>
          <p:nvPr>
            <p:ph type="sldNum" sz="quarter" idx="10"/>
          </p:nvPr>
        </p:nvSpPr>
        <p:spPr/>
        <p:txBody>
          <a:bodyPr/>
          <a:lstStyle/>
          <a:p>
            <a:fld id="{AE4B9E8B-16F1-CF41-A9C9-2F7C8CC6CD1B}" type="slidenum">
              <a:rPr lang="en-US" smtClean="0"/>
              <a:t>8</a:t>
            </a:fld>
            <a:endParaRPr lang="en-US"/>
          </a:p>
        </p:txBody>
      </p:sp>
    </p:spTree>
    <p:extLst>
      <p:ext uri="{BB962C8B-B14F-4D97-AF65-F5344CB8AC3E}">
        <p14:creationId xmlns:p14="http://schemas.microsoft.com/office/powerpoint/2010/main" val="196790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case illustrates writ large the factors</a:t>
            </a:r>
            <a:r>
              <a:rPr lang="en-US" baseline="0" dirty="0" smtClean="0"/>
              <a:t> to consider when thinking about how to do child interviews </a:t>
            </a:r>
            <a:r>
              <a:rPr lang="en-US" b="1" baseline="0" dirty="0" smtClean="0"/>
              <a:t>where parents have limited capacity</a:t>
            </a:r>
            <a:r>
              <a:rPr lang="en-US" baseline="0" dirty="0" smtClean="0"/>
              <a:t>.  When thinking about the HOW of child inclusive work, our approach is to be open to finding ways to conduct interviews that is:</a:t>
            </a:r>
          </a:p>
          <a:p>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Flexible: </a:t>
            </a:r>
            <a:r>
              <a:rPr lang="en-US" sz="1200" dirty="0" smtClean="0"/>
              <a:t>open to conducting interviews in a range of places, times </a:t>
            </a:r>
            <a:r>
              <a:rPr lang="en-US" sz="1200" dirty="0" err="1" smtClean="0"/>
              <a:t>etc</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Realistic: </a:t>
            </a:r>
            <a:r>
              <a:rPr lang="en-US" sz="1200" dirty="0" smtClean="0"/>
              <a:t>ensure that children/young people have realistic expectations of the interview</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Creative: </a:t>
            </a:r>
            <a:r>
              <a:rPr lang="en-US" sz="1200" dirty="0" smtClean="0"/>
              <a:t>be curious and open to the child in front of you (including age/stage appropriate)</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Efficient: </a:t>
            </a:r>
            <a:r>
              <a:rPr lang="en-US" sz="1200" dirty="0" smtClean="0"/>
              <a:t>designing a way to talk to children/young people that uses resources efficiently for staff, parents and children/young people</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Safe: </a:t>
            </a:r>
            <a:r>
              <a:rPr lang="en-US" sz="1200" dirty="0" smtClean="0"/>
              <a:t>always checking in with children’s sense of safety, and any worries they have about the process</a:t>
            </a:r>
          </a:p>
          <a:p>
            <a:endParaRPr lang="en-US" baseline="0" dirty="0"/>
          </a:p>
        </p:txBody>
      </p:sp>
      <p:sp>
        <p:nvSpPr>
          <p:cNvPr id="4" name="Slide Number Placeholder 3"/>
          <p:cNvSpPr>
            <a:spLocks noGrp="1"/>
          </p:cNvSpPr>
          <p:nvPr>
            <p:ph type="sldNum" sz="quarter" idx="10"/>
          </p:nvPr>
        </p:nvSpPr>
        <p:spPr/>
        <p:txBody>
          <a:bodyPr/>
          <a:lstStyle/>
          <a:p>
            <a:fld id="{AE4B9E8B-16F1-CF41-A9C9-2F7C8CC6CD1B}" type="slidenum">
              <a:rPr lang="en-US" smtClean="0"/>
              <a:t>9</a:t>
            </a:fld>
            <a:endParaRPr lang="en-US"/>
          </a:p>
        </p:txBody>
      </p:sp>
    </p:spTree>
    <p:extLst>
      <p:ext uri="{BB962C8B-B14F-4D97-AF65-F5344CB8AC3E}">
        <p14:creationId xmlns:p14="http://schemas.microsoft.com/office/powerpoint/2010/main" val="385421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995936" y="195486"/>
            <a:ext cx="4690864" cy="583574"/>
          </a:xfrm>
          <a:prstGeom prst="rect">
            <a:avLst/>
          </a:prstGeom>
        </p:spPr>
        <p:txBody>
          <a:bodyPr anchor="ctr"/>
          <a:lstStyle>
            <a:lvl1pPr>
              <a:defRPr sz="2600">
                <a:latin typeface="Arial" pitchFamily="34" charset="0"/>
                <a:cs typeface="Arial" pitchFamily="34" charset="0"/>
              </a:defRPr>
            </a:lvl1pPr>
          </a:lstStyle>
          <a:p>
            <a:r>
              <a:rPr lang="en-US" dirty="0" smtClean="0"/>
              <a:t>Click to edit Master title style</a:t>
            </a:r>
            <a:endParaRPr lang="en-AU" dirty="0"/>
          </a:p>
        </p:txBody>
      </p:sp>
      <p:sp>
        <p:nvSpPr>
          <p:cNvPr id="5" name="Text Placeholder 3"/>
          <p:cNvSpPr>
            <a:spLocks noGrp="1"/>
          </p:cNvSpPr>
          <p:nvPr>
            <p:ph type="body" sz="quarter" idx="10"/>
          </p:nvPr>
        </p:nvSpPr>
        <p:spPr>
          <a:xfrm>
            <a:off x="539750" y="1869672"/>
            <a:ext cx="8135938" cy="540153"/>
          </a:xfrm>
          <a:prstGeom prst="rect">
            <a:avLst/>
          </a:prstGeom>
          <a:ln>
            <a:noFill/>
          </a:ln>
        </p:spPr>
        <p:txBody>
          <a:bodyPr/>
          <a:lstStyle>
            <a:lvl1pPr marL="0" indent="0">
              <a:buNone/>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539552" y="3003948"/>
            <a:ext cx="8136136" cy="162044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a:t>
            </a:fld>
            <a:endParaRPr lang="en-AU" dirty="0"/>
          </a:p>
        </p:txBody>
      </p:sp>
    </p:spTree>
    <p:extLst>
      <p:ext uri="{BB962C8B-B14F-4D97-AF65-F5344CB8AC3E}">
        <p14:creationId xmlns:p14="http://schemas.microsoft.com/office/powerpoint/2010/main" val="2363939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15" name="Straight Connector 14"/>
          <p:cNvCxnSpPr/>
          <p:nvPr/>
        </p:nvCxnSpPr>
        <p:spPr>
          <a:xfrm>
            <a:off x="472068" y="897564"/>
            <a:ext cx="82043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72068" y="177144"/>
            <a:ext cx="8204389" cy="504397"/>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22" name="Text Placeholder 21"/>
          <p:cNvSpPr>
            <a:spLocks noGrp="1"/>
          </p:cNvSpPr>
          <p:nvPr>
            <p:ph type="body" sz="quarter" idx="13"/>
          </p:nvPr>
        </p:nvSpPr>
        <p:spPr>
          <a:xfrm>
            <a:off x="1331914" y="2085696"/>
            <a:ext cx="6408737" cy="432011"/>
          </a:xfrm>
        </p:spPr>
        <p:txBody>
          <a:bodyPr/>
          <a:lstStyle>
            <a:lvl1pPr marL="0" indent="0">
              <a:buNone/>
              <a:defRPr>
                <a:solidFill>
                  <a:schemeClr val="tx1"/>
                </a:solidFill>
              </a:defRPr>
            </a:lvl1pPr>
          </a:lstStyle>
          <a:p>
            <a:pPr lvl="0"/>
            <a:r>
              <a:rPr lang="en-US" dirty="0" smtClean="0"/>
              <a:t>Click to edit Master text styles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85478"/>
            <a:ext cx="3048006" cy="496063"/>
          </a:xfrm>
          <a:prstGeom prst="rect">
            <a:avLst/>
          </a:prstGeom>
        </p:spPr>
      </p:pic>
      <p:cxnSp>
        <p:nvCxnSpPr>
          <p:cNvPr id="13" name="Straight Connector 12"/>
          <p:cNvCxnSpPr/>
          <p:nvPr userDrawn="1"/>
        </p:nvCxnSpPr>
        <p:spPr>
          <a:xfrm>
            <a:off x="472068" y="897564"/>
            <a:ext cx="82043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85478"/>
            <a:ext cx="3048006" cy="496063"/>
          </a:xfrm>
          <a:prstGeom prst="rect">
            <a:avLst/>
          </a:prstGeom>
        </p:spPr>
      </p:pic>
      <p:sp>
        <p:nvSpPr>
          <p:cNvPr id="3" name="Subtitle 2"/>
          <p:cNvSpPr>
            <a:spLocks noGrp="1"/>
          </p:cNvSpPr>
          <p:nvPr>
            <p:ph type="subTitle" idx="1"/>
          </p:nvPr>
        </p:nvSpPr>
        <p:spPr>
          <a:xfrm>
            <a:off x="1331640" y="2823474"/>
            <a:ext cx="6400800" cy="131445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10"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a:t>
            </a:fld>
            <a:endParaRPr lang="en-AU" dirty="0"/>
          </a:p>
        </p:txBody>
      </p:sp>
    </p:spTree>
    <p:extLst>
      <p:ext uri="{BB962C8B-B14F-4D97-AF65-F5344CB8AC3E}">
        <p14:creationId xmlns:p14="http://schemas.microsoft.com/office/powerpoint/2010/main" val="40850882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059582"/>
            <a:ext cx="8229600" cy="32943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a:t>
            </a:fld>
            <a:endParaRPr lang="en-AU" dirty="0"/>
          </a:p>
        </p:txBody>
      </p:sp>
    </p:spTree>
    <p:extLst>
      <p:ext uri="{BB962C8B-B14F-4D97-AF65-F5344CB8AC3E}">
        <p14:creationId xmlns:p14="http://schemas.microsoft.com/office/powerpoint/2010/main" val="3243707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400" b="1" cap="all">
                <a:solidFill>
                  <a:schemeClr val="accent1"/>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4"/>
          <p:cNvSpPr>
            <a:spLocks noGrp="1"/>
          </p:cNvSpPr>
          <p:nvPr>
            <p:ph type="body" sz="quarter" idx="10" hasCustomPrompt="1"/>
          </p:nvPr>
        </p:nvSpPr>
        <p:spPr>
          <a:xfrm>
            <a:off x="467544" y="176640"/>
            <a:ext cx="8208000" cy="504900"/>
          </a:xfrm>
        </p:spPr>
        <p:txBody>
          <a:bodyPr anchor="ctr">
            <a:normAutofit/>
          </a:bodyPr>
          <a:lstStyle>
            <a:lvl1pPr marL="0" indent="0" algn="r">
              <a:buNone/>
              <a:defRPr sz="1800"/>
            </a:lvl1pPr>
          </a:lstStyle>
          <a:p>
            <a:pPr lvl="0"/>
            <a:r>
              <a:rPr lang="en-US" dirty="0" smtClean="0"/>
              <a:t>Click to edit Master title style</a:t>
            </a:r>
          </a:p>
        </p:txBody>
      </p:sp>
      <p:sp>
        <p:nvSpPr>
          <p:cNvPr id="6"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a:t>
            </a:fld>
            <a:endParaRPr lang="en-AU" dirty="0"/>
          </a:p>
        </p:txBody>
      </p:sp>
    </p:spTree>
    <p:extLst>
      <p:ext uri="{BB962C8B-B14F-4D97-AF65-F5344CB8AC3E}">
        <p14:creationId xmlns:p14="http://schemas.microsoft.com/office/powerpoint/2010/main" val="195115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121494"/>
            <a:ext cx="4038600" cy="334046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121494"/>
            <a:ext cx="4038600" cy="334046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361498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059582"/>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6506"/>
            <a:ext cx="4040188" cy="2855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059582"/>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06506"/>
            <a:ext cx="4041775" cy="2855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94688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51570"/>
            <a:ext cx="5486400" cy="25941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p:cNvSpPr>
            <a:spLocks noGrp="1"/>
          </p:cNvSpPr>
          <p:nvPr>
            <p:ph type="body" sz="half" idx="2"/>
          </p:nvPr>
        </p:nvSpPr>
        <p:spPr>
          <a:xfrm>
            <a:off x="1792288" y="369629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10"/>
          <p:cNvSpPr>
            <a:spLocks noGrp="1"/>
          </p:cNvSpPr>
          <p:nvPr>
            <p:ph type="title"/>
          </p:nvPr>
        </p:nvSpPr>
        <p:spPr>
          <a:xfrm>
            <a:off x="467545" y="177144"/>
            <a:ext cx="8208912" cy="504397"/>
          </a:xfrm>
        </p:spPr>
        <p:txBody>
          <a:bodyPr/>
          <a:lstStyle/>
          <a:p>
            <a:r>
              <a:rPr lang="en-US" smtClean="0"/>
              <a:t>Click to edit Master title style</a:t>
            </a:r>
            <a:endParaRPr lang="en-AU"/>
          </a:p>
        </p:txBody>
      </p:sp>
    </p:spTree>
    <p:extLst>
      <p:ext uri="{BB962C8B-B14F-4D97-AF65-F5344CB8AC3E}">
        <p14:creationId xmlns:p14="http://schemas.microsoft.com/office/powerpoint/2010/main" val="21486445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jpeg"/><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4548606"/>
            <a:ext cx="2327926" cy="378870"/>
          </a:xfrm>
          <a:prstGeom prst="rect">
            <a:avLst/>
          </a:prstGeom>
        </p:spPr>
      </p:pic>
      <p:cxnSp>
        <p:nvCxnSpPr>
          <p:cNvPr id="33" name="Straight Connector 32"/>
          <p:cNvCxnSpPr/>
          <p:nvPr userDrawn="1"/>
        </p:nvCxnSpPr>
        <p:spPr>
          <a:xfrm>
            <a:off x="472068" y="1005576"/>
            <a:ext cx="82043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3995936" y="195486"/>
            <a:ext cx="4690864" cy="583574"/>
          </a:xfrm>
          <a:prstGeom prst="rect">
            <a:avLst/>
          </a:prstGeom>
        </p:spPr>
        <p:txBody>
          <a:bodyPr anchor="ctr"/>
          <a:lstStyle>
            <a:lvl1pPr algn="r" defTabSz="914400" rtl="0" eaLnBrk="1" latinLnBrk="0" hangingPunct="1">
              <a:spcBef>
                <a:spcPct val="0"/>
              </a:spcBef>
              <a:buNone/>
              <a:defRPr sz="2600" kern="1200">
                <a:solidFill>
                  <a:schemeClr val="bg2"/>
                </a:solidFill>
                <a:latin typeface="Arial" pitchFamily="34" charset="0"/>
                <a:ea typeface="+mj-ea"/>
                <a:cs typeface="Arial" pitchFamily="34" charset="0"/>
              </a:defRPr>
            </a:lvl1pPr>
          </a:lstStyle>
          <a:p>
            <a:r>
              <a:rPr lang="en-US" smtClean="0"/>
              <a:t>Click to edit Master title style</a:t>
            </a:r>
            <a:endParaRPr lang="en-AU" dirty="0"/>
          </a:p>
        </p:txBody>
      </p:sp>
      <p:sp>
        <p:nvSpPr>
          <p:cNvPr id="9" name="Text Placeholder 3"/>
          <p:cNvSpPr txBox="1">
            <a:spLocks/>
          </p:cNvSpPr>
          <p:nvPr userDrawn="1"/>
        </p:nvSpPr>
        <p:spPr>
          <a:xfrm>
            <a:off x="539750" y="1869672"/>
            <a:ext cx="8135938" cy="540153"/>
          </a:xfrm>
          <a:prstGeom prst="rect">
            <a:avLst/>
          </a:prstGeom>
          <a:ln>
            <a:noFill/>
          </a:ln>
        </p:spPr>
        <p:txBody>
          <a:bodyPr/>
          <a:lstStyle>
            <a:lvl1pPr marL="0" indent="0" algn="l"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Click to edit Master text styles</a:t>
            </a:r>
            <a:endParaRPr lang="en-US" dirty="0" smtClean="0"/>
          </a:p>
        </p:txBody>
      </p:sp>
      <p:sp>
        <p:nvSpPr>
          <p:cNvPr id="11" name="Slide Number Placeholder 5"/>
          <p:cNvSpPr>
            <a:spLocks noGrp="1"/>
          </p:cNvSpPr>
          <p:nvPr>
            <p:ph type="sldNum" sz="quarter" idx="4"/>
          </p:nvPr>
        </p:nvSpPr>
        <p:spPr>
          <a:xfrm>
            <a:off x="6457950" y="4767264"/>
            <a:ext cx="2506538" cy="273844"/>
          </a:xfrm>
          <a:prstGeom prst="rect">
            <a:avLst/>
          </a:prstGeom>
        </p:spPr>
        <p:txBody>
          <a:bodyPr/>
          <a:lstStyle>
            <a:lvl1pPr>
              <a:defRPr sz="1200">
                <a:latin typeface="Arial" panose="020B0604020202020204" pitchFamily="34" charset="0"/>
                <a:cs typeface="Arial" panose="020B0604020202020204" pitchFamily="34" charset="0"/>
              </a:defRPr>
            </a:lvl1pPr>
          </a:lstStyle>
          <a:p>
            <a:pPr algn="r"/>
            <a:fld id="{CE7D3C66-E268-439E-A048-745D86DEBB33}" type="slidenum">
              <a:rPr lang="en-AU" smtClean="0"/>
              <a:pPr algn="r"/>
              <a:t>‹#›</a:t>
            </a:fld>
            <a:endParaRPr lang="en-AU"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2" y="2700963"/>
            <a:ext cx="9144000" cy="76128"/>
          </a:xfrm>
          <a:prstGeom prst="rect">
            <a:avLst/>
          </a:prstGeom>
        </p:spPr>
      </p:pic>
      <p:pic>
        <p:nvPicPr>
          <p:cNvPr id="14" name="Picture 2" descr="image00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7133" y="4508628"/>
            <a:ext cx="138057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04248" y="4510012"/>
            <a:ext cx="1475656" cy="455816"/>
          </a:xfrm>
          <a:prstGeom prst="rect">
            <a:avLst/>
          </a:prstGeom>
        </p:spPr>
      </p:pic>
    </p:spTree>
    <p:extLst>
      <p:ext uri="{BB962C8B-B14F-4D97-AF65-F5344CB8AC3E}">
        <p14:creationId xmlns:p14="http://schemas.microsoft.com/office/powerpoint/2010/main" val="782864408"/>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r" defTabSz="914400" rtl="0" eaLnBrk="1" latinLnBrk="0" hangingPunct="1">
        <a:spcBef>
          <a:spcPct val="0"/>
        </a:spcBef>
        <a:buNone/>
        <a:defRPr sz="18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67594"/>
            <a:ext cx="8229600" cy="35643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Placeholder 1"/>
          <p:cNvSpPr>
            <a:spLocks noGrp="1"/>
          </p:cNvSpPr>
          <p:nvPr>
            <p:ph type="title"/>
          </p:nvPr>
        </p:nvSpPr>
        <p:spPr>
          <a:xfrm>
            <a:off x="467545" y="177144"/>
            <a:ext cx="8208912" cy="504397"/>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17022" y="4668300"/>
            <a:ext cx="2016000" cy="329599"/>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742081"/>
            <a:ext cx="9144000" cy="76128"/>
          </a:xfrm>
          <a:prstGeom prst="rect">
            <a:avLst/>
          </a:prstGeom>
        </p:spPr>
      </p:pic>
      <p:sp>
        <p:nvSpPr>
          <p:cNvPr id="12" name="Slide Number Placeholder 5"/>
          <p:cNvSpPr>
            <a:spLocks noGrp="1"/>
          </p:cNvSpPr>
          <p:nvPr>
            <p:ph type="sldNum" sz="quarter" idx="4"/>
          </p:nvPr>
        </p:nvSpPr>
        <p:spPr>
          <a:xfrm>
            <a:off x="6457950" y="4767264"/>
            <a:ext cx="2506538" cy="273844"/>
          </a:xfrm>
          <a:prstGeom prst="rect">
            <a:avLst/>
          </a:prstGeom>
        </p:spPr>
        <p:txBody>
          <a:bodyPr/>
          <a:lstStyle>
            <a:lvl1pPr>
              <a:defRPr sz="1200">
                <a:latin typeface="Arial" panose="020B0604020202020204" pitchFamily="34" charset="0"/>
                <a:cs typeface="Arial" panose="020B0604020202020204" pitchFamily="34" charset="0"/>
              </a:defRPr>
            </a:lvl1pPr>
          </a:lstStyle>
          <a:p>
            <a:pPr algn="r"/>
            <a:fld id="{CE7D3C66-E268-439E-A048-745D86DEBB33}" type="slidenum">
              <a:rPr lang="en-AU" smtClean="0"/>
              <a:pPr algn="r"/>
              <a:t>‹#›</a:t>
            </a:fld>
            <a:endParaRPr lang="en-AU" dirty="0"/>
          </a:p>
        </p:txBody>
      </p:sp>
      <p:pic>
        <p:nvPicPr>
          <p:cNvPr id="13" name="Picture 2" descr="image00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7133" y="4508628"/>
            <a:ext cx="138057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04248" y="4510012"/>
            <a:ext cx="1475656" cy="455816"/>
          </a:xfrm>
          <a:prstGeom prst="rect">
            <a:avLst/>
          </a:prstGeom>
        </p:spPr>
      </p:pic>
    </p:spTree>
    <p:extLst>
      <p:ext uri="{BB962C8B-B14F-4D97-AF65-F5344CB8AC3E}">
        <p14:creationId xmlns:p14="http://schemas.microsoft.com/office/powerpoint/2010/main" val="39508781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82" r:id="rId6"/>
  </p:sldLayoutIdLst>
  <p:timing>
    <p:tnLst>
      <p:par>
        <p:cTn id="1" dur="indefinite" restart="never" nodeType="tmRoot"/>
      </p:par>
    </p:tnLst>
  </p:timing>
  <p:hf hdr="0" ftr="0" dt="0"/>
  <p:txStyles>
    <p:titleStyle>
      <a:lvl1pPr algn="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3952" y="2795701"/>
            <a:ext cx="8136136" cy="1620440"/>
          </a:xfrm>
        </p:spPr>
        <p:txBody>
          <a:bodyPr/>
          <a:lstStyle/>
          <a:p>
            <a:pPr marL="0" indent="0" algn="ctr">
              <a:buNone/>
            </a:pPr>
            <a:endParaRPr lang="en-US" sz="1400" dirty="0"/>
          </a:p>
          <a:p>
            <a:pPr marL="0" indent="0" algn="ctr">
              <a:buNone/>
            </a:pPr>
            <a:r>
              <a:rPr lang="en-US" sz="1400" dirty="0"/>
              <a:t>Allie Bailey, Practice Specialist, Family Law</a:t>
            </a:r>
          </a:p>
          <a:p>
            <a:pPr marL="0" indent="0" algn="ctr">
              <a:buNone/>
            </a:pPr>
            <a:r>
              <a:rPr lang="en-US" sz="1400" dirty="0"/>
              <a:t>Relationships Australia Victoria</a:t>
            </a:r>
          </a:p>
          <a:p>
            <a:pPr marL="0" indent="0" algn="ctr">
              <a:buNone/>
            </a:pPr>
            <a:endParaRPr lang="en-US" sz="1400" dirty="0"/>
          </a:p>
          <a:p>
            <a:pPr marL="0" indent="0" algn="ctr">
              <a:buNone/>
            </a:pPr>
            <a:r>
              <a:rPr lang="en-US" sz="1400" dirty="0"/>
              <a:t>Walter </a:t>
            </a:r>
            <a:r>
              <a:rPr lang="en-US" sz="1400" dirty="0" err="1"/>
              <a:t>Ibbs</a:t>
            </a:r>
            <a:r>
              <a:rPr lang="en-US" sz="1400" dirty="0"/>
              <a:t>, Supervising Consultant, </a:t>
            </a:r>
          </a:p>
          <a:p>
            <a:pPr marL="0" indent="0" algn="ctr">
              <a:buNone/>
            </a:pPr>
            <a:r>
              <a:rPr lang="en-US" sz="1400" dirty="0"/>
              <a:t>Family Dispute Resolution Service, Victoria Legal Aid</a:t>
            </a:r>
            <a:endParaRPr lang="en-AU" sz="1400" dirty="0"/>
          </a:p>
          <a:p>
            <a:pPr marL="0" indent="0" algn="ctr">
              <a:buNone/>
            </a:pPr>
            <a:endParaRPr lang="en-AU" sz="1400" dirty="0"/>
          </a:p>
        </p:txBody>
      </p:sp>
      <p:sp>
        <p:nvSpPr>
          <p:cNvPr id="5" name="Slide Number Placeholder 4"/>
          <p:cNvSpPr>
            <a:spLocks noGrp="1"/>
          </p:cNvSpPr>
          <p:nvPr>
            <p:ph type="sldNum" sz="quarter" idx="12"/>
          </p:nvPr>
        </p:nvSpPr>
        <p:spPr/>
        <p:txBody>
          <a:bodyPr/>
          <a:lstStyle/>
          <a:p>
            <a:pPr algn="r"/>
            <a:endParaRPr lang="en-AU" dirty="0"/>
          </a:p>
        </p:txBody>
      </p:sp>
      <p:sp>
        <p:nvSpPr>
          <p:cNvPr id="7" name="TextBox 6"/>
          <p:cNvSpPr txBox="1"/>
          <p:nvPr/>
        </p:nvSpPr>
        <p:spPr>
          <a:xfrm>
            <a:off x="2051720" y="1059583"/>
            <a:ext cx="5400600" cy="1384995"/>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What were we thinking?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Child Inclusive </a:t>
            </a:r>
            <a:r>
              <a:rPr lang="en-US" sz="2400" dirty="0" smtClean="0">
                <a:latin typeface="Arial" panose="020B0604020202020204" pitchFamily="34" charset="0"/>
                <a:cs typeface="Arial" panose="020B0604020202020204" pitchFamily="34" charset="0"/>
              </a:rPr>
              <a:t>Practice </a:t>
            </a:r>
            <a:r>
              <a:rPr lang="en-US" sz="2400" dirty="0">
                <a:latin typeface="Arial" panose="020B0604020202020204" pitchFamily="34" charset="0"/>
                <a:cs typeface="Arial" panose="020B0604020202020204" pitchFamily="34" charset="0"/>
              </a:rPr>
              <a:t>to resolve seriously complex matters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16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Jack’s story (</a:t>
            </a:r>
            <a:r>
              <a:rPr lang="en-US" sz="1800" dirty="0" smtClean="0"/>
              <a:t>15)</a:t>
            </a:r>
            <a:endParaRPr lang="en-AU" sz="1800" dirty="0"/>
          </a:p>
        </p:txBody>
      </p:sp>
      <p:sp>
        <p:nvSpPr>
          <p:cNvPr id="3" name="Content Placeholder 2"/>
          <p:cNvSpPr>
            <a:spLocks noGrp="1"/>
          </p:cNvSpPr>
          <p:nvPr>
            <p:ph idx="1"/>
          </p:nvPr>
        </p:nvSpPr>
        <p:spPr/>
        <p:txBody>
          <a:bodyPr>
            <a:normAutofit lnSpcReduction="10000"/>
          </a:bodyPr>
          <a:lstStyle/>
          <a:p>
            <a:r>
              <a:rPr lang="en-US" sz="1800" dirty="0"/>
              <a:t>Learning disability. Behavioral problems &amp; anger </a:t>
            </a:r>
            <a:r>
              <a:rPr lang="en-US" sz="1800" dirty="0" smtClean="0"/>
              <a:t>issues</a:t>
            </a:r>
            <a:endParaRPr lang="en-US" sz="1800" dirty="0"/>
          </a:p>
          <a:p>
            <a:r>
              <a:rPr lang="en-US" sz="1800" dirty="0"/>
              <a:t>Ran off and stayed overnight without </a:t>
            </a:r>
            <a:r>
              <a:rPr lang="en-US" sz="1800" dirty="0" smtClean="0"/>
              <a:t>permission</a:t>
            </a:r>
            <a:endParaRPr lang="en-US" sz="1800" dirty="0"/>
          </a:p>
          <a:p>
            <a:r>
              <a:rPr lang="en-US" sz="1800" dirty="0"/>
              <a:t>Good friendship network and school and also close to </a:t>
            </a:r>
            <a:r>
              <a:rPr lang="en-US" sz="1800" dirty="0" smtClean="0"/>
              <a:t>Mum</a:t>
            </a:r>
            <a:endParaRPr lang="en-US" sz="1800" dirty="0"/>
          </a:p>
          <a:p>
            <a:r>
              <a:rPr lang="en-US" sz="1800" dirty="0"/>
              <a:t>Dad’s drinking was an issue. </a:t>
            </a:r>
            <a:r>
              <a:rPr lang="en-US" sz="1800" i="1" dirty="0"/>
              <a:t>More in the past</a:t>
            </a:r>
          </a:p>
          <a:p>
            <a:r>
              <a:rPr lang="en-US" sz="1800" dirty="0"/>
              <a:t>Enjoys Dad’s tools and making things</a:t>
            </a:r>
          </a:p>
          <a:p>
            <a:r>
              <a:rPr lang="en-US" sz="1800" dirty="0"/>
              <a:t>Practical issues of a bed and </a:t>
            </a:r>
            <a:r>
              <a:rPr lang="en-US" sz="1800" dirty="0" smtClean="0"/>
              <a:t>transport</a:t>
            </a:r>
            <a:endParaRPr lang="en-US" sz="1800" dirty="0"/>
          </a:p>
          <a:p>
            <a:r>
              <a:rPr lang="en-US" sz="1800" dirty="0"/>
              <a:t>Wants to stay overnight and </a:t>
            </a:r>
            <a:r>
              <a:rPr lang="en-US" sz="1800" dirty="0" smtClean="0"/>
              <a:t>holidays</a:t>
            </a:r>
            <a:endParaRPr lang="en-US" sz="1800" dirty="0"/>
          </a:p>
          <a:p>
            <a:r>
              <a:rPr lang="en-US" sz="1800" dirty="0"/>
              <a:t>Does not think Dad is ‘rough’</a:t>
            </a:r>
          </a:p>
          <a:p>
            <a:r>
              <a:rPr lang="en-US" sz="1800" dirty="0" smtClean="0"/>
              <a:t>“Kind</a:t>
            </a:r>
            <a:r>
              <a:rPr lang="en-US" sz="1800" dirty="0"/>
              <a:t>, caring and thoughtful”</a:t>
            </a:r>
          </a:p>
          <a:p>
            <a:r>
              <a:rPr lang="en-US" sz="1800" dirty="0"/>
              <a:t>“Dad helps calm me down”</a:t>
            </a: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10</a:t>
            </a:fld>
            <a:endParaRPr lang="en-AU" dirty="0"/>
          </a:p>
        </p:txBody>
      </p:sp>
    </p:spTree>
    <p:extLst>
      <p:ext uri="{BB962C8B-B14F-4D97-AF65-F5344CB8AC3E}">
        <p14:creationId xmlns:p14="http://schemas.microsoft.com/office/powerpoint/2010/main" val="225254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Abby’s story </a:t>
            </a:r>
            <a:r>
              <a:rPr lang="en-US" sz="1800" dirty="0" smtClean="0"/>
              <a:t>(</a:t>
            </a:r>
            <a:r>
              <a:rPr lang="en-US" sz="1800" dirty="0"/>
              <a:t>8</a:t>
            </a:r>
            <a:r>
              <a:rPr lang="en-US" sz="1800" dirty="0" smtClean="0"/>
              <a:t>)</a:t>
            </a:r>
            <a:endParaRPr lang="en-AU" sz="1800" dirty="0"/>
          </a:p>
        </p:txBody>
      </p:sp>
      <p:sp>
        <p:nvSpPr>
          <p:cNvPr id="3" name="Content Placeholder 2"/>
          <p:cNvSpPr>
            <a:spLocks noGrp="1"/>
          </p:cNvSpPr>
          <p:nvPr>
            <p:ph idx="1"/>
          </p:nvPr>
        </p:nvSpPr>
        <p:spPr/>
        <p:txBody>
          <a:bodyPr>
            <a:normAutofit lnSpcReduction="10000"/>
          </a:bodyPr>
          <a:lstStyle/>
          <a:p>
            <a:r>
              <a:rPr lang="en-US" sz="1800" dirty="0"/>
              <a:t>“I talk to my Teddy”. Agrees with each </a:t>
            </a:r>
            <a:r>
              <a:rPr lang="en-US" sz="1800" dirty="0" smtClean="0"/>
              <a:t>parent</a:t>
            </a:r>
            <a:endParaRPr lang="en-US" sz="1800" dirty="0"/>
          </a:p>
          <a:p>
            <a:r>
              <a:rPr lang="en-US" sz="1800" dirty="0"/>
              <a:t>How to say it?</a:t>
            </a:r>
          </a:p>
          <a:p>
            <a:r>
              <a:rPr lang="en-US" sz="1800" dirty="0"/>
              <a:t>2 nights. &amp; casual stay </a:t>
            </a:r>
            <a:r>
              <a:rPr lang="en-US" sz="1800" dirty="0" smtClean="0"/>
              <a:t>overs</a:t>
            </a:r>
            <a:endParaRPr lang="en-US" sz="1800" dirty="0"/>
          </a:p>
          <a:p>
            <a:r>
              <a:rPr lang="en-US" sz="1800" dirty="0"/>
              <a:t>Ability to call mum if feeling unsafe</a:t>
            </a:r>
          </a:p>
          <a:p>
            <a:r>
              <a:rPr lang="en-US" sz="1800" dirty="0"/>
              <a:t>Dad not to drink to excess. ‘1-2 beers only’</a:t>
            </a:r>
          </a:p>
          <a:p>
            <a:r>
              <a:rPr lang="en-US" sz="1800" dirty="0"/>
              <a:t>At least 1 sibling with </a:t>
            </a:r>
            <a:r>
              <a:rPr lang="en-US" sz="1800" dirty="0" smtClean="0"/>
              <a:t>her</a:t>
            </a:r>
            <a:endParaRPr lang="en-US" sz="1800" dirty="0"/>
          </a:p>
          <a:p>
            <a:r>
              <a:rPr lang="en-US" sz="1800" dirty="0" smtClean="0"/>
              <a:t>“He </a:t>
            </a:r>
            <a:r>
              <a:rPr lang="en-US" sz="1800" dirty="0"/>
              <a:t>gives me solutions. Sometimes its just hearing his voice”</a:t>
            </a:r>
          </a:p>
          <a:p>
            <a:r>
              <a:rPr lang="en-US" sz="1800" dirty="0" smtClean="0"/>
              <a:t>“Run </a:t>
            </a:r>
            <a:r>
              <a:rPr lang="en-US" sz="1800" dirty="0"/>
              <a:t>up hugs and a wicked laugh”</a:t>
            </a:r>
          </a:p>
          <a:p>
            <a:r>
              <a:rPr lang="en-US" sz="1800" dirty="0"/>
              <a:t>Close to mum and cared for. Mum is </a:t>
            </a:r>
            <a:r>
              <a:rPr lang="en-US" sz="1800" dirty="0" smtClean="0"/>
              <a:t>protective</a:t>
            </a:r>
            <a:endParaRPr lang="en-US" sz="1800" dirty="0"/>
          </a:p>
          <a:p>
            <a:r>
              <a:rPr lang="en-US" sz="1800" dirty="0"/>
              <a:t>Close to her sister and doing well at </a:t>
            </a:r>
            <a:r>
              <a:rPr lang="en-US" sz="1800" dirty="0" smtClean="0"/>
              <a:t>school</a:t>
            </a:r>
            <a:endParaRPr lang="en-US" sz="1800" dirty="0"/>
          </a:p>
          <a:p>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11</a:t>
            </a:fld>
            <a:endParaRPr lang="en-AU" dirty="0"/>
          </a:p>
        </p:txBody>
      </p:sp>
    </p:spTree>
    <p:extLst>
      <p:ext uri="{BB962C8B-B14F-4D97-AF65-F5344CB8AC3E}">
        <p14:creationId xmlns:p14="http://schemas.microsoft.com/office/powerpoint/2010/main" val="50280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What was tricky?</a:t>
            </a:r>
            <a:endParaRPr lang="en-AU" sz="1800" dirty="0"/>
          </a:p>
        </p:txBody>
      </p:sp>
      <p:sp>
        <p:nvSpPr>
          <p:cNvPr id="3" name="Content Placeholder 2"/>
          <p:cNvSpPr>
            <a:spLocks noGrp="1"/>
          </p:cNvSpPr>
          <p:nvPr>
            <p:ph idx="1"/>
          </p:nvPr>
        </p:nvSpPr>
        <p:spPr/>
        <p:txBody>
          <a:bodyPr>
            <a:normAutofit/>
          </a:bodyPr>
          <a:lstStyle/>
          <a:p>
            <a:r>
              <a:rPr lang="en-US" sz="1800" dirty="0"/>
              <a:t>“Mum does not want us to stay-she is scared”</a:t>
            </a:r>
          </a:p>
          <a:p>
            <a:r>
              <a:rPr lang="en-US" sz="1800" dirty="0"/>
              <a:t>“When he drinks he yells!”. “ I have to be the Mum”</a:t>
            </a:r>
          </a:p>
          <a:p>
            <a:r>
              <a:rPr lang="en-US" sz="1800" dirty="0"/>
              <a:t>Smacking? Older &amp; younger </a:t>
            </a:r>
            <a:r>
              <a:rPr lang="en-US" sz="1800" dirty="0" smtClean="0"/>
              <a:t>divide</a:t>
            </a:r>
            <a:endParaRPr lang="en-US" sz="1800" dirty="0"/>
          </a:p>
          <a:p>
            <a:r>
              <a:rPr lang="en-US" sz="1800" dirty="0"/>
              <a:t>Stop the name calling- “parents should be parents</a:t>
            </a:r>
            <a:r>
              <a:rPr lang="en-US" sz="1800" dirty="0" smtClean="0"/>
              <a:t>”</a:t>
            </a:r>
            <a:endParaRPr lang="en-US" sz="1800" dirty="0"/>
          </a:p>
          <a:p>
            <a:r>
              <a:rPr lang="en-US" sz="1800" dirty="0"/>
              <a:t>Memories of violent confrontations in marriage and at </a:t>
            </a:r>
            <a:r>
              <a:rPr lang="en-US" sz="1800" dirty="0" smtClean="0"/>
              <a:t>separation</a:t>
            </a:r>
            <a:endParaRPr lang="en-US" sz="1800" dirty="0"/>
          </a:p>
          <a:p>
            <a:r>
              <a:rPr lang="en-US" sz="1800" dirty="0"/>
              <a:t>Kids seeing parents texts- “we shouldn’t be seeing those things</a:t>
            </a:r>
            <a:r>
              <a:rPr lang="en-US" sz="1800" dirty="0" smtClean="0"/>
              <a:t>”</a:t>
            </a:r>
            <a:endParaRPr lang="en-US" sz="1800" dirty="0"/>
          </a:p>
          <a:p>
            <a:r>
              <a:rPr lang="en-US" sz="1800" dirty="0"/>
              <a:t>Involvement in child support issues</a:t>
            </a:r>
          </a:p>
          <a:p>
            <a:r>
              <a:rPr lang="en-US" sz="1800" dirty="0"/>
              <a:t>Drink driving?</a:t>
            </a:r>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12</a:t>
            </a:fld>
            <a:endParaRPr lang="en-AU" dirty="0"/>
          </a:p>
        </p:txBody>
      </p:sp>
    </p:spTree>
    <p:extLst>
      <p:ext uri="{BB962C8B-B14F-4D97-AF65-F5344CB8AC3E}">
        <p14:creationId xmlns:p14="http://schemas.microsoft.com/office/powerpoint/2010/main" val="107602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“What to say?” – parent feedback</a:t>
            </a:r>
          </a:p>
        </p:txBody>
      </p:sp>
      <p:sp>
        <p:nvSpPr>
          <p:cNvPr id="3" name="Content Placeholder 2"/>
          <p:cNvSpPr>
            <a:spLocks noGrp="1"/>
          </p:cNvSpPr>
          <p:nvPr>
            <p:ph idx="1"/>
          </p:nvPr>
        </p:nvSpPr>
        <p:spPr/>
        <p:txBody>
          <a:bodyPr>
            <a:normAutofit/>
          </a:bodyPr>
          <a:lstStyle/>
          <a:p>
            <a:pPr marL="0" indent="0">
              <a:buNone/>
            </a:pPr>
            <a:r>
              <a:rPr lang="en-US" sz="1800" dirty="0"/>
              <a:t>Finding a balance between:</a:t>
            </a:r>
          </a:p>
          <a:p>
            <a:pPr marL="0" indent="0">
              <a:buNone/>
            </a:pPr>
            <a:endParaRPr lang="en-US" sz="1800" dirty="0"/>
          </a:p>
          <a:p>
            <a:r>
              <a:rPr lang="en-US" sz="1800" dirty="0" smtClean="0"/>
              <a:t>Maintaining </a:t>
            </a:r>
            <a:r>
              <a:rPr lang="en-US" sz="1800" dirty="0"/>
              <a:t>the authenticity of a child/young person’s voice and the capacity of a parent to hear the messages</a:t>
            </a:r>
          </a:p>
          <a:p>
            <a:r>
              <a:rPr lang="en-US" sz="1800" dirty="0"/>
              <a:t>The wishes, needs and views of the child and the self-determination of the parent</a:t>
            </a: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13</a:t>
            </a:fld>
            <a:endParaRPr lang="en-AU" dirty="0"/>
          </a:p>
        </p:txBody>
      </p:sp>
    </p:spTree>
    <p:extLst>
      <p:ext uri="{BB962C8B-B14F-4D97-AF65-F5344CB8AC3E}">
        <p14:creationId xmlns:p14="http://schemas.microsoft.com/office/powerpoint/2010/main" val="244151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Planting the seeds…</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1800" dirty="0"/>
          </a:p>
          <a:p>
            <a:pPr marL="514350" indent="-514350">
              <a:buFont typeface="+mj-lt"/>
              <a:buAutoNum type="arabicPeriod"/>
            </a:pPr>
            <a:r>
              <a:rPr lang="en-US" sz="1800" dirty="0"/>
              <a:t>Flexible </a:t>
            </a:r>
          </a:p>
          <a:p>
            <a:pPr marL="514350" indent="-514350">
              <a:buFont typeface="+mj-lt"/>
              <a:buAutoNum type="arabicPeriod"/>
            </a:pPr>
            <a:r>
              <a:rPr lang="en-US" sz="1800" dirty="0"/>
              <a:t>Power with, not power over</a:t>
            </a:r>
          </a:p>
          <a:p>
            <a:pPr marL="514350" indent="-514350">
              <a:buFont typeface="+mj-lt"/>
              <a:buAutoNum type="arabicPeriod"/>
            </a:pPr>
            <a:r>
              <a:rPr lang="en-US" sz="1800" dirty="0" smtClean="0"/>
              <a:t>Strength based</a:t>
            </a:r>
            <a:endParaRPr lang="en-US" sz="1800" dirty="0"/>
          </a:p>
          <a:p>
            <a:pPr marL="514350" indent="-514350">
              <a:buFont typeface="+mj-lt"/>
              <a:buAutoNum type="arabicPeriod"/>
            </a:pPr>
            <a:r>
              <a:rPr lang="en-US" sz="1800" dirty="0"/>
              <a:t>Balanced </a:t>
            </a:r>
          </a:p>
          <a:p>
            <a:pPr marL="514350" indent="-514350">
              <a:buFont typeface="+mj-lt"/>
              <a:buAutoNum type="arabicPeriod"/>
            </a:pPr>
            <a:r>
              <a:rPr lang="en-US" sz="1800" dirty="0" smtClean="0"/>
              <a:t>Curious</a:t>
            </a:r>
          </a:p>
          <a:p>
            <a:pPr marL="514350" indent="-514350">
              <a:buFont typeface="+mj-lt"/>
              <a:buAutoNum type="arabicPeriod"/>
            </a:pPr>
            <a:r>
              <a:rPr lang="en-US" sz="1800" dirty="0" smtClean="0"/>
              <a:t>Positive tone and language </a:t>
            </a:r>
            <a:endParaRPr lang="en-US" sz="1800" dirty="0"/>
          </a:p>
          <a:p>
            <a:pPr marL="0" indent="0">
              <a:buNone/>
            </a:pPr>
            <a:endParaRPr lang="en-US"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14</a:t>
            </a:fld>
            <a:endParaRPr lang="en-AU" dirty="0"/>
          </a:p>
        </p:txBody>
      </p:sp>
    </p:spTree>
    <p:extLst>
      <p:ext uri="{BB962C8B-B14F-4D97-AF65-F5344CB8AC3E}">
        <p14:creationId xmlns:p14="http://schemas.microsoft.com/office/powerpoint/2010/main" val="190846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Feedback to parents</a:t>
            </a:r>
            <a:endParaRPr lang="en-AU" sz="1800" dirty="0"/>
          </a:p>
        </p:txBody>
      </p:sp>
      <p:sp>
        <p:nvSpPr>
          <p:cNvPr id="3" name="Content Placeholder 2"/>
          <p:cNvSpPr>
            <a:spLocks noGrp="1"/>
          </p:cNvSpPr>
          <p:nvPr>
            <p:ph sz="half" idx="1"/>
          </p:nvPr>
        </p:nvSpPr>
        <p:spPr/>
        <p:txBody>
          <a:bodyPr>
            <a:normAutofit/>
          </a:bodyPr>
          <a:lstStyle/>
          <a:p>
            <a:pPr marL="0" indent="0">
              <a:buNone/>
            </a:pPr>
            <a:r>
              <a:rPr lang="en-US" sz="1600" b="1" dirty="0"/>
              <a:t>Dad: </a:t>
            </a:r>
            <a:endParaRPr lang="en-US" sz="1600" b="1" dirty="0" smtClean="0"/>
          </a:p>
          <a:p>
            <a:r>
              <a:rPr lang="en-US" sz="1600" dirty="0" smtClean="0"/>
              <a:t>The </a:t>
            </a:r>
            <a:r>
              <a:rPr lang="en-US" sz="1600" dirty="0"/>
              <a:t>‘</a:t>
            </a:r>
            <a:r>
              <a:rPr lang="en-US" sz="1600" dirty="0" smtClean="0"/>
              <a:t>fixer’</a:t>
            </a:r>
            <a:r>
              <a:rPr lang="en-US" sz="1600" dirty="0"/>
              <a:t> </a:t>
            </a:r>
            <a:r>
              <a:rPr lang="en-US" sz="1600" dirty="0" smtClean="0"/>
              <a:t>- will </a:t>
            </a:r>
            <a:r>
              <a:rPr lang="en-US" sz="1600" dirty="0"/>
              <a:t>help </a:t>
            </a:r>
            <a:r>
              <a:rPr lang="en-US" sz="1600" dirty="0" smtClean="0"/>
              <a:t>practically</a:t>
            </a:r>
            <a:endParaRPr lang="en-US" sz="1600" dirty="0"/>
          </a:p>
          <a:p>
            <a:r>
              <a:rPr lang="en-US" sz="1600" dirty="0"/>
              <a:t>Defensive around drinking. ‘Past’ problem. Blames </a:t>
            </a:r>
            <a:r>
              <a:rPr lang="en-US" sz="1600" dirty="0" smtClean="0"/>
              <a:t>mother</a:t>
            </a:r>
            <a:endParaRPr lang="en-US" sz="1600" dirty="0"/>
          </a:p>
          <a:p>
            <a:r>
              <a:rPr lang="en-US" sz="1600" dirty="0"/>
              <a:t>Will attend Parenting </a:t>
            </a:r>
            <a:r>
              <a:rPr lang="en-US" sz="1600" dirty="0" smtClean="0"/>
              <a:t>Program</a:t>
            </a:r>
            <a:endParaRPr lang="en-US" sz="1600" dirty="0"/>
          </a:p>
          <a:p>
            <a:r>
              <a:rPr lang="en-US" sz="1600" dirty="0"/>
              <a:t>Will protect kids from adult </a:t>
            </a:r>
            <a:r>
              <a:rPr lang="en-US" sz="1600" dirty="0" smtClean="0"/>
              <a:t>conflicts</a:t>
            </a:r>
            <a:endParaRPr lang="en-US" sz="1600" dirty="0"/>
          </a:p>
          <a:p>
            <a:r>
              <a:rPr lang="en-US" sz="1600" dirty="0"/>
              <a:t>Willing to commit regular </a:t>
            </a:r>
            <a:r>
              <a:rPr lang="en-US" sz="1600" dirty="0" smtClean="0"/>
              <a:t>time</a:t>
            </a:r>
            <a:endParaRPr lang="en-US" sz="1600" dirty="0"/>
          </a:p>
          <a:p>
            <a:r>
              <a:rPr lang="en-US" sz="1600" dirty="0"/>
              <a:t>Respect older children’s </a:t>
            </a:r>
            <a:r>
              <a:rPr lang="en-US" sz="1600" dirty="0" smtClean="0"/>
              <a:t>views</a:t>
            </a:r>
          </a:p>
          <a:p>
            <a:pPr marL="0" indent="0">
              <a:buNone/>
            </a:pPr>
            <a:endParaRPr lang="en-US" sz="1600" dirty="0"/>
          </a:p>
          <a:p>
            <a:pPr marL="0" indent="0">
              <a:buNone/>
            </a:pPr>
            <a:r>
              <a:rPr lang="en-US" sz="1600" b="1" dirty="0"/>
              <a:t>Written Report: Confidential and sent to all </a:t>
            </a:r>
            <a:r>
              <a:rPr lang="en-US" sz="1600" b="1" dirty="0" smtClean="0"/>
              <a:t>participants</a:t>
            </a:r>
            <a:endParaRPr lang="en-US" sz="1600" b="1" dirty="0"/>
          </a:p>
        </p:txBody>
      </p:sp>
      <p:sp>
        <p:nvSpPr>
          <p:cNvPr id="4" name="Content Placeholder 3"/>
          <p:cNvSpPr>
            <a:spLocks noGrp="1"/>
          </p:cNvSpPr>
          <p:nvPr>
            <p:ph sz="half" idx="2"/>
          </p:nvPr>
        </p:nvSpPr>
        <p:spPr/>
        <p:txBody>
          <a:bodyPr>
            <a:normAutofit/>
          </a:bodyPr>
          <a:lstStyle/>
          <a:p>
            <a:pPr marL="0" indent="0">
              <a:buNone/>
            </a:pPr>
            <a:r>
              <a:rPr lang="en-US" sz="1600" b="1" dirty="0"/>
              <a:t>Mum: </a:t>
            </a:r>
          </a:p>
          <a:p>
            <a:r>
              <a:rPr lang="en-US" sz="1600" dirty="0"/>
              <a:t>Skeptical about Dad’s drinking and willingness to commit to a routine</a:t>
            </a:r>
          </a:p>
          <a:p>
            <a:r>
              <a:rPr lang="en-US" sz="1600" dirty="0"/>
              <a:t>Affirmed as a parent- was prepared to be criticized. Overwhelming task</a:t>
            </a:r>
          </a:p>
          <a:p>
            <a:r>
              <a:rPr lang="en-US" sz="1600" dirty="0"/>
              <a:t>Will encourage regular time, but unsure about overnight yet</a:t>
            </a:r>
          </a:p>
          <a:p>
            <a:r>
              <a:rPr lang="en-US" sz="1600" dirty="0"/>
              <a:t>Will protect kids from adult issues</a:t>
            </a:r>
          </a:p>
          <a:p>
            <a:pPr marL="0" indent="0">
              <a:buNone/>
            </a:pPr>
            <a:endParaRPr lang="en-AU" sz="1600" dirty="0"/>
          </a:p>
        </p:txBody>
      </p:sp>
      <p:sp>
        <p:nvSpPr>
          <p:cNvPr id="5" name="Slide Number Placeholder 5"/>
          <p:cNvSpPr>
            <a:spLocks noGrp="1"/>
          </p:cNvSpPr>
          <p:nvPr>
            <p:ph type="sldNum" sz="quarter" idx="4294967295"/>
          </p:nvPr>
        </p:nvSpPr>
        <p:spPr>
          <a:xfrm>
            <a:off x="6637338" y="4767263"/>
            <a:ext cx="2506662" cy="274637"/>
          </a:xfrm>
          <a:prstGeom prst="rect">
            <a:avLst/>
          </a:prstGeom>
        </p:spPr>
        <p:txBody>
          <a:bodyPr/>
          <a:lstStyle/>
          <a:p>
            <a:pPr algn="r"/>
            <a:fld id="{CE7D3C66-E268-439E-A048-745D86DEBB33}" type="slidenum">
              <a:rPr lang="en-AU" smtClean="0"/>
              <a:pPr algn="r"/>
              <a:t>15</a:t>
            </a:fld>
            <a:endParaRPr lang="en-AU" dirty="0"/>
          </a:p>
        </p:txBody>
      </p:sp>
    </p:spTree>
    <p:extLst>
      <p:ext uri="{BB962C8B-B14F-4D97-AF65-F5344CB8AC3E}">
        <p14:creationId xmlns:p14="http://schemas.microsoft.com/office/powerpoint/2010/main" val="184040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Building a Children’s Agenda</a:t>
            </a:r>
          </a:p>
        </p:txBody>
      </p:sp>
      <p:sp>
        <p:nvSpPr>
          <p:cNvPr id="3" name="Content Placeholder 2"/>
          <p:cNvSpPr>
            <a:spLocks noGrp="1"/>
          </p:cNvSpPr>
          <p:nvPr>
            <p:ph idx="1"/>
          </p:nvPr>
        </p:nvSpPr>
        <p:spPr/>
        <p:txBody>
          <a:bodyPr/>
          <a:lstStyle/>
          <a:p>
            <a:pPr marL="0" indent="0">
              <a:buNone/>
            </a:pPr>
            <a:r>
              <a:rPr lang="en-US" sz="1800" dirty="0"/>
              <a:t>Providing a child’s agenda helps to</a:t>
            </a:r>
            <a:r>
              <a:rPr lang="en-US" sz="1800" dirty="0" smtClean="0"/>
              <a:t>:</a:t>
            </a:r>
          </a:p>
          <a:p>
            <a:pPr marL="0" indent="0">
              <a:buNone/>
            </a:pPr>
            <a:endParaRPr lang="en-US" sz="1800" dirty="0"/>
          </a:p>
          <a:p>
            <a:r>
              <a:rPr lang="en-US" sz="1800" dirty="0"/>
              <a:t>Build a bridge between the child interviews and the mediation</a:t>
            </a:r>
          </a:p>
          <a:p>
            <a:r>
              <a:rPr lang="en-US" sz="1800" dirty="0"/>
              <a:t>Assist the mediator (and lawyers) to maintain a child focus</a:t>
            </a:r>
          </a:p>
          <a:p>
            <a:r>
              <a:rPr lang="en-US" sz="1800" dirty="0"/>
              <a:t>Keep parents child focused</a:t>
            </a:r>
          </a:p>
          <a:p>
            <a:r>
              <a:rPr lang="en-US" sz="1800" dirty="0"/>
              <a:t>Align any parent agreements with their child’s needs</a:t>
            </a:r>
          </a:p>
          <a:p>
            <a:r>
              <a:rPr lang="en-US" sz="1800" dirty="0"/>
              <a:t>Keeps the children’s voice in the room</a:t>
            </a:r>
          </a:p>
          <a:p>
            <a:endParaRPr lang="en-US"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16</a:t>
            </a:fld>
            <a:endParaRPr lang="en-AU" dirty="0"/>
          </a:p>
        </p:txBody>
      </p:sp>
    </p:spTree>
    <p:extLst>
      <p:ext uri="{BB962C8B-B14F-4D97-AF65-F5344CB8AC3E}">
        <p14:creationId xmlns:p14="http://schemas.microsoft.com/office/powerpoint/2010/main" val="244112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Child </a:t>
            </a:r>
            <a:r>
              <a:rPr lang="en-US" sz="1800" dirty="0" smtClean="0"/>
              <a:t>focused </a:t>
            </a:r>
            <a:r>
              <a:rPr lang="en-US" sz="1800" dirty="0"/>
              <a:t>agenda &amp; </a:t>
            </a:r>
            <a:r>
              <a:rPr lang="en-US" sz="1800" dirty="0" smtClean="0"/>
              <a:t>outcomes</a:t>
            </a:r>
            <a:endParaRPr lang="en-AU" sz="1800"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t>Children’s Agenda</a:t>
            </a:r>
          </a:p>
          <a:p>
            <a:pPr marL="0" indent="0">
              <a:buNone/>
            </a:pPr>
            <a:r>
              <a:rPr lang="en-US" sz="1800" dirty="0" smtClean="0"/>
              <a:t>The </a:t>
            </a:r>
            <a:r>
              <a:rPr lang="en-US" sz="1800" dirty="0"/>
              <a:t>younger children would like overnight time and holidays to be considered. Not necessarily all together. They need suitable accommodation and reliable </a:t>
            </a:r>
            <a:r>
              <a:rPr lang="en-US" sz="1800" dirty="0" smtClean="0"/>
              <a:t>transport</a:t>
            </a:r>
          </a:p>
          <a:p>
            <a:pPr marL="0" indent="0">
              <a:buNone/>
            </a:pPr>
            <a:endParaRPr lang="en-US" sz="1800" dirty="0"/>
          </a:p>
          <a:p>
            <a:pPr marL="0" indent="0">
              <a:buNone/>
            </a:pPr>
            <a:r>
              <a:rPr lang="en-US" sz="1800" dirty="0" smtClean="0">
                <a:solidFill>
                  <a:srgbClr val="800000"/>
                </a:solidFill>
              </a:rPr>
              <a:t>Outcomes</a:t>
            </a:r>
          </a:p>
          <a:p>
            <a:pPr marL="0" indent="0">
              <a:buNone/>
            </a:pPr>
            <a:r>
              <a:rPr lang="en-US" sz="1800" dirty="0" smtClean="0">
                <a:solidFill>
                  <a:srgbClr val="800000"/>
                </a:solidFill>
              </a:rPr>
              <a:t>Full </a:t>
            </a:r>
            <a:r>
              <a:rPr lang="en-US" sz="1800" dirty="0">
                <a:solidFill>
                  <a:srgbClr val="800000"/>
                </a:solidFill>
              </a:rPr>
              <a:t>day each </a:t>
            </a:r>
            <a:r>
              <a:rPr lang="en-US" sz="1800" dirty="0" smtClean="0">
                <a:solidFill>
                  <a:srgbClr val="800000"/>
                </a:solidFill>
              </a:rPr>
              <a:t>Sunday</a:t>
            </a:r>
            <a:endParaRPr lang="en-US" sz="1800" dirty="0">
              <a:solidFill>
                <a:srgbClr val="800000"/>
              </a:solidFill>
            </a:endParaRPr>
          </a:p>
          <a:p>
            <a:pPr marL="0" indent="0">
              <a:buNone/>
            </a:pPr>
            <a:r>
              <a:rPr lang="en-US" sz="1800" dirty="0">
                <a:solidFill>
                  <a:srgbClr val="800000"/>
                </a:solidFill>
              </a:rPr>
              <a:t>Each Wednesday after school for a </a:t>
            </a:r>
            <a:r>
              <a:rPr lang="en-US" sz="1800" dirty="0" smtClean="0">
                <a:solidFill>
                  <a:srgbClr val="800000"/>
                </a:solidFill>
              </a:rPr>
              <a:t>meal</a:t>
            </a:r>
            <a:endParaRPr lang="en-US" sz="1800" dirty="0">
              <a:solidFill>
                <a:srgbClr val="800000"/>
              </a:solidFill>
            </a:endParaRPr>
          </a:p>
          <a:p>
            <a:pPr marL="0" indent="0">
              <a:buNone/>
            </a:pPr>
            <a:r>
              <a:rPr lang="en-US" sz="1800" dirty="0">
                <a:solidFill>
                  <a:srgbClr val="800000"/>
                </a:solidFill>
              </a:rPr>
              <a:t>Half </a:t>
            </a:r>
            <a:r>
              <a:rPr lang="en-US" sz="1800" dirty="0" smtClean="0">
                <a:solidFill>
                  <a:srgbClr val="800000"/>
                </a:solidFill>
              </a:rPr>
              <a:t>school </a:t>
            </a:r>
            <a:r>
              <a:rPr lang="en-US" sz="1800" dirty="0">
                <a:solidFill>
                  <a:srgbClr val="800000"/>
                </a:solidFill>
              </a:rPr>
              <a:t>holidays- consecutive </a:t>
            </a:r>
            <a:r>
              <a:rPr lang="en-US" sz="1800" dirty="0" smtClean="0">
                <a:solidFill>
                  <a:srgbClr val="800000"/>
                </a:solidFill>
              </a:rPr>
              <a:t>days</a:t>
            </a:r>
            <a:endParaRPr lang="en-US" sz="1800" dirty="0">
              <a:solidFill>
                <a:srgbClr val="800000"/>
              </a:solidFill>
            </a:endParaRPr>
          </a:p>
          <a:p>
            <a:pPr marL="0" indent="0">
              <a:buNone/>
            </a:pPr>
            <a:r>
              <a:rPr lang="en-US" sz="1800" dirty="0">
                <a:solidFill>
                  <a:srgbClr val="800000"/>
                </a:solidFill>
              </a:rPr>
              <a:t>Shared transport. School/sporting </a:t>
            </a:r>
            <a:r>
              <a:rPr lang="en-US" sz="1800" dirty="0" smtClean="0">
                <a:solidFill>
                  <a:srgbClr val="800000"/>
                </a:solidFill>
              </a:rPr>
              <a:t>events</a:t>
            </a:r>
            <a:endParaRPr lang="en-US" sz="1800" dirty="0">
              <a:solidFill>
                <a:srgbClr val="800000"/>
              </a:solidFill>
            </a:endParaRPr>
          </a:p>
          <a:p>
            <a:pPr marL="0" indent="0">
              <a:buNone/>
            </a:pPr>
            <a:r>
              <a:rPr lang="en-US" sz="1800" dirty="0">
                <a:solidFill>
                  <a:srgbClr val="800000"/>
                </a:solidFill>
              </a:rPr>
              <a:t>Overnight time by agreement &amp; ensure </a:t>
            </a:r>
            <a:r>
              <a:rPr lang="en-US" sz="1800" dirty="0" smtClean="0">
                <a:solidFill>
                  <a:srgbClr val="800000"/>
                </a:solidFill>
              </a:rPr>
              <a:t>bedding</a:t>
            </a:r>
            <a:endParaRPr lang="en-US" sz="1800" dirty="0">
              <a:solidFill>
                <a:srgbClr val="800000"/>
              </a:solidFill>
            </a:endParaRPr>
          </a:p>
          <a:p>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17</a:t>
            </a:fld>
            <a:endParaRPr lang="en-AU" dirty="0"/>
          </a:p>
        </p:txBody>
      </p:sp>
    </p:spTree>
    <p:extLst>
      <p:ext uri="{BB962C8B-B14F-4D97-AF65-F5344CB8AC3E}">
        <p14:creationId xmlns:p14="http://schemas.microsoft.com/office/powerpoint/2010/main" val="1724192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Child focused agenda &amp; outcomes</a:t>
            </a:r>
            <a:endParaRPr lang="en-AU" sz="1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Children’s </a:t>
            </a:r>
            <a:r>
              <a:rPr lang="en-US" sz="1800" dirty="0" smtClean="0"/>
              <a:t>Agenda</a:t>
            </a:r>
          </a:p>
          <a:p>
            <a:pPr marL="0" indent="0">
              <a:buNone/>
            </a:pPr>
            <a:endParaRPr lang="en-US" sz="1800" dirty="0"/>
          </a:p>
          <a:p>
            <a:pPr marL="0" indent="0">
              <a:buNone/>
            </a:pPr>
            <a:r>
              <a:rPr lang="en-US" sz="1800" dirty="0" smtClean="0"/>
              <a:t>The </a:t>
            </a:r>
            <a:r>
              <a:rPr lang="en-US" sz="1800" dirty="0"/>
              <a:t>older children’s wishes need to be </a:t>
            </a:r>
            <a:r>
              <a:rPr lang="en-US" sz="1800" dirty="0" smtClean="0"/>
              <a:t>accommodated</a:t>
            </a:r>
            <a:endParaRPr lang="en-US" sz="1800" dirty="0"/>
          </a:p>
          <a:p>
            <a:pPr marL="0" indent="0">
              <a:buNone/>
            </a:pPr>
            <a:r>
              <a:rPr lang="en-US" sz="1800" dirty="0">
                <a:solidFill>
                  <a:srgbClr val="800000"/>
                </a:solidFill>
              </a:rPr>
              <a:t>Older kids welcome but can ‘opt out</a:t>
            </a:r>
            <a:r>
              <a:rPr lang="en-US" sz="1800" dirty="0" smtClean="0">
                <a:solidFill>
                  <a:srgbClr val="800000"/>
                </a:solidFill>
              </a:rPr>
              <a:t>’</a:t>
            </a:r>
          </a:p>
          <a:p>
            <a:pPr marL="0" indent="0">
              <a:buNone/>
            </a:pPr>
            <a:endParaRPr lang="en-US" sz="1800" dirty="0">
              <a:solidFill>
                <a:srgbClr val="800000"/>
              </a:solidFill>
            </a:endParaRPr>
          </a:p>
          <a:p>
            <a:pPr marL="0" indent="0">
              <a:buNone/>
            </a:pPr>
            <a:r>
              <a:rPr lang="en-US" sz="1800" dirty="0"/>
              <a:t>Find ways to reconnect all the children with their Father as a </a:t>
            </a:r>
            <a:r>
              <a:rPr lang="en-US" sz="1800" dirty="0" smtClean="0"/>
              <a:t>group</a:t>
            </a:r>
            <a:endParaRPr lang="en-US" sz="1800" dirty="0"/>
          </a:p>
          <a:p>
            <a:pPr marL="0" indent="0">
              <a:buNone/>
            </a:pPr>
            <a:r>
              <a:rPr lang="en-US" sz="1800" dirty="0">
                <a:solidFill>
                  <a:srgbClr val="800000"/>
                </a:solidFill>
              </a:rPr>
              <a:t>Older kids encouraged to attend each alternate Sunday for a family meal with younger </a:t>
            </a:r>
            <a:r>
              <a:rPr lang="en-US" sz="1800" dirty="0" smtClean="0">
                <a:solidFill>
                  <a:srgbClr val="800000"/>
                </a:solidFill>
              </a:rPr>
              <a:t>siblings</a:t>
            </a:r>
          </a:p>
          <a:p>
            <a:pPr marL="0" indent="0">
              <a:buNone/>
            </a:pPr>
            <a:endParaRPr lang="en-US" sz="1800" dirty="0">
              <a:solidFill>
                <a:srgbClr val="800000"/>
              </a:solidFill>
            </a:endParaRPr>
          </a:p>
          <a:p>
            <a:pPr marL="0" indent="0">
              <a:buNone/>
            </a:pPr>
            <a:r>
              <a:rPr lang="en-US" sz="1800" dirty="0"/>
              <a:t>Name calling to be addressed</a:t>
            </a:r>
          </a:p>
          <a:p>
            <a:pPr marL="0" indent="0">
              <a:buNone/>
            </a:pPr>
            <a:r>
              <a:rPr lang="en-US" sz="1800" dirty="0">
                <a:solidFill>
                  <a:srgbClr val="800000"/>
                </a:solidFill>
              </a:rPr>
              <a:t>This issue discussed in individual feedback and in written </a:t>
            </a:r>
            <a:r>
              <a:rPr lang="en-US" sz="1800" dirty="0" smtClean="0">
                <a:solidFill>
                  <a:srgbClr val="800000"/>
                </a:solidFill>
              </a:rPr>
              <a:t>feedback</a:t>
            </a:r>
            <a:endParaRPr lang="en-US" sz="1800" dirty="0">
              <a:solidFill>
                <a:srgbClr val="800000"/>
              </a:solidFill>
            </a:endParaRP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18</a:t>
            </a:fld>
            <a:endParaRPr lang="en-AU" dirty="0"/>
          </a:p>
        </p:txBody>
      </p:sp>
    </p:spTree>
    <p:extLst>
      <p:ext uri="{BB962C8B-B14F-4D97-AF65-F5344CB8AC3E}">
        <p14:creationId xmlns:p14="http://schemas.microsoft.com/office/powerpoint/2010/main" val="3851049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Child focused agenda &amp; outcomes</a:t>
            </a:r>
            <a:endParaRPr lang="en-AU" sz="1800" dirty="0"/>
          </a:p>
        </p:txBody>
      </p:sp>
      <p:sp>
        <p:nvSpPr>
          <p:cNvPr id="3" name="Content Placeholder 2"/>
          <p:cNvSpPr>
            <a:spLocks noGrp="1"/>
          </p:cNvSpPr>
          <p:nvPr>
            <p:ph idx="1"/>
          </p:nvPr>
        </p:nvSpPr>
        <p:spPr/>
        <p:txBody>
          <a:bodyPr>
            <a:normAutofit/>
          </a:bodyPr>
          <a:lstStyle/>
          <a:p>
            <a:pPr marL="0" indent="0">
              <a:buNone/>
            </a:pPr>
            <a:r>
              <a:rPr lang="en-US" sz="1800" dirty="0"/>
              <a:t>Children’s </a:t>
            </a:r>
            <a:r>
              <a:rPr lang="en-US" sz="1800" dirty="0" smtClean="0"/>
              <a:t>Agenda</a:t>
            </a:r>
          </a:p>
          <a:p>
            <a:pPr marL="0" indent="0">
              <a:buNone/>
            </a:pPr>
            <a:endParaRPr lang="en-US" sz="1800" dirty="0" smtClean="0"/>
          </a:p>
          <a:p>
            <a:pPr marL="0" indent="0">
              <a:buNone/>
            </a:pPr>
            <a:r>
              <a:rPr lang="en-US" sz="1800" dirty="0" smtClean="0"/>
              <a:t>Need </a:t>
            </a:r>
            <a:r>
              <a:rPr lang="en-US" sz="1800" dirty="0"/>
              <a:t>their Dad to take steps to address yelling and </a:t>
            </a:r>
            <a:r>
              <a:rPr lang="en-US" sz="1800" dirty="0" smtClean="0"/>
              <a:t>reactiveness</a:t>
            </a:r>
            <a:endParaRPr lang="en-US" sz="1800" dirty="0"/>
          </a:p>
          <a:p>
            <a:pPr marL="0" indent="0">
              <a:buNone/>
            </a:pPr>
            <a:r>
              <a:rPr lang="en-US" sz="1800" dirty="0">
                <a:solidFill>
                  <a:srgbClr val="800000"/>
                </a:solidFill>
              </a:rPr>
              <a:t>Father attend parenting skills </a:t>
            </a:r>
            <a:r>
              <a:rPr lang="en-US" sz="1800" dirty="0" smtClean="0">
                <a:solidFill>
                  <a:srgbClr val="800000"/>
                </a:solidFill>
              </a:rPr>
              <a:t>course</a:t>
            </a:r>
            <a:endParaRPr lang="en-US" sz="1800" dirty="0">
              <a:solidFill>
                <a:srgbClr val="800000"/>
              </a:solidFill>
            </a:endParaRPr>
          </a:p>
          <a:p>
            <a:pPr marL="0" indent="0">
              <a:buNone/>
            </a:pPr>
            <a:r>
              <a:rPr lang="en-US" sz="1800" dirty="0">
                <a:solidFill>
                  <a:srgbClr val="800000"/>
                </a:solidFill>
              </a:rPr>
              <a:t>No physical </a:t>
            </a:r>
            <a:r>
              <a:rPr lang="en-US" sz="1800" dirty="0" smtClean="0">
                <a:solidFill>
                  <a:srgbClr val="800000"/>
                </a:solidFill>
              </a:rPr>
              <a:t>punishment</a:t>
            </a:r>
          </a:p>
          <a:p>
            <a:pPr marL="0" indent="0">
              <a:buNone/>
            </a:pPr>
            <a:endParaRPr lang="en-US" sz="1800" dirty="0">
              <a:solidFill>
                <a:srgbClr val="800000"/>
              </a:solidFill>
            </a:endParaRPr>
          </a:p>
          <a:p>
            <a:pPr marL="0" indent="0">
              <a:buNone/>
            </a:pPr>
            <a:r>
              <a:rPr lang="en-US" sz="1800" dirty="0"/>
              <a:t>Father acknowledge children have their own worries about drinking &amp; </a:t>
            </a:r>
            <a:r>
              <a:rPr lang="en-US" sz="1800" dirty="0" smtClean="0"/>
              <a:t>practical </a:t>
            </a:r>
            <a:r>
              <a:rPr lang="en-US" sz="1800" dirty="0"/>
              <a:t>reassurance that drinking is no longer a </a:t>
            </a:r>
            <a:r>
              <a:rPr lang="en-US" sz="1800" dirty="0" smtClean="0"/>
              <a:t>problem</a:t>
            </a:r>
            <a:endParaRPr lang="en-US" sz="1800" dirty="0"/>
          </a:p>
          <a:p>
            <a:pPr marL="0" indent="0">
              <a:buNone/>
            </a:pPr>
            <a:r>
              <a:rPr lang="en-US" sz="1800" dirty="0">
                <a:solidFill>
                  <a:srgbClr val="800000"/>
                </a:solidFill>
              </a:rPr>
              <a:t>No alcohol will be consumed immediately prior to or while the children are in his </a:t>
            </a:r>
            <a:r>
              <a:rPr lang="en-US" sz="1800" dirty="0" smtClean="0">
                <a:solidFill>
                  <a:srgbClr val="800000"/>
                </a:solidFill>
              </a:rPr>
              <a:t>care</a:t>
            </a:r>
            <a:endParaRPr lang="en-US" sz="1800" dirty="0">
              <a:solidFill>
                <a:srgbClr val="800000"/>
              </a:solidFill>
            </a:endParaRPr>
          </a:p>
          <a:p>
            <a:pPr marL="0" indent="0">
              <a:buNone/>
            </a:pPr>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19</a:t>
            </a:fld>
            <a:endParaRPr lang="en-AU" dirty="0"/>
          </a:p>
        </p:txBody>
      </p:sp>
    </p:spTree>
    <p:extLst>
      <p:ext uri="{BB962C8B-B14F-4D97-AF65-F5344CB8AC3E}">
        <p14:creationId xmlns:p14="http://schemas.microsoft.com/office/powerpoint/2010/main" val="33440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The long term benefits of child inclusive </a:t>
            </a:r>
            <a:r>
              <a:rPr lang="en-US" sz="1800" dirty="0" smtClean="0"/>
              <a:t>work</a:t>
            </a:r>
            <a:endParaRPr lang="en-US" sz="1800" dirty="0"/>
          </a:p>
        </p:txBody>
      </p:sp>
      <p:sp>
        <p:nvSpPr>
          <p:cNvPr id="3" name="Content Placeholder 2"/>
          <p:cNvSpPr>
            <a:spLocks noGrp="1"/>
          </p:cNvSpPr>
          <p:nvPr>
            <p:ph idx="1"/>
          </p:nvPr>
        </p:nvSpPr>
        <p:spPr/>
        <p:txBody>
          <a:bodyPr>
            <a:normAutofit fontScale="85000" lnSpcReduction="10000"/>
          </a:bodyPr>
          <a:lstStyle/>
          <a:p>
            <a:pPr marL="0" indent="0">
              <a:buNone/>
            </a:pPr>
            <a:r>
              <a:rPr lang="en-US" sz="1800" dirty="0" err="1" smtClean="0"/>
              <a:t>Dr</a:t>
            </a:r>
            <a:r>
              <a:rPr lang="en-US" sz="1800" dirty="0" smtClean="0"/>
              <a:t> J. McIntosh </a:t>
            </a:r>
            <a:r>
              <a:rPr lang="en-US" sz="1800" dirty="0"/>
              <a:t>(2009)</a:t>
            </a:r>
          </a:p>
          <a:p>
            <a:r>
              <a:rPr lang="en-US" sz="1800" dirty="0"/>
              <a:t>Children are less distressed by parental conflict, and have improved relationships, particularly with their fathers</a:t>
            </a:r>
          </a:p>
          <a:p>
            <a:r>
              <a:rPr lang="en-US" sz="1800" dirty="0"/>
              <a:t>Improved satisfaction with post separation arrangements (children and fathers)</a:t>
            </a:r>
          </a:p>
          <a:p>
            <a:r>
              <a:rPr lang="en-US" sz="1800" dirty="0"/>
              <a:t>Parents build stronger, more child focused alliances</a:t>
            </a:r>
          </a:p>
          <a:p>
            <a:r>
              <a:rPr lang="en-US" sz="1800" dirty="0"/>
              <a:t>A reduction in parental conflict and acrimony</a:t>
            </a:r>
          </a:p>
          <a:p>
            <a:r>
              <a:rPr lang="en-US" sz="1800" dirty="0"/>
              <a:t>More durable and workable parenting arrangements</a:t>
            </a:r>
          </a:p>
          <a:p>
            <a:r>
              <a:rPr lang="en-US" sz="1800" dirty="0"/>
              <a:t>Reduced time, cost and resources in the family law </a:t>
            </a:r>
            <a:r>
              <a:rPr lang="en-US" sz="1800" dirty="0" smtClean="0"/>
              <a:t>system</a:t>
            </a:r>
            <a:endParaRPr lang="en-US" sz="1800" dirty="0"/>
          </a:p>
          <a:p>
            <a:endParaRPr lang="en-US" sz="1800" dirty="0"/>
          </a:p>
          <a:p>
            <a:pPr marL="0" indent="0">
              <a:buNone/>
            </a:pPr>
            <a:r>
              <a:rPr lang="en-US" sz="1800" dirty="0"/>
              <a:t>DR </a:t>
            </a:r>
            <a:r>
              <a:rPr lang="en-US" sz="1800" dirty="0" smtClean="0"/>
              <a:t>K. </a:t>
            </a:r>
            <a:r>
              <a:rPr lang="en-US" sz="1800" dirty="0"/>
              <a:t>Lamb (2016)</a:t>
            </a:r>
          </a:p>
          <a:p>
            <a:r>
              <a:rPr lang="en-US" sz="1800" dirty="0" smtClean="0"/>
              <a:t>Children </a:t>
            </a:r>
            <a:r>
              <a:rPr lang="en-US" sz="1800" dirty="0"/>
              <a:t>and young people who have experienced family violence should be provided with opportunities to share their insights and perspectives</a:t>
            </a:r>
          </a:p>
          <a:p>
            <a:r>
              <a:rPr lang="en-US" sz="1800" dirty="0" smtClean="0"/>
              <a:t>Can </a:t>
            </a:r>
            <a:r>
              <a:rPr lang="en-US" sz="1800" dirty="0"/>
              <a:t>motivate </a:t>
            </a:r>
            <a:r>
              <a:rPr lang="en-US" sz="1800" dirty="0" smtClean="0"/>
              <a:t>fathers </a:t>
            </a:r>
            <a:r>
              <a:rPr lang="en-US" sz="1800" dirty="0"/>
              <a:t>to change in </a:t>
            </a:r>
            <a:r>
              <a:rPr lang="en-US" sz="1800" dirty="0" smtClean="0"/>
              <a:t>family violence programs</a:t>
            </a:r>
            <a:endParaRPr lang="en-US" sz="1800" dirty="0"/>
          </a:p>
          <a:p>
            <a:endParaRPr lang="en-US"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2</a:t>
            </a:fld>
            <a:endParaRPr lang="en-AU" dirty="0"/>
          </a:p>
        </p:txBody>
      </p:sp>
    </p:spTree>
    <p:extLst>
      <p:ext uri="{BB962C8B-B14F-4D97-AF65-F5344CB8AC3E}">
        <p14:creationId xmlns:p14="http://schemas.microsoft.com/office/powerpoint/2010/main" val="919224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Child focused agenda &amp; outcomes</a:t>
            </a:r>
            <a:endParaRPr lang="en-AU" sz="1800" dirty="0"/>
          </a:p>
        </p:txBody>
      </p:sp>
      <p:sp>
        <p:nvSpPr>
          <p:cNvPr id="3" name="Content Placeholder 2"/>
          <p:cNvSpPr>
            <a:spLocks noGrp="1"/>
          </p:cNvSpPr>
          <p:nvPr>
            <p:ph idx="1"/>
          </p:nvPr>
        </p:nvSpPr>
        <p:spPr/>
        <p:txBody>
          <a:bodyPr/>
          <a:lstStyle/>
          <a:p>
            <a:pPr marL="0" indent="0">
              <a:buNone/>
            </a:pPr>
            <a:r>
              <a:rPr lang="en-US" sz="1800" dirty="0"/>
              <a:t>Children’s </a:t>
            </a:r>
            <a:r>
              <a:rPr lang="en-US" sz="1800" dirty="0" smtClean="0"/>
              <a:t>Agenda</a:t>
            </a:r>
          </a:p>
          <a:p>
            <a:pPr marL="0" indent="0">
              <a:buNone/>
            </a:pPr>
            <a:endParaRPr lang="en-US" sz="1800" dirty="0"/>
          </a:p>
          <a:p>
            <a:pPr marL="0" indent="0">
              <a:buNone/>
            </a:pPr>
            <a:r>
              <a:rPr lang="en-US" sz="1800" dirty="0" smtClean="0"/>
              <a:t>Protection </a:t>
            </a:r>
            <a:r>
              <a:rPr lang="en-US" sz="1800" dirty="0"/>
              <a:t>from conflict or any family </a:t>
            </a:r>
            <a:r>
              <a:rPr lang="en-US" sz="1800" dirty="0" smtClean="0"/>
              <a:t>violence</a:t>
            </a:r>
            <a:endParaRPr lang="en-US" sz="1800" dirty="0"/>
          </a:p>
          <a:p>
            <a:pPr marL="0" indent="0">
              <a:buNone/>
            </a:pPr>
            <a:r>
              <a:rPr lang="en-US" sz="1800" dirty="0">
                <a:solidFill>
                  <a:srgbClr val="800000"/>
                </a:solidFill>
              </a:rPr>
              <a:t>The parents will refrain from conflict in the presence or hearing of the children and will not commit Family violence going </a:t>
            </a:r>
            <a:r>
              <a:rPr lang="en-US" sz="1800" dirty="0" smtClean="0">
                <a:solidFill>
                  <a:srgbClr val="800000"/>
                </a:solidFill>
              </a:rPr>
              <a:t>forward</a:t>
            </a:r>
          </a:p>
          <a:p>
            <a:pPr marL="0" indent="0">
              <a:buNone/>
            </a:pPr>
            <a:endParaRPr lang="en-US" sz="1800" dirty="0">
              <a:solidFill>
                <a:srgbClr val="800000"/>
              </a:solidFill>
            </a:endParaRPr>
          </a:p>
          <a:p>
            <a:pPr marL="0" lvl="0" indent="0">
              <a:buNone/>
            </a:pPr>
            <a:r>
              <a:rPr lang="en-US" sz="1800" dirty="0">
                <a:solidFill>
                  <a:schemeClr val="accent1"/>
                </a:solidFill>
              </a:rPr>
              <a:t>Protected from adult issues</a:t>
            </a:r>
          </a:p>
          <a:p>
            <a:pPr marL="0" lvl="0" indent="0">
              <a:buNone/>
            </a:pPr>
            <a:r>
              <a:rPr lang="en-US" sz="1800" dirty="0">
                <a:solidFill>
                  <a:srgbClr val="800000"/>
                </a:solidFill>
              </a:rPr>
              <a:t>The parents will refrain from involving their children or overhearing discussions or reading text messages about adult issues, including but not limited to child </a:t>
            </a:r>
            <a:r>
              <a:rPr lang="en-US" sz="1800" dirty="0" smtClean="0">
                <a:solidFill>
                  <a:srgbClr val="800000"/>
                </a:solidFill>
              </a:rPr>
              <a:t>support</a:t>
            </a:r>
            <a:endParaRPr lang="en-AU" sz="1800" dirty="0">
              <a:solidFill>
                <a:srgbClr val="800000"/>
              </a:solidFill>
            </a:endParaRPr>
          </a:p>
          <a:p>
            <a:pPr marL="0" indent="0">
              <a:buNone/>
            </a:pPr>
            <a:endParaRPr lang="en-AU" sz="1800" dirty="0">
              <a:solidFill>
                <a:srgbClr val="7030A0"/>
              </a:solidFill>
            </a:endParaRP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20</a:t>
            </a:fld>
            <a:endParaRPr lang="en-AU" dirty="0"/>
          </a:p>
        </p:txBody>
      </p:sp>
    </p:spTree>
    <p:extLst>
      <p:ext uri="{BB962C8B-B14F-4D97-AF65-F5344CB8AC3E}">
        <p14:creationId xmlns:p14="http://schemas.microsoft.com/office/powerpoint/2010/main" val="31656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Child focused agenda &amp; outcomes</a:t>
            </a:r>
            <a:endParaRPr lang="en-AU" sz="1800" dirty="0"/>
          </a:p>
        </p:txBody>
      </p:sp>
      <p:sp>
        <p:nvSpPr>
          <p:cNvPr id="3" name="Content Placeholder 2"/>
          <p:cNvSpPr>
            <a:spLocks noGrp="1"/>
          </p:cNvSpPr>
          <p:nvPr>
            <p:ph idx="1"/>
          </p:nvPr>
        </p:nvSpPr>
        <p:spPr/>
        <p:txBody>
          <a:bodyPr/>
          <a:lstStyle/>
          <a:p>
            <a:pPr marL="0" indent="0">
              <a:buNone/>
            </a:pPr>
            <a:r>
              <a:rPr lang="en-US" sz="1800" dirty="0" smtClean="0"/>
              <a:t>Issues not fully addressed: a </a:t>
            </a:r>
            <a:r>
              <a:rPr lang="en-US" sz="1800" dirty="0"/>
              <a:t>work in </a:t>
            </a:r>
            <a:r>
              <a:rPr lang="en-US" sz="1800" dirty="0" smtClean="0"/>
              <a:t>progress</a:t>
            </a:r>
            <a:r>
              <a:rPr lang="en-US" sz="1800" dirty="0"/>
              <a:t>….. </a:t>
            </a:r>
          </a:p>
          <a:p>
            <a:endParaRPr lang="en-US" sz="1800" dirty="0">
              <a:solidFill>
                <a:srgbClr val="7030A0"/>
              </a:solidFill>
            </a:endParaRPr>
          </a:p>
          <a:p>
            <a:pPr marL="0" indent="0">
              <a:buNone/>
            </a:pPr>
            <a:r>
              <a:rPr lang="en-US" sz="1800" dirty="0">
                <a:solidFill>
                  <a:schemeClr val="accent1"/>
                </a:solidFill>
              </a:rPr>
              <a:t>Father </a:t>
            </a:r>
            <a:r>
              <a:rPr lang="en-US" sz="1800" dirty="0" err="1" smtClean="0">
                <a:solidFill>
                  <a:schemeClr val="accent1"/>
                </a:solidFill>
              </a:rPr>
              <a:t>minimising</a:t>
            </a:r>
            <a:r>
              <a:rPr lang="en-US" sz="1800" dirty="0" smtClean="0">
                <a:solidFill>
                  <a:schemeClr val="accent1"/>
                </a:solidFill>
              </a:rPr>
              <a:t> </a:t>
            </a:r>
            <a:r>
              <a:rPr lang="en-US" sz="1800" dirty="0">
                <a:solidFill>
                  <a:schemeClr val="accent1"/>
                </a:solidFill>
              </a:rPr>
              <a:t>drinking as his ‘current’ issue, but will </a:t>
            </a:r>
            <a:r>
              <a:rPr lang="en-US" sz="1800" dirty="0" smtClean="0">
                <a:solidFill>
                  <a:schemeClr val="accent1"/>
                </a:solidFill>
              </a:rPr>
              <a:t>comply</a:t>
            </a:r>
            <a:endParaRPr lang="en-US" sz="1800" dirty="0">
              <a:solidFill>
                <a:schemeClr val="accent1"/>
              </a:solidFill>
            </a:endParaRPr>
          </a:p>
          <a:p>
            <a:pPr marL="0" indent="0">
              <a:buNone/>
            </a:pPr>
            <a:r>
              <a:rPr lang="en-US" sz="1800" dirty="0">
                <a:solidFill>
                  <a:schemeClr val="accent1"/>
                </a:solidFill>
              </a:rPr>
              <a:t>Overnight time…Mother needs to be seeing change &amp; ‘good stories</a:t>
            </a:r>
            <a:r>
              <a:rPr lang="en-US" sz="1800" dirty="0" smtClean="0">
                <a:solidFill>
                  <a:schemeClr val="accent1"/>
                </a:solidFill>
              </a:rPr>
              <a:t>’</a:t>
            </a:r>
            <a:endParaRPr lang="en-US" sz="1800" dirty="0">
              <a:solidFill>
                <a:schemeClr val="accent1"/>
              </a:solidFill>
            </a:endParaRPr>
          </a:p>
          <a:p>
            <a:pPr marL="0" indent="0">
              <a:buNone/>
            </a:pPr>
            <a:r>
              <a:rPr lang="en-US" sz="1800" dirty="0">
                <a:solidFill>
                  <a:schemeClr val="accent1"/>
                </a:solidFill>
              </a:rPr>
              <a:t>No agreement on child support/financial issues as </a:t>
            </a:r>
            <a:r>
              <a:rPr lang="en-US" sz="1800" dirty="0" smtClean="0">
                <a:solidFill>
                  <a:schemeClr val="accent1"/>
                </a:solidFill>
              </a:rPr>
              <a:t>yet</a:t>
            </a:r>
          </a:p>
          <a:p>
            <a:pPr marL="0" indent="0">
              <a:buNone/>
            </a:pPr>
            <a:endParaRPr lang="en-US" sz="1800" dirty="0">
              <a:solidFill>
                <a:schemeClr val="accent1"/>
              </a:solidFill>
            </a:endParaRPr>
          </a:p>
          <a:p>
            <a:pPr marL="0" indent="0">
              <a:buNone/>
            </a:pPr>
            <a:r>
              <a:rPr lang="en-US" sz="1800" dirty="0">
                <a:solidFill>
                  <a:schemeClr val="accent1"/>
                </a:solidFill>
              </a:rPr>
              <a:t>Agreed to have a further mediation to review progress in 6 months or </a:t>
            </a:r>
            <a:r>
              <a:rPr lang="en-US" sz="1800" dirty="0" smtClean="0">
                <a:solidFill>
                  <a:schemeClr val="accent1"/>
                </a:solidFill>
              </a:rPr>
              <a:t>earlier</a:t>
            </a:r>
            <a:endParaRPr lang="en-AU" sz="1800" dirty="0">
              <a:solidFill>
                <a:schemeClr val="accent1"/>
              </a:solidFill>
            </a:endParaRP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21</a:t>
            </a:fld>
            <a:endParaRPr lang="en-AU" dirty="0"/>
          </a:p>
        </p:txBody>
      </p:sp>
    </p:spTree>
    <p:extLst>
      <p:ext uri="{BB962C8B-B14F-4D97-AF65-F5344CB8AC3E}">
        <p14:creationId xmlns:p14="http://schemas.microsoft.com/office/powerpoint/2010/main" val="1724859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1800" dirty="0" smtClean="0"/>
              <a:t>Our model</a:t>
            </a:r>
            <a:r>
              <a:rPr lang="en-US" sz="1800" dirty="0" smtClean="0"/>
              <a:t>…</a:t>
            </a:r>
            <a:endParaRPr lang="en-AU" sz="1800" dirty="0"/>
          </a:p>
        </p:txBody>
      </p:sp>
      <p:sp>
        <p:nvSpPr>
          <p:cNvPr id="3" name="Content Placeholder 2"/>
          <p:cNvSpPr>
            <a:spLocks noGrp="1"/>
          </p:cNvSpPr>
          <p:nvPr>
            <p:ph idx="1"/>
          </p:nvPr>
        </p:nvSpPr>
        <p:spPr>
          <a:xfrm>
            <a:off x="467545" y="1059582"/>
            <a:ext cx="8219255" cy="3294366"/>
          </a:xfrm>
        </p:spPr>
        <p:txBody>
          <a:bodyPr>
            <a:normAutofit/>
          </a:bodyPr>
          <a:lstStyle/>
          <a:p>
            <a:r>
              <a:rPr lang="en-US" sz="1800" dirty="0" smtClean="0"/>
              <a:t>A</a:t>
            </a:r>
            <a:r>
              <a:rPr lang="en-AU" sz="1800" dirty="0" smtClean="0"/>
              <a:t> brief intervention</a:t>
            </a:r>
          </a:p>
          <a:p>
            <a:r>
              <a:rPr lang="en-US" sz="1800" dirty="0"/>
              <a:t>Families with complex </a:t>
            </a:r>
            <a:r>
              <a:rPr lang="en-US" sz="1800" dirty="0" smtClean="0"/>
              <a:t>lives</a:t>
            </a:r>
            <a:endParaRPr lang="en-AU" sz="1800" dirty="0" smtClean="0"/>
          </a:p>
          <a:p>
            <a:r>
              <a:rPr lang="en-US" sz="1800" dirty="0" smtClean="0"/>
              <a:t>P</a:t>
            </a:r>
            <a:r>
              <a:rPr lang="en-AU" sz="1800" dirty="0" err="1" smtClean="0"/>
              <a:t>sycho</a:t>
            </a:r>
            <a:r>
              <a:rPr lang="en-AU" sz="1800" dirty="0" smtClean="0"/>
              <a:t>-social and safety assessment</a:t>
            </a:r>
          </a:p>
          <a:p>
            <a:r>
              <a:rPr lang="en-US" sz="1800" dirty="0" smtClean="0"/>
              <a:t>P</a:t>
            </a:r>
            <a:r>
              <a:rPr lang="en-AU" sz="1800" dirty="0" err="1" smtClean="0"/>
              <a:t>lanting</a:t>
            </a:r>
            <a:r>
              <a:rPr lang="en-AU" sz="1800" dirty="0" smtClean="0"/>
              <a:t> seeds: tailored feedback</a:t>
            </a:r>
          </a:p>
          <a:p>
            <a:r>
              <a:rPr lang="en-US" sz="1800" dirty="0" smtClean="0"/>
              <a:t>Child focused agenda</a:t>
            </a:r>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22</a:t>
            </a:fld>
            <a:endParaRPr lang="en-AU" dirty="0"/>
          </a:p>
        </p:txBody>
      </p:sp>
    </p:spTree>
    <p:extLst>
      <p:ext uri="{BB962C8B-B14F-4D97-AF65-F5344CB8AC3E}">
        <p14:creationId xmlns:p14="http://schemas.microsoft.com/office/powerpoint/2010/main" val="2864447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Family </a:t>
            </a:r>
            <a:r>
              <a:rPr lang="en-US" sz="1800" dirty="0" smtClean="0"/>
              <a:t>constellation </a:t>
            </a:r>
            <a:r>
              <a:rPr lang="en-US" sz="1800" dirty="0"/>
              <a:t>&amp; </a:t>
            </a:r>
            <a:r>
              <a:rPr lang="en-US" sz="1800" dirty="0" smtClean="0"/>
              <a:t>situation</a:t>
            </a:r>
            <a:endParaRPr lang="en-AU" sz="1800" dirty="0"/>
          </a:p>
        </p:txBody>
      </p:sp>
      <p:sp>
        <p:nvSpPr>
          <p:cNvPr id="3" name="Content Placeholder 2"/>
          <p:cNvSpPr>
            <a:spLocks noGrp="1"/>
          </p:cNvSpPr>
          <p:nvPr>
            <p:ph idx="1"/>
          </p:nvPr>
        </p:nvSpPr>
        <p:spPr/>
        <p:txBody>
          <a:bodyPr>
            <a:normAutofit lnSpcReduction="10000"/>
          </a:bodyPr>
          <a:lstStyle/>
          <a:p>
            <a:r>
              <a:rPr lang="en-US" sz="1800" dirty="0"/>
              <a:t>13 Children: 5 to 22 years</a:t>
            </a:r>
          </a:p>
          <a:p>
            <a:r>
              <a:rPr lang="en-US" sz="1800" dirty="0"/>
              <a:t>Separated 2 years ago, neither repartnered</a:t>
            </a:r>
          </a:p>
          <a:p>
            <a:r>
              <a:rPr lang="en-US" sz="1800" dirty="0"/>
              <a:t>Children living with Mother</a:t>
            </a:r>
          </a:p>
          <a:p>
            <a:r>
              <a:rPr lang="en-US" sz="1800" dirty="0"/>
              <a:t>1 child with learning disability and behavioral issues</a:t>
            </a:r>
          </a:p>
          <a:p>
            <a:r>
              <a:rPr lang="en-US" sz="1800" dirty="0"/>
              <a:t>1 child with severe mental health issues</a:t>
            </a:r>
          </a:p>
          <a:p>
            <a:r>
              <a:rPr lang="en-US" sz="1800" dirty="0"/>
              <a:t>Older children having occasional or no contact with father</a:t>
            </a:r>
          </a:p>
          <a:p>
            <a:r>
              <a:rPr lang="en-US" sz="1800" dirty="0"/>
              <a:t>Some younger children seeing dad after school on ad hoc basis</a:t>
            </a:r>
          </a:p>
          <a:p>
            <a:r>
              <a:rPr lang="en-US" sz="1800" dirty="0"/>
              <a:t>No overnight </a:t>
            </a:r>
            <a:r>
              <a:rPr lang="en-US" sz="1800" dirty="0" smtClean="0"/>
              <a:t>time</a:t>
            </a:r>
          </a:p>
          <a:p>
            <a:endParaRPr lang="en-US" sz="1800" dirty="0"/>
          </a:p>
          <a:p>
            <a:pPr marL="0" indent="0" algn="r">
              <a:buNone/>
            </a:pPr>
            <a:r>
              <a:rPr lang="en-US" sz="1800" dirty="0" smtClean="0"/>
              <a:t>*this case is </a:t>
            </a:r>
            <a:r>
              <a:rPr lang="en-US" sz="1800" dirty="0" err="1" smtClean="0"/>
              <a:t>anominised</a:t>
            </a:r>
            <a:endParaRPr lang="en-US" sz="1800" dirty="0"/>
          </a:p>
        </p:txBody>
      </p:sp>
      <p:sp>
        <p:nvSpPr>
          <p:cNvPr id="6" name="Slide Number Placeholder 5"/>
          <p:cNvSpPr>
            <a:spLocks noGrp="1"/>
          </p:cNvSpPr>
          <p:nvPr>
            <p:ph type="sldNum" sz="quarter" idx="12"/>
          </p:nvPr>
        </p:nvSpPr>
        <p:spPr>
          <a:xfrm>
            <a:off x="6457950" y="4731990"/>
            <a:ext cx="2506538" cy="273844"/>
          </a:xfrm>
          <a:prstGeom prst="rect">
            <a:avLst/>
          </a:prstGeom>
        </p:spPr>
        <p:txBody>
          <a:bodyPr/>
          <a:lstStyle/>
          <a:p>
            <a:pPr algn="r"/>
            <a:fld id="{CE7D3C66-E268-439E-A048-745D86DEBB33}" type="slidenum">
              <a:rPr lang="en-AU" smtClean="0"/>
              <a:pPr algn="r"/>
              <a:t>3</a:t>
            </a:fld>
            <a:endParaRPr lang="en-AU" dirty="0"/>
          </a:p>
        </p:txBody>
      </p:sp>
    </p:spTree>
    <p:extLst>
      <p:ext uri="{BB962C8B-B14F-4D97-AF65-F5344CB8AC3E}">
        <p14:creationId xmlns:p14="http://schemas.microsoft.com/office/powerpoint/2010/main" val="2716655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Background and complexities</a:t>
            </a:r>
            <a:endParaRPr lang="en-AU" sz="1800" dirty="0"/>
          </a:p>
        </p:txBody>
      </p:sp>
      <p:sp>
        <p:nvSpPr>
          <p:cNvPr id="3" name="Content Placeholder 2"/>
          <p:cNvSpPr>
            <a:spLocks noGrp="1"/>
          </p:cNvSpPr>
          <p:nvPr>
            <p:ph idx="1"/>
          </p:nvPr>
        </p:nvSpPr>
        <p:spPr>
          <a:xfrm>
            <a:off x="467545" y="1131590"/>
            <a:ext cx="8047805" cy="3263504"/>
          </a:xfrm>
        </p:spPr>
        <p:txBody>
          <a:bodyPr>
            <a:normAutofit lnSpcReduction="10000"/>
          </a:bodyPr>
          <a:lstStyle/>
          <a:p>
            <a:r>
              <a:rPr lang="en-US" sz="1800" dirty="0"/>
              <a:t>Several failed mediations. </a:t>
            </a:r>
          </a:p>
          <a:p>
            <a:r>
              <a:rPr lang="en-US" sz="1800" dirty="0"/>
              <a:t>Violence in marriage and threats by each parent</a:t>
            </a:r>
          </a:p>
          <a:p>
            <a:r>
              <a:rPr lang="en-US" sz="1800" dirty="0"/>
              <a:t>Some older children witnessed physical violence and intervened</a:t>
            </a:r>
          </a:p>
          <a:p>
            <a:r>
              <a:rPr lang="en-US" sz="1800" dirty="0"/>
              <a:t>Emotions still raw &amp; blame</a:t>
            </a:r>
          </a:p>
          <a:p>
            <a:r>
              <a:rPr lang="en-US" sz="1800" dirty="0"/>
              <a:t>Many children, with different experiences and needs</a:t>
            </a:r>
          </a:p>
          <a:p>
            <a:r>
              <a:rPr lang="en-US" sz="1800" dirty="0"/>
              <a:t>Conflict at changeover</a:t>
            </a:r>
          </a:p>
          <a:p>
            <a:r>
              <a:rPr lang="en-US" sz="1800" dirty="0"/>
              <a:t>Alcohol misuse past or ongoing?</a:t>
            </a:r>
          </a:p>
          <a:p>
            <a:r>
              <a:rPr lang="en-US" sz="1800" dirty="0"/>
              <a:t>Mental Health issues of both parents.</a:t>
            </a:r>
          </a:p>
          <a:p>
            <a:r>
              <a:rPr lang="en-US" sz="1800" dirty="0"/>
              <a:t>Physical punishment and anger issues.</a:t>
            </a:r>
          </a:p>
          <a:p>
            <a:r>
              <a:rPr lang="en-US" sz="1800" dirty="0"/>
              <a:t>The energy, time and finances to raise a large family.</a:t>
            </a:r>
          </a:p>
          <a:p>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4</a:t>
            </a:fld>
            <a:endParaRPr lang="en-AU" dirty="0"/>
          </a:p>
        </p:txBody>
      </p:sp>
    </p:spTree>
    <p:extLst>
      <p:ext uri="{BB962C8B-B14F-4D97-AF65-F5344CB8AC3E}">
        <p14:creationId xmlns:p14="http://schemas.microsoft.com/office/powerpoint/2010/main" val="287348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Assessment for CIP</a:t>
            </a:r>
            <a:endParaRPr lang="en-AU" sz="1800" dirty="0"/>
          </a:p>
        </p:txBody>
      </p:sp>
      <p:sp>
        <p:nvSpPr>
          <p:cNvPr id="3" name="Content Placeholder 2"/>
          <p:cNvSpPr>
            <a:spLocks noGrp="1"/>
          </p:cNvSpPr>
          <p:nvPr>
            <p:ph sz="half" idx="1"/>
          </p:nvPr>
        </p:nvSpPr>
        <p:spPr/>
        <p:txBody>
          <a:bodyPr>
            <a:normAutofit/>
          </a:bodyPr>
          <a:lstStyle/>
          <a:p>
            <a:pPr marL="0" indent="0">
              <a:buNone/>
            </a:pPr>
            <a:r>
              <a:rPr lang="en-US" sz="1600" dirty="0" smtClean="0"/>
              <a:t>Indicators</a:t>
            </a:r>
            <a:endParaRPr lang="en-US" sz="1600" b="1" dirty="0"/>
          </a:p>
          <a:p>
            <a:r>
              <a:rPr lang="en-US" sz="1600" dirty="0"/>
              <a:t>Parents both requesting to hear children’s views.</a:t>
            </a:r>
          </a:p>
          <a:p>
            <a:r>
              <a:rPr lang="en-US" sz="1600" dirty="0"/>
              <a:t>Lots of warmth &amp; love to the children.</a:t>
            </a:r>
          </a:p>
          <a:p>
            <a:r>
              <a:rPr lang="en-US" sz="1600" dirty="0"/>
              <a:t>Both willing to take on feedback…in theory</a:t>
            </a:r>
          </a:p>
          <a:p>
            <a:r>
              <a:rPr lang="en-US" sz="1600" dirty="0"/>
              <a:t>Each reporting contradictory view of the children </a:t>
            </a:r>
            <a:r>
              <a:rPr lang="en-US" sz="1600" dirty="0" smtClean="0"/>
              <a:t>views</a:t>
            </a:r>
          </a:p>
        </p:txBody>
      </p:sp>
      <p:sp>
        <p:nvSpPr>
          <p:cNvPr id="4" name="Content Placeholder 3"/>
          <p:cNvSpPr>
            <a:spLocks noGrp="1"/>
          </p:cNvSpPr>
          <p:nvPr>
            <p:ph sz="half" idx="2"/>
          </p:nvPr>
        </p:nvSpPr>
        <p:spPr/>
        <p:txBody>
          <a:bodyPr>
            <a:noAutofit/>
          </a:bodyPr>
          <a:lstStyle/>
          <a:p>
            <a:pPr marL="0" indent="0">
              <a:buNone/>
            </a:pPr>
            <a:r>
              <a:rPr lang="en-US" sz="1600" dirty="0"/>
              <a:t>Contra-indicators</a:t>
            </a:r>
          </a:p>
          <a:p>
            <a:r>
              <a:rPr lang="en-US" sz="1600" dirty="0"/>
              <a:t>Sheer volume and logistics. </a:t>
            </a:r>
          </a:p>
          <a:p>
            <a:r>
              <a:rPr lang="en-US" sz="1600" dirty="0"/>
              <a:t>Alleged ongoing alcoholism. Risk issues?</a:t>
            </a:r>
          </a:p>
          <a:p>
            <a:r>
              <a:rPr lang="en-US" sz="1600" dirty="0"/>
              <a:t>One child has severe mental health issues</a:t>
            </a:r>
          </a:p>
          <a:p>
            <a:r>
              <a:rPr lang="en-US" sz="1600" dirty="0"/>
              <a:t>Father’s parenting capacity and risk</a:t>
            </a:r>
          </a:p>
          <a:p>
            <a:r>
              <a:rPr lang="en-US" sz="1600" dirty="0"/>
              <a:t>Capacity of parents to hear feedback</a:t>
            </a:r>
          </a:p>
          <a:p>
            <a:r>
              <a:rPr lang="en-US" sz="1600" dirty="0"/>
              <a:t>Skeptical of the others ability to take on feedback</a:t>
            </a:r>
          </a:p>
          <a:p>
            <a:r>
              <a:rPr lang="en-US" sz="1600" dirty="0"/>
              <a:t>Mental health issues-both have professional </a:t>
            </a:r>
            <a:r>
              <a:rPr lang="en-US" sz="1600" dirty="0" smtClean="0"/>
              <a:t>support</a:t>
            </a:r>
            <a:endParaRPr lang="en-US" sz="1600" dirty="0"/>
          </a:p>
        </p:txBody>
      </p:sp>
      <p:sp>
        <p:nvSpPr>
          <p:cNvPr id="5" name="Slide Number Placeholder 5"/>
          <p:cNvSpPr>
            <a:spLocks noGrp="1"/>
          </p:cNvSpPr>
          <p:nvPr>
            <p:ph type="sldNum" sz="quarter" idx="4294967295"/>
          </p:nvPr>
        </p:nvSpPr>
        <p:spPr>
          <a:xfrm>
            <a:off x="6637338" y="4767263"/>
            <a:ext cx="2506662" cy="274637"/>
          </a:xfrm>
          <a:prstGeom prst="rect">
            <a:avLst/>
          </a:prstGeom>
        </p:spPr>
        <p:txBody>
          <a:bodyPr/>
          <a:lstStyle/>
          <a:p>
            <a:pPr algn="r"/>
            <a:fld id="{CE7D3C66-E268-439E-A048-745D86DEBB33}" type="slidenum">
              <a:rPr lang="en-AU" smtClean="0"/>
              <a:pPr algn="r"/>
              <a:t>5</a:t>
            </a:fld>
            <a:endParaRPr lang="en-AU" dirty="0"/>
          </a:p>
        </p:txBody>
      </p:sp>
    </p:spTree>
    <p:extLst>
      <p:ext uri="{BB962C8B-B14F-4D97-AF65-F5344CB8AC3E}">
        <p14:creationId xmlns:p14="http://schemas.microsoft.com/office/powerpoint/2010/main" val="1259842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1800" dirty="0" smtClean="0"/>
              <a:t>Another approach</a:t>
            </a:r>
            <a:endParaRPr lang="en-AU" sz="1800"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t>Process</a:t>
            </a:r>
          </a:p>
          <a:p>
            <a:r>
              <a:rPr lang="en-US" sz="1800" dirty="0" smtClean="0"/>
              <a:t>A brief intervention (usually 1 or 2 sessions)</a:t>
            </a:r>
            <a:endParaRPr lang="en-US" sz="1800" dirty="0"/>
          </a:p>
          <a:p>
            <a:r>
              <a:rPr lang="en-US" sz="1800" dirty="0" smtClean="0"/>
              <a:t>Psycho-social and safety </a:t>
            </a:r>
            <a:r>
              <a:rPr lang="en-US" sz="1800" dirty="0"/>
              <a:t>assessment or a ‘</a:t>
            </a:r>
            <a:r>
              <a:rPr lang="en-US" sz="1800" dirty="0" smtClean="0"/>
              <a:t>snapshot in time’</a:t>
            </a:r>
          </a:p>
          <a:p>
            <a:pPr marL="0" indent="0">
              <a:buNone/>
            </a:pPr>
            <a:endParaRPr lang="en-US" sz="1800" dirty="0"/>
          </a:p>
          <a:p>
            <a:pPr marL="0" indent="0">
              <a:buNone/>
            </a:pPr>
            <a:r>
              <a:rPr lang="en-US" sz="1800" dirty="0" smtClean="0"/>
              <a:t>Aims</a:t>
            </a:r>
            <a:endParaRPr lang="en-US" sz="1800" dirty="0"/>
          </a:p>
          <a:p>
            <a:r>
              <a:rPr lang="en-US" sz="1800" dirty="0"/>
              <a:t>resource parent’s strengths</a:t>
            </a:r>
          </a:p>
          <a:p>
            <a:r>
              <a:rPr lang="en-US" sz="1800" dirty="0"/>
              <a:t> scaffold their children’s transitions</a:t>
            </a:r>
          </a:p>
          <a:p>
            <a:r>
              <a:rPr lang="en-US" sz="1800" dirty="0"/>
              <a:t> reduce parental conflict</a:t>
            </a:r>
          </a:p>
          <a:p>
            <a:r>
              <a:rPr lang="en-US" sz="1800" dirty="0"/>
              <a:t> build parental alliance or at ‘parallel parenting’</a:t>
            </a:r>
          </a:p>
          <a:p>
            <a:r>
              <a:rPr lang="en-US" sz="1800" dirty="0"/>
              <a:t> give children a chance to ‘lighten their load’ from </a:t>
            </a:r>
            <a:r>
              <a:rPr lang="en-US" sz="1800" i="1" dirty="0"/>
              <a:t>‘being heard</a:t>
            </a:r>
            <a:r>
              <a:rPr lang="en-US" sz="1800" i="1" dirty="0" smtClean="0"/>
              <a:t>’</a:t>
            </a:r>
            <a:endParaRPr lang="en-US" sz="1800" i="1" dirty="0"/>
          </a:p>
          <a:p>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6</a:t>
            </a:fld>
            <a:endParaRPr lang="en-AU" dirty="0"/>
          </a:p>
        </p:txBody>
      </p:sp>
    </p:spTree>
    <p:extLst>
      <p:ext uri="{BB962C8B-B14F-4D97-AF65-F5344CB8AC3E}">
        <p14:creationId xmlns:p14="http://schemas.microsoft.com/office/powerpoint/2010/main" val="151347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Who can benefit from child inclusive work?</a:t>
            </a:r>
          </a:p>
        </p:txBody>
      </p:sp>
      <p:sp>
        <p:nvSpPr>
          <p:cNvPr id="3" name="Content Placeholder 2"/>
          <p:cNvSpPr>
            <a:spLocks noGrp="1"/>
          </p:cNvSpPr>
          <p:nvPr>
            <p:ph idx="1"/>
          </p:nvPr>
        </p:nvSpPr>
        <p:spPr/>
        <p:txBody>
          <a:bodyPr>
            <a:normAutofit lnSpcReduction="10000"/>
          </a:bodyPr>
          <a:lstStyle/>
          <a:p>
            <a:pPr marL="0" indent="0">
              <a:buNone/>
            </a:pPr>
            <a:r>
              <a:rPr lang="en-US" sz="1800" dirty="0" smtClean="0"/>
              <a:t>Our </a:t>
            </a:r>
            <a:r>
              <a:rPr lang="en-US" sz="1800" dirty="0"/>
              <a:t>approach is about </a:t>
            </a:r>
            <a:r>
              <a:rPr lang="en-US" sz="1800" i="1" dirty="0"/>
              <a:t>planting seeds </a:t>
            </a:r>
            <a:r>
              <a:rPr lang="en-US" sz="1800" dirty="0"/>
              <a:t>for parents:</a:t>
            </a:r>
          </a:p>
          <a:p>
            <a:endParaRPr lang="en-US" sz="1800" dirty="0"/>
          </a:p>
          <a:p>
            <a:pPr marL="914400" lvl="1" indent="-457200">
              <a:buFont typeface="+mj-lt"/>
              <a:buAutoNum type="arabicPeriod"/>
            </a:pPr>
            <a:r>
              <a:rPr lang="en-US" sz="1800" dirty="0"/>
              <a:t>Where there are complex and complicated issues</a:t>
            </a:r>
          </a:p>
          <a:p>
            <a:pPr marL="914400" lvl="1" indent="-457200">
              <a:buFont typeface="+mj-lt"/>
              <a:buAutoNum type="arabicPeriod"/>
            </a:pPr>
            <a:r>
              <a:rPr lang="en-US" sz="1800" dirty="0"/>
              <a:t>Where there is a history of entrenched conflict</a:t>
            </a:r>
          </a:p>
          <a:p>
            <a:pPr marL="914400" lvl="1" indent="-457200">
              <a:buFont typeface="+mj-lt"/>
              <a:buAutoNum type="arabicPeriod"/>
            </a:pPr>
            <a:r>
              <a:rPr lang="en-US" sz="1800" dirty="0"/>
              <a:t>Where parents do not agree on parenting arrangements</a:t>
            </a:r>
          </a:p>
          <a:p>
            <a:pPr marL="914400" lvl="1" indent="-457200">
              <a:buFont typeface="+mj-lt"/>
              <a:buAutoNum type="arabicPeriod"/>
            </a:pPr>
            <a:r>
              <a:rPr lang="en-US" sz="1800" dirty="0"/>
              <a:t>When children are school aged (5-17years)</a:t>
            </a:r>
          </a:p>
          <a:p>
            <a:pPr marL="914400" lvl="1" indent="-457200">
              <a:buFont typeface="+mj-lt"/>
              <a:buAutoNum type="arabicPeriod"/>
            </a:pPr>
            <a:r>
              <a:rPr lang="en-US" sz="1800" dirty="0"/>
              <a:t>Who want to hear how their children are coping across a range of dimensions including: Family relationships</a:t>
            </a:r>
            <a:r>
              <a:rPr lang="en-US" sz="1800" dirty="0" smtClean="0"/>
              <a:t>, </a:t>
            </a:r>
            <a:r>
              <a:rPr lang="en-US" sz="1800" dirty="0"/>
              <a:t>school, peers, home life, their well being and sense of safety</a:t>
            </a:r>
          </a:p>
          <a:p>
            <a:pPr marL="457200" lvl="1" indent="0">
              <a:buNone/>
            </a:pPr>
            <a:endParaRPr lang="en-US" sz="1800" dirty="0" smtClean="0"/>
          </a:p>
          <a:p>
            <a:pPr marL="457200" lvl="1" indent="0">
              <a:buNone/>
            </a:pPr>
            <a:r>
              <a:rPr lang="en-US" sz="1800" b="1" dirty="0" smtClean="0"/>
              <a:t>NOT</a:t>
            </a:r>
            <a:r>
              <a:rPr lang="en-US" sz="1800" dirty="0" smtClean="0"/>
              <a:t> </a:t>
            </a:r>
            <a:r>
              <a:rPr lang="en-US" sz="1800" dirty="0"/>
              <a:t>involving children where there is current risk or investigations</a:t>
            </a:r>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7</a:t>
            </a:fld>
            <a:endParaRPr lang="en-AU" dirty="0"/>
          </a:p>
        </p:txBody>
      </p:sp>
    </p:spTree>
    <p:extLst>
      <p:ext uri="{BB962C8B-B14F-4D97-AF65-F5344CB8AC3E}">
        <p14:creationId xmlns:p14="http://schemas.microsoft.com/office/powerpoint/2010/main" val="386225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Assessing and preparing parents</a:t>
            </a:r>
          </a:p>
        </p:txBody>
      </p:sp>
      <p:sp>
        <p:nvSpPr>
          <p:cNvPr id="3" name="Content Placeholder 2"/>
          <p:cNvSpPr>
            <a:spLocks noGrp="1"/>
          </p:cNvSpPr>
          <p:nvPr>
            <p:ph idx="1"/>
          </p:nvPr>
        </p:nvSpPr>
        <p:spPr/>
        <p:txBody>
          <a:bodyPr>
            <a:normAutofit/>
          </a:bodyPr>
          <a:lstStyle/>
          <a:p>
            <a:r>
              <a:rPr lang="en-US" sz="1800" dirty="0"/>
              <a:t>Hearing parent’s stories</a:t>
            </a:r>
          </a:p>
          <a:p>
            <a:r>
              <a:rPr lang="en-US" sz="1800" dirty="0"/>
              <a:t>Moving from a parent or conflict focus, to a child focus</a:t>
            </a:r>
          </a:p>
          <a:p>
            <a:r>
              <a:rPr lang="en-US" sz="1800" dirty="0"/>
              <a:t>Listening for the capacity to self-regulate</a:t>
            </a:r>
          </a:p>
          <a:p>
            <a:r>
              <a:rPr lang="en-US" sz="1800" dirty="0"/>
              <a:t>‘Testing the ground’ for hearing feedback</a:t>
            </a:r>
          </a:p>
          <a:p>
            <a:r>
              <a:rPr lang="en-US" sz="1800" dirty="0"/>
              <a:t>Looking for insights to build on</a:t>
            </a:r>
          </a:p>
          <a:p>
            <a:r>
              <a:rPr lang="en-US" sz="1800" dirty="0"/>
              <a:t>Identifying resources and strengths to build on</a:t>
            </a:r>
          </a:p>
          <a:p>
            <a:r>
              <a:rPr lang="en-US" sz="1800" dirty="0"/>
              <a:t>Assessing that interviewing children will ‘do no harm</a:t>
            </a:r>
            <a:r>
              <a:rPr lang="en-US" sz="1800" dirty="0" smtClean="0"/>
              <a:t>’</a:t>
            </a:r>
            <a:endParaRPr lang="en-US"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8</a:t>
            </a:fld>
            <a:endParaRPr lang="en-AU" dirty="0"/>
          </a:p>
        </p:txBody>
      </p:sp>
    </p:spTree>
    <p:extLst>
      <p:ext uri="{BB962C8B-B14F-4D97-AF65-F5344CB8AC3E}">
        <p14:creationId xmlns:p14="http://schemas.microsoft.com/office/powerpoint/2010/main" val="23500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How </a:t>
            </a:r>
            <a:r>
              <a:rPr lang="en-US" sz="1800" dirty="0"/>
              <a:t>we listened</a:t>
            </a:r>
            <a:endParaRPr lang="en-AU" sz="1800" dirty="0"/>
          </a:p>
        </p:txBody>
      </p:sp>
      <p:sp>
        <p:nvSpPr>
          <p:cNvPr id="3" name="Content Placeholder 2"/>
          <p:cNvSpPr>
            <a:spLocks noGrp="1"/>
          </p:cNvSpPr>
          <p:nvPr>
            <p:ph idx="1"/>
          </p:nvPr>
        </p:nvSpPr>
        <p:spPr>
          <a:xfrm>
            <a:off x="578338" y="1225212"/>
            <a:ext cx="8007119" cy="3667888"/>
          </a:xfrm>
        </p:spPr>
        <p:txBody>
          <a:bodyPr>
            <a:normAutofit/>
          </a:bodyPr>
          <a:lstStyle/>
          <a:p>
            <a:r>
              <a:rPr lang="en-US" sz="1800" dirty="0"/>
              <a:t>2 </a:t>
            </a:r>
            <a:r>
              <a:rPr lang="en-US" sz="1800" dirty="0" smtClean="0"/>
              <a:t>consultants: collaborative process</a:t>
            </a:r>
          </a:p>
          <a:p>
            <a:r>
              <a:rPr lang="en-US" sz="1800" dirty="0"/>
              <a:t>Met in a park with </a:t>
            </a:r>
            <a:r>
              <a:rPr lang="en-US" sz="1800" dirty="0" smtClean="0"/>
              <a:t>playground</a:t>
            </a:r>
            <a:endParaRPr lang="en-US" sz="1800" dirty="0"/>
          </a:p>
          <a:p>
            <a:r>
              <a:rPr lang="en-US" sz="1800" dirty="0" smtClean="0"/>
              <a:t>2 groups of children </a:t>
            </a:r>
            <a:r>
              <a:rPr lang="en-US" sz="1800" dirty="0"/>
              <a:t>(3 oldest did not participate)</a:t>
            </a:r>
          </a:p>
          <a:p>
            <a:r>
              <a:rPr lang="en-US" sz="1800" dirty="0" smtClean="0"/>
              <a:t>Oldest </a:t>
            </a:r>
            <a:r>
              <a:rPr lang="en-US" sz="1800" dirty="0"/>
              <a:t>looked after youngest/tag </a:t>
            </a:r>
            <a:r>
              <a:rPr lang="en-US" sz="1800" dirty="0" smtClean="0"/>
              <a:t>teemed</a:t>
            </a:r>
            <a:endParaRPr lang="en-US" sz="1800" dirty="0"/>
          </a:p>
          <a:p>
            <a:r>
              <a:rPr lang="en-US" sz="1800" dirty="0"/>
              <a:t>Techniques differed depending on </a:t>
            </a:r>
            <a:r>
              <a:rPr lang="en-US" sz="1800" dirty="0" smtClean="0"/>
              <a:t>ages: </a:t>
            </a:r>
            <a:r>
              <a:rPr lang="en-US" sz="1800" dirty="0"/>
              <a:t>Bear cards, </a:t>
            </a:r>
            <a:r>
              <a:rPr lang="en-US" sz="1800" dirty="0" smtClean="0"/>
              <a:t>Two </a:t>
            </a:r>
            <a:r>
              <a:rPr lang="en-US" sz="1800" dirty="0"/>
              <a:t>W</a:t>
            </a:r>
            <a:r>
              <a:rPr lang="en-US" sz="1800" dirty="0" smtClean="0"/>
              <a:t>orlds  </a:t>
            </a:r>
            <a:r>
              <a:rPr lang="en-US" sz="1800" dirty="0"/>
              <a:t>cards &amp; simply being </a:t>
            </a:r>
            <a:r>
              <a:rPr lang="en-US" sz="1800" dirty="0" smtClean="0"/>
              <a:t>curious</a:t>
            </a:r>
            <a:endParaRPr lang="en-US" sz="1800" dirty="0"/>
          </a:p>
          <a:p>
            <a:r>
              <a:rPr lang="en-US" sz="1800" dirty="0"/>
              <a:t>‘Checking in’ on social &amp; emotional </a:t>
            </a:r>
            <a:r>
              <a:rPr lang="en-US" sz="1800" dirty="0" smtClean="0"/>
              <a:t>wellbeing</a:t>
            </a:r>
          </a:p>
          <a:p>
            <a:r>
              <a:rPr lang="en-US" sz="1800" dirty="0"/>
              <a:t>Any worries or </a:t>
            </a:r>
            <a:r>
              <a:rPr lang="en-US" sz="1800" dirty="0" smtClean="0"/>
              <a:t>concerns</a:t>
            </a:r>
            <a:endParaRPr lang="en-US" sz="1800" dirty="0"/>
          </a:p>
          <a:p>
            <a:r>
              <a:rPr lang="en-US" sz="1800" dirty="0"/>
              <a:t>Checking for safety: physical &amp; </a:t>
            </a:r>
            <a:r>
              <a:rPr lang="en-US" sz="1800" dirty="0" smtClean="0"/>
              <a:t>emotional</a:t>
            </a:r>
            <a:endParaRPr lang="en-US" sz="1800" dirty="0"/>
          </a:p>
          <a:p>
            <a:endParaRPr lang="en-AU" sz="1800" dirty="0"/>
          </a:p>
        </p:txBody>
      </p:sp>
      <p:sp>
        <p:nvSpPr>
          <p:cNvPr id="5" name="Slide Number Placeholder 5"/>
          <p:cNvSpPr>
            <a:spLocks noGrp="1"/>
          </p:cNvSpPr>
          <p:nvPr>
            <p:ph type="sldNum" sz="quarter" idx="12"/>
          </p:nvPr>
        </p:nvSpPr>
        <p:spPr>
          <a:xfrm>
            <a:off x="6457950" y="4767264"/>
            <a:ext cx="2506538" cy="273844"/>
          </a:xfrm>
          <a:prstGeom prst="rect">
            <a:avLst/>
          </a:prstGeom>
        </p:spPr>
        <p:txBody>
          <a:bodyPr/>
          <a:lstStyle/>
          <a:p>
            <a:pPr algn="r"/>
            <a:fld id="{CE7D3C66-E268-439E-A048-745D86DEBB33}" type="slidenum">
              <a:rPr lang="en-AU" smtClean="0"/>
              <a:pPr algn="r"/>
              <a:t>9</a:t>
            </a:fld>
            <a:endParaRPr lang="en-AU" dirty="0"/>
          </a:p>
        </p:txBody>
      </p:sp>
    </p:spTree>
    <p:extLst>
      <p:ext uri="{BB962C8B-B14F-4D97-AF65-F5344CB8AC3E}">
        <p14:creationId xmlns:p14="http://schemas.microsoft.com/office/powerpoint/2010/main" val="50557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AV Powerpoint Theme">
  <a:themeElements>
    <a:clrScheme name="RAV">
      <a:dk1>
        <a:srgbClr val="00476D"/>
      </a:dk1>
      <a:lt1>
        <a:sysClr val="window" lastClr="FFFFFF"/>
      </a:lt1>
      <a:dk2>
        <a:srgbClr val="00476D"/>
      </a:dk2>
      <a:lt2>
        <a:srgbClr val="FFFFFF"/>
      </a:lt2>
      <a:accent1>
        <a:srgbClr val="00476D"/>
      </a:accent1>
      <a:accent2>
        <a:srgbClr val="3989A9"/>
      </a:accent2>
      <a:accent3>
        <a:srgbClr val="C0C652"/>
      </a:accent3>
      <a:accent4>
        <a:srgbClr val="E6E7E8"/>
      </a:accent4>
      <a:accent5>
        <a:srgbClr val="58595B"/>
      </a:accent5>
      <a:accent6>
        <a:srgbClr val="73B7D2"/>
      </a:accent6>
      <a:hlink>
        <a:srgbClr val="00476D"/>
      </a:hlink>
      <a:folHlink>
        <a:srgbClr val="73B7D2"/>
      </a:folHlink>
    </a:clrScheme>
    <a:fontScheme name="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RAV Powerpoint Theme">
  <a:themeElements>
    <a:clrScheme name="RAV">
      <a:dk1>
        <a:srgbClr val="00476D"/>
      </a:dk1>
      <a:lt1>
        <a:sysClr val="window" lastClr="FFFFFF"/>
      </a:lt1>
      <a:dk2>
        <a:srgbClr val="00476D"/>
      </a:dk2>
      <a:lt2>
        <a:srgbClr val="FFFFFF"/>
      </a:lt2>
      <a:accent1>
        <a:srgbClr val="00476D"/>
      </a:accent1>
      <a:accent2>
        <a:srgbClr val="3989A9"/>
      </a:accent2>
      <a:accent3>
        <a:srgbClr val="C0C652"/>
      </a:accent3>
      <a:accent4>
        <a:srgbClr val="E6E7E8"/>
      </a:accent4>
      <a:accent5>
        <a:srgbClr val="58595B"/>
      </a:accent5>
      <a:accent6>
        <a:srgbClr val="73B7D2"/>
      </a:accent6>
      <a:hlink>
        <a:srgbClr val="00476D"/>
      </a:hlink>
      <a:folHlink>
        <a:srgbClr val="73B7D2"/>
      </a:folHlink>
    </a:clrScheme>
    <a:fontScheme name="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entralised Documents" ma:contentTypeID="0x01010025E4EC86BDBC174C9E751AE6E032CBF80038455B8D3C38D2418D489D5CEA65241E" ma:contentTypeVersion="9" ma:contentTypeDescription="" ma:contentTypeScope="" ma:versionID="a601363b34da162574dac83cda9efadf">
  <xsd:schema xmlns:xsd="http://www.w3.org/2001/XMLSchema" xmlns:xs="http://www.w3.org/2001/XMLSchema" xmlns:p="http://schemas.microsoft.com/office/2006/metadata/properties" xmlns:ns2="9fea6e04-1d03-499c-8660-43ce8108c2c8" targetNamespace="http://schemas.microsoft.com/office/2006/metadata/properties" ma:root="true" ma:fieldsID="5813a3763b31a58ff6012a906c51d927" ns2:_="">
    <xsd:import namespace="9fea6e04-1d03-499c-8660-43ce8108c2c8"/>
    <xsd:element name="properties">
      <xsd:complexType>
        <xsd:sequence>
          <xsd:element name="documentManagement">
            <xsd:complexType>
              <xsd:all>
                <xsd:element ref="ns2:_dlc_DocIdUrl" minOccurs="0"/>
                <xsd:element ref="ns2:_dlc_DocIdPersistId" minOccurs="0"/>
                <xsd:element ref="ns2:Central_x0020_Office_x0020_DepartmentsTaxHTField0" minOccurs="0"/>
                <xsd:element ref="ns2:TaxCatchAll" minOccurs="0"/>
                <xsd:element ref="ns2:TaxCatchAllLabel" minOccurs="0"/>
                <xsd:element ref="ns2:CentresTaxHTField0" minOccurs="0"/>
                <xsd:element ref="ns2:Document_x0020_TypeTaxHTField0" minOccurs="0"/>
                <xsd:element ref="ns2:RolesTaxHTField0" minOccurs="0"/>
                <xsd:element ref="ns2:GovernanceTaxHTField0" minOccurs="0"/>
                <xsd:element ref="ns2:TaxKeywordTaxHTField" minOccurs="0"/>
                <xsd:element ref="ns2:_dlc_DocId" minOccurs="0"/>
                <xsd:element ref="ns2:Alternative_x0020_Document_x0020_Typ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a6e04-1d03-499c-8660-43ce8108c2c8" elementFormDefault="qualified">
    <xsd:import namespace="http://schemas.microsoft.com/office/2006/documentManagement/types"/>
    <xsd:import namespace="http://schemas.microsoft.com/office/infopath/2007/PartnerControls"/>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entral_x0020_Office_x0020_DepartmentsTaxHTField0" ma:index="11" nillable="true" ma:taxonomy="true" ma:internalName="Central_x0020_Office_x0020_DepartmentsTaxHTField0" ma:taxonomyFieldName="Central_x0020_Office_x0020_Departments" ma:displayName="Central Office Departments" ma:default="" ma:fieldId="{5e1a22c0-8cf6-4d9f-a86d-02d9261b3f99}" ma:sspId="8a4c0d7c-d75f-4e48-8d54-2403d7722828" ma:termSetId="db989b39-8fe3-46f2-8abd-714135916d7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3cc818c9-6650-436c-a3b2-aeb1ee14741f}" ma:internalName="TaxCatchAll" ma:showField="CatchAllData" ma:web="9fea6e04-1d03-499c-8660-43ce8108c2c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cc818c9-6650-436c-a3b2-aeb1ee14741f}" ma:internalName="TaxCatchAllLabel" ma:readOnly="true" ma:showField="CatchAllDataLabel" ma:web="9fea6e04-1d03-499c-8660-43ce8108c2c8">
      <xsd:complexType>
        <xsd:complexContent>
          <xsd:extension base="dms:MultiChoiceLookup">
            <xsd:sequence>
              <xsd:element name="Value" type="dms:Lookup" maxOccurs="unbounded" minOccurs="0" nillable="true"/>
            </xsd:sequence>
          </xsd:extension>
        </xsd:complexContent>
      </xsd:complexType>
    </xsd:element>
    <xsd:element name="CentresTaxHTField0" ma:index="15" nillable="true" ma:taxonomy="true" ma:internalName="CentresTaxHTField0" ma:taxonomyFieldName="Centres" ma:displayName="Centres" ma:default="" ma:fieldId="{b3543672-04dd-4d45-8436-d79b2ce10422}" ma:sspId="8a4c0d7c-d75f-4e48-8d54-2403d7722828" ma:termSetId="dacbb177-12e0-42be-8d55-6c27e089687b" ma:anchorId="00000000-0000-0000-0000-000000000000" ma:open="false" ma:isKeyword="false">
      <xsd:complexType>
        <xsd:sequence>
          <xsd:element ref="pc:Terms" minOccurs="0" maxOccurs="1"/>
        </xsd:sequence>
      </xsd:complexType>
    </xsd:element>
    <xsd:element name="Document_x0020_TypeTaxHTField0" ma:index="17" nillable="true" ma:taxonomy="true" ma:internalName="Document_x0020_TypeTaxHTField0" ma:taxonomyFieldName="Document_x0020_Type" ma:displayName="Document Type" ma:indexed="true" ma:default="" ma:fieldId="{157e8996-dda4-44a2-95e6-505bddff7126}" ma:sspId="8a4c0d7c-d75f-4e48-8d54-2403d7722828" ma:termSetId="ca45e20a-c8b3-47f6-a681-ae1d2a84ffd7" ma:anchorId="00000000-0000-0000-0000-000000000000" ma:open="false" ma:isKeyword="false">
      <xsd:complexType>
        <xsd:sequence>
          <xsd:element ref="pc:Terms" minOccurs="0" maxOccurs="1"/>
        </xsd:sequence>
      </xsd:complexType>
    </xsd:element>
    <xsd:element name="RolesTaxHTField0" ma:index="19" nillable="true" ma:taxonomy="true" ma:internalName="RolesTaxHTField0" ma:taxonomyFieldName="Roles" ma:displayName="Roles" ma:default="" ma:fieldId="{6e609809-2b70-49c9-90e3-b6a87259e670}" ma:sspId="8a4c0d7c-d75f-4e48-8d54-2403d7722828" ma:termSetId="62c193fa-480e-40a5-add7-b7f56917841a" ma:anchorId="00000000-0000-0000-0000-000000000000" ma:open="false" ma:isKeyword="false">
      <xsd:complexType>
        <xsd:sequence>
          <xsd:element ref="pc:Terms" minOccurs="0" maxOccurs="1"/>
        </xsd:sequence>
      </xsd:complexType>
    </xsd:element>
    <xsd:element name="GovernanceTaxHTField0" ma:index="21" nillable="true" ma:taxonomy="true" ma:internalName="GovernanceTaxHTField0" ma:taxonomyFieldName="Governance" ma:displayName="Governance" ma:default="" ma:fieldId="{a5fdcb27-916f-4c78-9267-684f54b61e63}" ma:sspId="8a4c0d7c-d75f-4e48-8d54-2403d7722828" ma:termSetId="a8891af7-8aac-47c7-b0a8-a83c63e7e8e5"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8a4c0d7c-d75f-4e48-8d54-2403d7722828" ma:termSetId="00000000-0000-0000-0000-000000000000" ma:anchorId="00000000-0000-0000-0000-000000000000" ma:open="true" ma:isKeyword="true">
      <xsd:complexType>
        <xsd:sequence>
          <xsd:element ref="pc:Terms" minOccurs="0" maxOccurs="1"/>
        </xsd:sequence>
      </xsd:complex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Alternative_x0020_Document_x0020_TypeTaxHTField0" ma:index="25" nillable="true" ma:taxonomy="true" ma:internalName="Alternative_x0020_Document_x0020_TypeTaxHTField0" ma:taxonomyFieldName="Alternative_x0020_Document_x0020_Type" ma:displayName="Alternative Document Type" ma:default="" ma:fieldId="{9a666bcd-a477-4cc7-b5b3-16139c75db50}" ma:sspId="8a4c0d7c-d75f-4e48-8d54-2403d7722828" ma:termSetId="3e3884a3-6533-40a9-b341-131abb9e131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entresTaxHTField0 xmlns="9fea6e04-1d03-499c-8660-43ce8108c2c8">
      <Terms xmlns="http://schemas.microsoft.com/office/infopath/2007/PartnerControls"/>
    </CentresTaxHTField0>
    <RolesTaxHTField0 xmlns="9fea6e04-1d03-499c-8660-43ce8108c2c8">
      <Terms xmlns="http://schemas.microsoft.com/office/infopath/2007/PartnerControls"/>
    </RolesTaxHTField0>
    <_dlc_DocId xmlns="9fea6e04-1d03-499c-8660-43ce8108c2c8">SXHM2XC25QD4-194-3234</_dlc_DocId>
    <Document_x0020_TypeTaxHTField0 xmlns="9fea6e04-1d03-499c-8660-43ce8108c2c8">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5a067e9a-16e8-4aab-987e-9629c9028003</TermId>
        </TermInfo>
      </Terms>
    </Document_x0020_TypeTaxHTField0>
    <_dlc_DocIdUrl xmlns="9fea6e04-1d03-499c-8660-43ce8108c2c8">
      <Url>http://intranet.rav.org.au/DocumentCentre/_layouts/DocIdRedir.aspx?ID=SXHM2XC25QD4-194-3234</Url>
      <Description>SXHM2XC25QD4-194-3234</Description>
    </_dlc_DocIdUrl>
    <TaxCatchAll xmlns="9fea6e04-1d03-499c-8660-43ce8108c2c8">
      <Value>656</Value>
      <Value>24</Value>
      <Value>12</Value>
    </TaxCatchAll>
    <Alternative_x0020_Document_x0020_TypeTaxHTField0 xmlns="9fea6e04-1d03-499c-8660-43ce8108c2c8">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fb181f9c-44d2-47c7-b3a9-3f47c0524063</TermId>
        </TermInfo>
      </Terms>
    </Alternative_x0020_Document_x0020_TypeTaxHTField0>
    <TaxKeywordTaxHTField xmlns="9fea6e04-1d03-499c-8660-43ce8108c2c8">
      <Terms xmlns="http://schemas.microsoft.com/office/infopath/2007/PartnerControls"/>
    </TaxKeywordTaxHTField>
    <Central_x0020_Office_x0020_DepartmentsTaxHTField0 xmlns="9fea6e04-1d03-499c-8660-43ce8108c2c8">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d5f16325-0a23-48a2-8540-7d44e3998047</TermId>
        </TermInfo>
      </Terms>
    </Central_x0020_Office_x0020_DepartmentsTaxHTField0>
    <GovernanceTaxHTField0 xmlns="9fea6e04-1d03-499c-8660-43ce8108c2c8">
      <Terms xmlns="http://schemas.microsoft.com/office/infopath/2007/PartnerControls"/>
    </GovernanceTaxHTField0>
  </documentManagement>
</p:properties>
</file>

<file path=customXml/itemProps1.xml><?xml version="1.0" encoding="utf-8"?>
<ds:datastoreItem xmlns:ds="http://schemas.openxmlformats.org/officeDocument/2006/customXml" ds:itemID="{486B518B-0733-47A0-9BB9-5C61DB903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a6e04-1d03-499c-8660-43ce8108c2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218F82-79DC-479E-B8AC-DD49DC6463A6}">
  <ds:schemaRefs>
    <ds:schemaRef ds:uri="http://schemas.microsoft.com/sharepoint/events"/>
  </ds:schemaRefs>
</ds:datastoreItem>
</file>

<file path=customXml/itemProps3.xml><?xml version="1.0" encoding="utf-8"?>
<ds:datastoreItem xmlns:ds="http://schemas.openxmlformats.org/officeDocument/2006/customXml" ds:itemID="{0D1820FE-EC78-433F-ADF7-42F9A4F0CCBE}">
  <ds:schemaRefs>
    <ds:schemaRef ds:uri="http://schemas.microsoft.com/sharepoint/v3/contenttype/forms"/>
  </ds:schemaRefs>
</ds:datastoreItem>
</file>

<file path=customXml/itemProps4.xml><?xml version="1.0" encoding="utf-8"?>
<ds:datastoreItem xmlns:ds="http://schemas.openxmlformats.org/officeDocument/2006/customXml" ds:itemID="{B83C84B4-3ED3-4284-9232-39202FDB4B94}">
  <ds:schemaRefs>
    <ds:schemaRef ds:uri="9fea6e04-1d03-499c-8660-43ce8108c2c8"/>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RAV Theme</Template>
  <TotalTime>291</TotalTime>
  <Words>3881</Words>
  <Application>Microsoft Office PowerPoint</Application>
  <PresentationFormat>On-screen Show (16:9)</PresentationFormat>
  <Paragraphs>331</Paragraphs>
  <Slides>22</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1_RAV Powerpoint Theme</vt:lpstr>
      <vt:lpstr>4_RAV Powerpoint Theme</vt:lpstr>
      <vt:lpstr>PowerPoint Presentation</vt:lpstr>
      <vt:lpstr>The long term benefits of child inclusive work</vt:lpstr>
      <vt:lpstr>Family constellation &amp; situation</vt:lpstr>
      <vt:lpstr>Background and complexities</vt:lpstr>
      <vt:lpstr>Assessment for CIP</vt:lpstr>
      <vt:lpstr>Another approach</vt:lpstr>
      <vt:lpstr>Who can benefit from child inclusive work?</vt:lpstr>
      <vt:lpstr>Assessing and preparing parents</vt:lpstr>
      <vt:lpstr>How we listened</vt:lpstr>
      <vt:lpstr>Jack’s story (15)</vt:lpstr>
      <vt:lpstr>Abby’s story (8)</vt:lpstr>
      <vt:lpstr>What was tricky?</vt:lpstr>
      <vt:lpstr>“What to say?” – parent feedback</vt:lpstr>
      <vt:lpstr>Planting the seeds…</vt:lpstr>
      <vt:lpstr>Feedback to parents</vt:lpstr>
      <vt:lpstr>Building a Children’s Agenda</vt:lpstr>
      <vt:lpstr>Child focused agenda &amp; outcomes</vt:lpstr>
      <vt:lpstr>Child focused agenda &amp; outcomes</vt:lpstr>
      <vt:lpstr>Child focused agenda &amp; outcomes</vt:lpstr>
      <vt:lpstr>Child focused agenda &amp; outcomes</vt:lpstr>
      <vt:lpstr>Child focused agenda &amp; outcomes</vt:lpstr>
      <vt:lpstr>Our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voodoo2010-2</dc:creator>
  <cp:lastModifiedBy>Allie Bailey</cp:lastModifiedBy>
  <cp:revision>47</cp:revision>
  <dcterms:created xsi:type="dcterms:W3CDTF">2011-08-08T04:58:50Z</dcterms:created>
  <dcterms:modified xsi:type="dcterms:W3CDTF">2017-10-10T22:34:50Z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0x01010025E4EC86BDBC174C9E751AE6E032CBF80038455B8D3C38D2418D489D5CEA65241E</vt:lpwstr>
  </property>
  <property fmtid="{D5CDD505-2E9C-101B-9397-08002B2CF9AE}" pid="4" name="_dlc_DocIdItemGuid">
    <vt:lpwstr>d89e486d-382b-429f-9ec8-6a051e5c7a4c</vt:lpwstr>
  </property>
  <property fmtid="{D5CDD505-2E9C-101B-9397-08002B2CF9AE}" pid="5" name="Alternative Document Type">
    <vt:lpwstr>656;#PowerPoint|fb181f9c-44d2-47c7-b3a9-3f47c0524063</vt:lpwstr>
  </property>
  <property fmtid="{D5CDD505-2E9C-101B-9397-08002B2CF9AE}" pid="6" name="Document Type">
    <vt:lpwstr>12;#template|5a067e9a-16e8-4aab-987e-9629c9028003</vt:lpwstr>
  </property>
  <property fmtid="{D5CDD505-2E9C-101B-9397-08002B2CF9AE}" pid="7" name="Central Office Departments">
    <vt:lpwstr>24;#Communications and Marketing|d5f16325-0a23-48a2-8540-7d44e3998047</vt:lpwstr>
  </property>
</Properties>
</file>