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7" r:id="rId1"/>
  </p:sldMasterIdLst>
  <p:notesMasterIdLst>
    <p:notesMasterId r:id="rId22"/>
  </p:notesMasterIdLst>
  <p:handoutMasterIdLst>
    <p:handoutMasterId r:id="rId23"/>
  </p:handoutMasterIdLst>
  <p:sldIdLst>
    <p:sldId id="309" r:id="rId2"/>
    <p:sldId id="334" r:id="rId3"/>
    <p:sldId id="280" r:id="rId4"/>
    <p:sldId id="287" r:id="rId5"/>
    <p:sldId id="316" r:id="rId6"/>
    <p:sldId id="315" r:id="rId7"/>
    <p:sldId id="321" r:id="rId8"/>
    <p:sldId id="317" r:id="rId9"/>
    <p:sldId id="266" r:id="rId10"/>
    <p:sldId id="318" r:id="rId11"/>
    <p:sldId id="322" r:id="rId12"/>
    <p:sldId id="332" r:id="rId13"/>
    <p:sldId id="333" r:id="rId14"/>
    <p:sldId id="320" r:id="rId15"/>
    <p:sldId id="304" r:id="rId16"/>
    <p:sldId id="319" r:id="rId17"/>
    <p:sldId id="328" r:id="rId18"/>
    <p:sldId id="262" r:id="rId19"/>
    <p:sldId id="329" r:id="rId20"/>
    <p:sldId id="330" r:id="rId21"/>
  </p:sldIdLst>
  <p:sldSz cx="9144000" cy="6858000" type="screen4x3"/>
  <p:notesSz cx="6669088" cy="9775825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59">
          <p15:clr>
            <a:srgbClr val="A4A3A4"/>
          </p15:clr>
        </p15:guide>
        <p15:guide id="2" pos="5465">
          <p15:clr>
            <a:srgbClr val="A4A3A4"/>
          </p15:clr>
        </p15:guide>
        <p15:guide id="3" orient="horz" pos="261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79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m" initials="C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8000"/>
    <a:srgbClr val="6600FF"/>
    <a:srgbClr val="1F72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457" autoAdjust="0"/>
  </p:normalViewPr>
  <p:slideViewPr>
    <p:cSldViewPr>
      <p:cViewPr>
        <p:scale>
          <a:sx n="100" d="100"/>
          <a:sy n="100" d="100"/>
        </p:scale>
        <p:origin x="-1950" y="-72"/>
      </p:cViewPr>
      <p:guideLst>
        <p:guide orient="horz" pos="2659"/>
        <p:guide orient="horz" pos="2614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1902" y="-90"/>
      </p:cViewPr>
      <p:guideLst>
        <p:guide orient="horz" pos="3079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56" tIns="44978" rIns="89956" bIns="44978" numCol="1" anchor="t" anchorCtr="0" compatLnSpc="1">
            <a:prstTxWarp prst="textNoShape">
              <a:avLst/>
            </a:prstTxWarp>
          </a:bodyPr>
          <a:lstStyle>
            <a:lvl1pPr defTabSz="900113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AU" altLang="en-US"/>
              <a:t>Parenting Orders Program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9083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56" tIns="44978" rIns="89956" bIns="44978" numCol="1" anchor="t" anchorCtr="0" compatLnSpc="1">
            <a:prstTxWarp prst="textNoShape">
              <a:avLst/>
            </a:prstTxWarp>
          </a:bodyPr>
          <a:lstStyle>
            <a:lvl1pPr algn="r" defTabSz="900113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AU" altLang="en-US"/>
              <a:t>Program Overview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5288"/>
            <a:ext cx="289083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56" tIns="44978" rIns="89956" bIns="44978" numCol="1" anchor="b" anchorCtr="0" compatLnSpc="1">
            <a:prstTxWarp prst="textNoShape">
              <a:avLst/>
            </a:prstTxWarp>
          </a:bodyPr>
          <a:lstStyle>
            <a:lvl1pPr defTabSz="900113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AU" altLang="en-US"/>
              <a:t>Centacare Catholic Family Services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285288"/>
            <a:ext cx="289083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56" tIns="44978" rIns="89956" bIns="44978" numCol="1" anchor="b" anchorCtr="0" compatLnSpc="1">
            <a:prstTxWarp prst="textNoShape">
              <a:avLst/>
            </a:prstTxWarp>
          </a:bodyPr>
          <a:lstStyle>
            <a:lvl1pPr algn="r" defTabSz="900113" eaLnBrk="1" hangingPunct="1">
              <a:defRPr sz="1200"/>
            </a:lvl1pPr>
          </a:lstStyle>
          <a:p>
            <a:pPr>
              <a:defRPr/>
            </a:pPr>
            <a:fld id="{7E25EC4A-0A85-4BD5-9135-5CB9CBDB530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084920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56" tIns="44978" rIns="89956" bIns="44978" numCol="1" anchor="t" anchorCtr="0" compatLnSpc="1">
            <a:prstTxWarp prst="textNoShape">
              <a:avLst/>
            </a:prstTxWarp>
          </a:bodyPr>
          <a:lstStyle>
            <a:lvl1pPr defTabSz="900113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AU" altLang="en-US"/>
              <a:t>Parenting Orders Program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56" tIns="44978" rIns="89956" bIns="44978" numCol="1" anchor="t" anchorCtr="0" compatLnSpc="1">
            <a:prstTxWarp prst="textNoShape">
              <a:avLst/>
            </a:prstTxWarp>
          </a:bodyPr>
          <a:lstStyle>
            <a:lvl1pPr algn="r" defTabSz="900113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AU" altLang="en-US"/>
              <a:t>Program Overview</a:t>
            </a:r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0588" y="733425"/>
            <a:ext cx="4887912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43438"/>
            <a:ext cx="5335588" cy="439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56" tIns="44978" rIns="89956" bIns="449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noProof="0" smtClean="0"/>
              <a:t>Click to edit Master text styles</a:t>
            </a:r>
          </a:p>
          <a:p>
            <a:pPr lvl="1"/>
            <a:r>
              <a:rPr lang="en-AU" altLang="en-US" noProof="0" smtClean="0"/>
              <a:t>Second level</a:t>
            </a:r>
          </a:p>
          <a:p>
            <a:pPr lvl="2"/>
            <a:r>
              <a:rPr lang="en-AU" altLang="en-US" noProof="0" smtClean="0"/>
              <a:t>Third level</a:t>
            </a:r>
          </a:p>
          <a:p>
            <a:pPr lvl="3"/>
            <a:r>
              <a:rPr lang="en-AU" altLang="en-US" noProof="0" smtClean="0"/>
              <a:t>Fourth level</a:t>
            </a:r>
          </a:p>
          <a:p>
            <a:pPr lvl="4"/>
            <a:r>
              <a:rPr lang="en-AU" altLang="en-US" noProof="0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5288"/>
            <a:ext cx="289083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56" tIns="44978" rIns="89956" bIns="44978" numCol="1" anchor="b" anchorCtr="0" compatLnSpc="1">
            <a:prstTxWarp prst="textNoShape">
              <a:avLst/>
            </a:prstTxWarp>
          </a:bodyPr>
          <a:lstStyle>
            <a:lvl1pPr defTabSz="900113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AU" altLang="en-US"/>
              <a:t>Centacare Catholic Family Services</a:t>
            </a:r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285288"/>
            <a:ext cx="289083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56" tIns="44978" rIns="89956" bIns="44978" numCol="1" anchor="b" anchorCtr="0" compatLnSpc="1">
            <a:prstTxWarp prst="textNoShape">
              <a:avLst/>
            </a:prstTxWarp>
          </a:bodyPr>
          <a:lstStyle>
            <a:lvl1pPr algn="r" defTabSz="900113" eaLnBrk="1" hangingPunct="1">
              <a:defRPr sz="1200"/>
            </a:lvl1pPr>
          </a:lstStyle>
          <a:p>
            <a:pPr>
              <a:defRPr/>
            </a:pPr>
            <a:fld id="{983B2FC1-A277-496A-8628-13158BD7BE4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7104032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 smtClean="0"/>
              <a:t>Parenting Orders Program</a:t>
            </a:r>
            <a:endParaRPr lang="en-AU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AU" altLang="en-US" smtClean="0"/>
              <a:t>Program Overview</a:t>
            </a:r>
            <a:endParaRPr lang="en-A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AU" altLang="en-US" smtClean="0"/>
              <a:t>Centacare Catholic Family Services</a:t>
            </a:r>
            <a:endParaRPr lang="en-A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83B2FC1-A277-496A-8628-13158BD7BE42}" type="slidenum">
              <a:rPr lang="en-AU" altLang="en-US" smtClean="0"/>
              <a:pPr>
                <a:defRPr/>
              </a:pPr>
              <a:t>1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09407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 smtClean="0"/>
              <a:t>Parenting Orders Program</a:t>
            </a:r>
            <a:endParaRPr lang="en-AU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AU" altLang="en-US" smtClean="0"/>
              <a:t>Program Overview</a:t>
            </a:r>
            <a:endParaRPr lang="en-A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AU" altLang="en-US" smtClean="0"/>
              <a:t>Centacare Catholic Family Services</a:t>
            </a:r>
            <a:endParaRPr lang="en-A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83B2FC1-A277-496A-8628-13158BD7BE42}" type="slidenum">
              <a:rPr lang="en-AU" altLang="en-US" smtClean="0"/>
              <a:pPr>
                <a:defRPr/>
              </a:pPr>
              <a:t>15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60080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 smtClean="0"/>
              <a:t>Parenting Orders Program</a:t>
            </a:r>
            <a:endParaRPr lang="en-AU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AU" altLang="en-US" smtClean="0"/>
              <a:t>Program Overview</a:t>
            </a:r>
            <a:endParaRPr lang="en-A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AU" altLang="en-US" smtClean="0"/>
              <a:t>Centacare Catholic Family Services</a:t>
            </a:r>
            <a:endParaRPr lang="en-A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83B2FC1-A277-496A-8628-13158BD7BE42}" type="slidenum">
              <a:rPr lang="en-AU" altLang="en-US" smtClean="0"/>
              <a:pPr>
                <a:defRPr/>
              </a:pPr>
              <a:t>17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81021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 smtClean="0"/>
              <a:t>Parenting Orders Program</a:t>
            </a:r>
            <a:endParaRPr lang="en-AU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AU" altLang="en-US" smtClean="0"/>
              <a:t>Program Overview</a:t>
            </a:r>
            <a:endParaRPr lang="en-A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AU" altLang="en-US" smtClean="0"/>
              <a:t>Centacare Catholic Family Services</a:t>
            </a:r>
            <a:endParaRPr lang="en-A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83B2FC1-A277-496A-8628-13158BD7BE42}" type="slidenum">
              <a:rPr lang="en-AU" altLang="en-US" smtClean="0"/>
              <a:pPr>
                <a:defRPr/>
              </a:pPr>
              <a:t>18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01360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 smtClean="0"/>
              <a:t>Parenting Orders Program</a:t>
            </a:r>
            <a:endParaRPr lang="en-AU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AU" altLang="en-US" smtClean="0"/>
              <a:t>Program Overview</a:t>
            </a:r>
            <a:endParaRPr lang="en-A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AU" altLang="en-US" smtClean="0"/>
              <a:t>Centacare Catholic Family Services</a:t>
            </a:r>
            <a:endParaRPr lang="en-A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83B2FC1-A277-496A-8628-13158BD7BE42}" type="slidenum">
              <a:rPr lang="en-AU" altLang="en-US" smtClean="0"/>
              <a:pPr>
                <a:defRPr/>
              </a:pPr>
              <a:t>19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26363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 smtClean="0"/>
              <a:t>Parenting Orders Program</a:t>
            </a:r>
            <a:endParaRPr lang="en-AU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AU" altLang="en-US" smtClean="0"/>
              <a:t>Program Overview</a:t>
            </a:r>
            <a:endParaRPr lang="en-A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AU" altLang="en-US" smtClean="0"/>
              <a:t>Centacare Catholic Family Services</a:t>
            </a:r>
            <a:endParaRPr lang="en-A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83B2FC1-A277-496A-8628-13158BD7BE42}" type="slidenum">
              <a:rPr lang="en-AU" altLang="en-US" smtClean="0"/>
              <a:pPr>
                <a:defRPr/>
              </a:pPr>
              <a:t>20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26363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 smtClean="0"/>
              <a:t>Parenting Orders Program</a:t>
            </a:r>
            <a:endParaRPr lang="en-AU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AU" altLang="en-US" smtClean="0"/>
              <a:t>Program Overview</a:t>
            </a:r>
            <a:endParaRPr lang="en-A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AU" altLang="en-US" smtClean="0"/>
              <a:t>Centacare Catholic Family Services</a:t>
            </a:r>
            <a:endParaRPr lang="en-A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83B2FC1-A277-496A-8628-13158BD7BE42}" type="slidenum">
              <a:rPr lang="en-AU" altLang="en-US" smtClean="0"/>
              <a:pPr>
                <a:defRPr/>
              </a:pPr>
              <a:t>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62761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altLang="en-US" sz="1200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 smtClean="0"/>
              <a:t>Parenting Orders Program</a:t>
            </a:r>
            <a:endParaRPr lang="en-AU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AU" altLang="en-US" smtClean="0"/>
              <a:t>Program Overview</a:t>
            </a:r>
            <a:endParaRPr lang="en-A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AU" altLang="en-US" smtClean="0"/>
              <a:t>Centacare Catholic Family Services</a:t>
            </a:r>
            <a:endParaRPr lang="en-A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83B2FC1-A277-496A-8628-13158BD7BE42}" type="slidenum">
              <a:rPr lang="en-AU" altLang="en-US" smtClean="0"/>
              <a:pPr>
                <a:defRPr/>
              </a:pPr>
              <a:t>4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75605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 smtClean="0"/>
              <a:t>Parenting Orders Program</a:t>
            </a:r>
            <a:endParaRPr lang="en-AU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AU" altLang="en-US" smtClean="0"/>
              <a:t>Program Overview</a:t>
            </a:r>
            <a:endParaRPr lang="en-A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AU" altLang="en-US" smtClean="0"/>
              <a:t>Centacare Catholic Family Services</a:t>
            </a:r>
            <a:endParaRPr lang="en-A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83B2FC1-A277-496A-8628-13158BD7BE42}" type="slidenum">
              <a:rPr lang="en-AU" altLang="en-US" smtClean="0"/>
              <a:pPr>
                <a:defRPr/>
              </a:pPr>
              <a:t>5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02582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AU"/>
              <a:t>Parenting Orders Program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AU"/>
              <a:t>Program Overview</a:t>
            </a:r>
          </a:p>
        </p:txBody>
      </p:sp>
      <p:sp>
        <p:nvSpPr>
          <p:cNvPr id="22532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AU"/>
              <a:t>Centacare Catholic Family Services</a:t>
            </a:r>
          </a:p>
        </p:txBody>
      </p:sp>
      <p:sp>
        <p:nvSpPr>
          <p:cNvPr id="22533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001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01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01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01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01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3CC48CF4-C8A5-4F39-B48E-76FB56C02F20}" type="slidenum">
              <a:rPr lang="en-AU" altLang="en-US" sz="1200" smtClean="0"/>
              <a:pPr>
                <a:defRPr/>
              </a:pPr>
              <a:t>6</a:t>
            </a:fld>
            <a:endParaRPr lang="en-AU" altLang="en-US" sz="1200" smtClean="0"/>
          </a:p>
        </p:txBody>
      </p:sp>
      <p:sp>
        <p:nvSpPr>
          <p:cNvPr id="225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235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AU"/>
              <a:t>Parenting Orders Program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AU"/>
              <a:t>Program Overview</a:t>
            </a:r>
          </a:p>
        </p:txBody>
      </p:sp>
      <p:sp>
        <p:nvSpPr>
          <p:cNvPr id="22532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AU"/>
              <a:t>Centacare Catholic Family Services</a:t>
            </a:r>
          </a:p>
        </p:txBody>
      </p:sp>
      <p:sp>
        <p:nvSpPr>
          <p:cNvPr id="22533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001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01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01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01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01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3CC48CF4-C8A5-4F39-B48E-76FB56C02F20}" type="slidenum">
              <a:rPr lang="en-AU" altLang="en-US" sz="1200" smtClean="0"/>
              <a:pPr>
                <a:defRPr/>
              </a:pPr>
              <a:t>7</a:t>
            </a:fld>
            <a:endParaRPr lang="en-AU" altLang="en-US" sz="1200" smtClean="0"/>
          </a:p>
        </p:txBody>
      </p:sp>
      <p:sp>
        <p:nvSpPr>
          <p:cNvPr id="225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001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AU"/>
              <a:t>Parenting Orders Program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AU"/>
              <a:t>Program Overview</a:t>
            </a:r>
          </a:p>
        </p:txBody>
      </p:sp>
      <p:sp>
        <p:nvSpPr>
          <p:cNvPr id="22532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AU"/>
              <a:t>Centacare Catholic Family Services</a:t>
            </a:r>
          </a:p>
        </p:txBody>
      </p:sp>
      <p:sp>
        <p:nvSpPr>
          <p:cNvPr id="22533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001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01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01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01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01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3CC48CF4-C8A5-4F39-B48E-76FB56C02F20}" type="slidenum">
              <a:rPr lang="en-AU" altLang="en-US" sz="1200" smtClean="0"/>
              <a:pPr>
                <a:defRPr/>
              </a:pPr>
              <a:t>8</a:t>
            </a:fld>
            <a:endParaRPr lang="en-AU" altLang="en-US" sz="1200" smtClean="0"/>
          </a:p>
        </p:txBody>
      </p:sp>
      <p:sp>
        <p:nvSpPr>
          <p:cNvPr id="225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778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 smtClean="0"/>
              <a:t>Parenting Orders Program</a:t>
            </a:r>
            <a:endParaRPr lang="en-AU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AU" altLang="en-US" smtClean="0"/>
              <a:t>Program Overview</a:t>
            </a:r>
            <a:endParaRPr lang="en-A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AU" altLang="en-US" smtClean="0"/>
              <a:t>Centacare Catholic Family Services</a:t>
            </a:r>
            <a:endParaRPr lang="en-A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83B2FC1-A277-496A-8628-13158BD7BE42}" type="slidenum">
              <a:rPr lang="en-AU" altLang="en-US" smtClean="0"/>
              <a:pPr>
                <a:defRPr/>
              </a:pPr>
              <a:t>9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30658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 smtClean="0"/>
              <a:t>Parenting Orders Program</a:t>
            </a:r>
            <a:endParaRPr lang="en-AU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AU" altLang="en-US" smtClean="0"/>
              <a:t>Program Overview</a:t>
            </a:r>
            <a:endParaRPr lang="en-A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AU" altLang="en-US" smtClean="0"/>
              <a:t>Centacare Catholic Family Services</a:t>
            </a:r>
            <a:endParaRPr lang="en-A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83B2FC1-A277-496A-8628-13158BD7BE42}" type="slidenum">
              <a:rPr lang="en-AU" altLang="en-US" smtClean="0"/>
              <a:pPr>
                <a:defRPr/>
              </a:pPr>
              <a:t>10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58348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8738" y="1295400"/>
            <a:ext cx="6486525" cy="315277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pPr eaLnBrk="1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/>
            </a:pPr>
            <a:endParaRPr sz="3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577013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POP</a:t>
            </a:r>
            <a:endParaRPr lang="en-AU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825" y="6308725"/>
            <a:ext cx="36004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 dirty="0"/>
              <a:t>CatholicCare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67175" y="6308725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A6BE3A0-14AF-4F64-A89D-580751E0B85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5193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POP</a:t>
            </a:r>
            <a:endParaRPr lang="en-AU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 dirty="0"/>
              <a:t>CatholicCare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24300" y="6165850"/>
            <a:ext cx="1079500" cy="4365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09DA7F1-896E-42E9-B6EE-E1F5D75E3BF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38404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POP</a:t>
            </a:r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 dirty="0"/>
              <a:t>CatholicCare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24300" y="6165850"/>
            <a:ext cx="1079500" cy="4365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F05AC57-A2B0-4318-9F2D-5AF58143D35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16547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POP</a:t>
            </a:r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 dirty="0"/>
              <a:t>CatholicCare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24300" y="6165850"/>
            <a:ext cx="1079500" cy="4365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350BD7B-468F-44EE-8471-3F373DA28D5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21009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POP</a:t>
            </a:r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 dirty="0"/>
              <a:t>CatholicCare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84663" y="6165850"/>
            <a:ext cx="719137" cy="4365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DAA578C-52F2-490C-A19F-EDB58F649726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60221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POP</a:t>
            </a:r>
            <a:endParaRPr lang="en-AU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 dirty="0"/>
              <a:t>CatholicCare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3924300" y="6165850"/>
            <a:ext cx="1079500" cy="4365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F8E2406-0A3A-426A-895D-0B54496889F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2548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/>
          <a:lstStyle>
            <a:lvl1pPr algn="ctr">
              <a:defRPr sz="4600" b="0" cap="none" baseline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POP</a:t>
            </a:r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 dirty="0"/>
              <a:t>CatholicCare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24300" y="6165850"/>
            <a:ext cx="1079500" cy="4365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5347B71-9E46-4FDE-AB1C-E2EFE9CF1A5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81279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POP</a:t>
            </a:r>
            <a:endParaRPr lang="en-AU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 dirty="0"/>
              <a:t>CatholicCare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24300" y="6165850"/>
            <a:ext cx="1079500" cy="4365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CF06124-C576-4DE1-A861-AFB9A159D8D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98230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POP</a:t>
            </a:r>
            <a:endParaRPr lang="en-AU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 dirty="0"/>
              <a:t>CatholicCare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24300" y="6165850"/>
            <a:ext cx="1079500" cy="4365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9FC389B-44AF-4ED0-827A-49DFB54D5E5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16738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POP</a:t>
            </a:r>
            <a:endParaRPr lang="en-AU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 dirty="0"/>
              <a:t>CatholicCare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24300" y="6165850"/>
            <a:ext cx="1079500" cy="4365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763C32D-DF42-490A-9608-2FF591FE7E0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86348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POP</a:t>
            </a:r>
            <a:endParaRPr lang="en-AU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 dirty="0"/>
              <a:t>CatholicCare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24300" y="6165850"/>
            <a:ext cx="1079500" cy="4365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097401A-8205-4B93-99CB-1F339B07CED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94118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POP</a:t>
            </a:r>
            <a:endParaRPr lang="en-AU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 dirty="0"/>
              <a:t>CatholicCare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24300" y="6165850"/>
            <a:ext cx="1079500" cy="4365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9962AAF-D693-4FFC-B6CF-98A6286B63A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7835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54750" y="6237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 smtClean="0"/>
              <a:t>POP</a:t>
            </a:r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750" y="6165850"/>
            <a:ext cx="2736850" cy="47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AU" altLang="en-US" dirty="0"/>
              <a:t>CatholicCare </a:t>
            </a:r>
          </a:p>
        </p:txBody>
      </p:sp>
      <p:pic>
        <p:nvPicPr>
          <p:cNvPr id="1030" name="Picture 9" descr="ourkidslogo_screen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9150"/>
            <a:ext cx="1080839" cy="105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4" descr="CatholicCare logo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84836"/>
            <a:ext cx="745554" cy="99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9pPr>
    </p:titleStyle>
    <p:bodyStyle>
      <a:lvl1pPr marL="349250" indent="-349250" algn="l" rtl="0" eaLnBrk="0" fontAlgn="base" hangingPunct="0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sz="2400" kern="1200">
          <a:solidFill>
            <a:srgbClr val="595959"/>
          </a:solidFill>
          <a:latin typeface="+mn-lt"/>
          <a:ea typeface="ＭＳ Ｐゴシック" charset="0"/>
          <a:cs typeface="ＭＳ Ｐゴシック" charset="0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18" charset="2"/>
        <a:buChar char=""/>
        <a:defRPr sz="2200" kern="1200">
          <a:solidFill>
            <a:srgbClr val="595959"/>
          </a:solidFill>
          <a:latin typeface="+mn-lt"/>
          <a:ea typeface="ＭＳ Ｐゴシック" charset="0"/>
          <a:cs typeface="+mn-cs"/>
        </a:defRPr>
      </a:lvl2pPr>
      <a:lvl3pPr marL="96837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sz="2000" kern="1200">
          <a:solidFill>
            <a:srgbClr val="595959"/>
          </a:solidFill>
          <a:latin typeface="+mn-lt"/>
          <a:ea typeface="ＭＳ Ｐゴシック" charset="0"/>
          <a:cs typeface="+mn-cs"/>
        </a:defRPr>
      </a:lvl3pPr>
      <a:lvl4pPr marL="1263650" indent="-295275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18" charset="2"/>
        <a:buChar char="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4pPr>
      <a:lvl5pPr marL="154622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1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ology.sunysb.edu/attachment/measures/content/aai_interview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2060848"/>
            <a:ext cx="7377113" cy="396044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AU" altLang="en-US" sz="3500" b="1" dirty="0" smtClean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65000"/>
                    </a:prstClr>
                  </a:outerShdw>
                </a:effectLst>
                <a:latin typeface="Calibri" panose="020F0502020204030204" pitchFamily="34" charset="0"/>
                <a:ea typeface="ＭＳ Ｐゴシック" pitchFamily="34" charset="-128"/>
              </a:rPr>
              <a:t>A Model </a:t>
            </a:r>
            <a:r>
              <a:rPr lang="en-AU" altLang="en-US" sz="3500" b="1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65000"/>
                    </a:prstClr>
                  </a:outerShdw>
                </a:effectLst>
                <a:latin typeface="Calibri" panose="020F0502020204030204" pitchFamily="34" charset="0"/>
                <a:ea typeface="ＭＳ Ｐゴシック" pitchFamily="34" charset="-128"/>
              </a:rPr>
              <a:t>for </a:t>
            </a:r>
            <a:r>
              <a:rPr lang="en-AU" altLang="en-US" sz="3500" b="1" dirty="0" smtClean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65000"/>
                    </a:prstClr>
                  </a:outerShdw>
                </a:effectLst>
                <a:latin typeface="Calibri" panose="020F0502020204030204" pitchFamily="34" charset="0"/>
                <a:ea typeface="ＭＳ Ｐゴシック" pitchFamily="34" charset="-128"/>
              </a:rPr>
              <a:t>Reunification:</a:t>
            </a:r>
          </a:p>
          <a:p>
            <a:pPr algn="ctr" eaLnBrk="1" hangingPunct="1">
              <a:buFontTx/>
              <a:buNone/>
            </a:pPr>
            <a:r>
              <a:rPr lang="en-AU" altLang="en-US" sz="3500" b="1" dirty="0" smtClean="0">
                <a:solidFill>
                  <a:srgbClr val="D5EDF4"/>
                </a:solidFill>
                <a:effectLst>
                  <a:outerShdw blurRad="50800" dist="38100" dir="2700000" algn="tl" rotWithShape="0">
                    <a:prstClr val="black">
                      <a:alpha val="65000"/>
                    </a:prstClr>
                  </a:outerShdw>
                </a:effectLst>
                <a:latin typeface="Calibri" panose="020F0502020204030204" pitchFamily="34" charset="0"/>
                <a:ea typeface="ＭＳ Ｐゴシック" pitchFamily="34" charset="-128"/>
              </a:rPr>
              <a:t>a Lighthouse </a:t>
            </a:r>
            <a:r>
              <a:rPr lang="en-AU" altLang="en-US" sz="3500" b="1" dirty="0">
                <a:solidFill>
                  <a:srgbClr val="D5EDF4"/>
                </a:solidFill>
                <a:effectLst>
                  <a:outerShdw blurRad="50800" dist="38100" dir="2700000" algn="tl" rotWithShape="0">
                    <a:prstClr val="black">
                      <a:alpha val="65000"/>
                    </a:prstClr>
                  </a:outerShdw>
                </a:effectLst>
                <a:latin typeface="Calibri" panose="020F0502020204030204" pitchFamily="34" charset="0"/>
                <a:ea typeface="ＭＳ Ｐゴシック" pitchFamily="34" charset="-128"/>
              </a:rPr>
              <a:t>in the </a:t>
            </a:r>
            <a:r>
              <a:rPr lang="en-AU" altLang="en-US" sz="3500" b="1" dirty="0" smtClean="0">
                <a:solidFill>
                  <a:srgbClr val="D5EDF4"/>
                </a:solidFill>
                <a:effectLst>
                  <a:outerShdw blurRad="50800" dist="38100" dir="2700000" algn="tl" rotWithShape="0">
                    <a:prstClr val="black">
                      <a:alpha val="65000"/>
                    </a:prstClr>
                  </a:outerShdw>
                </a:effectLst>
                <a:latin typeface="Calibri" panose="020F0502020204030204" pitchFamily="34" charset="0"/>
                <a:ea typeface="ＭＳ Ｐゴシック" pitchFamily="34" charset="-128"/>
              </a:rPr>
              <a:t>Stormy Waters </a:t>
            </a:r>
            <a:r>
              <a:rPr lang="en-AU" altLang="en-US" sz="3500" b="1" dirty="0">
                <a:solidFill>
                  <a:srgbClr val="D5EDF4"/>
                </a:solidFill>
                <a:effectLst>
                  <a:outerShdw blurRad="50800" dist="38100" dir="2700000" algn="tl" rotWithShape="0">
                    <a:prstClr val="black">
                      <a:alpha val="65000"/>
                    </a:prstClr>
                  </a:outerShdw>
                </a:effectLst>
                <a:latin typeface="Calibri" panose="020F0502020204030204" pitchFamily="34" charset="0"/>
                <a:ea typeface="ＭＳ Ｐゴシック" pitchFamily="34" charset="-128"/>
              </a:rPr>
              <a:t>of </a:t>
            </a:r>
            <a:r>
              <a:rPr lang="en-AU" altLang="en-US" sz="3500" b="1" dirty="0" smtClean="0">
                <a:solidFill>
                  <a:srgbClr val="D5EDF4"/>
                </a:solidFill>
                <a:effectLst>
                  <a:outerShdw blurRad="50800" dist="38100" dir="2700000" algn="tl" rotWithShape="0">
                    <a:prstClr val="black">
                      <a:alpha val="65000"/>
                    </a:prstClr>
                  </a:outerShdw>
                </a:effectLst>
                <a:latin typeface="Calibri" panose="020F0502020204030204" pitchFamily="34" charset="0"/>
                <a:ea typeface="ＭＳ Ｐゴシック" pitchFamily="34" charset="-128"/>
              </a:rPr>
              <a:t>Post-Separation</a:t>
            </a:r>
            <a:r>
              <a:rPr lang="en-US" altLang="en-US" sz="3500" b="1" dirty="0" smtClean="0">
                <a:solidFill>
                  <a:srgbClr val="D5EDF4"/>
                </a:solidFill>
                <a:effectLst>
                  <a:outerShdw blurRad="50800" dist="38100" dir="2700000" algn="tl" rotWithShape="0">
                    <a:prstClr val="black">
                      <a:alpha val="65000"/>
                    </a:prstClr>
                  </a:outerShdw>
                </a:effectLst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endParaRPr lang="en-US" altLang="en-US" sz="3500" b="1" dirty="0">
              <a:solidFill>
                <a:srgbClr val="D5EDF4"/>
              </a:solidFill>
              <a:effectLst>
                <a:outerShdw blurRad="50800" dist="38100" dir="2700000" algn="tl" rotWithShape="0">
                  <a:prstClr val="black">
                    <a:alpha val="65000"/>
                  </a:prstClr>
                </a:outerShdw>
              </a:effectLst>
              <a:latin typeface="Calibri" panose="020F0502020204030204" pitchFamily="34" charset="0"/>
              <a:ea typeface="ＭＳ Ｐゴシック" pitchFamily="34" charset="-128"/>
            </a:endParaRPr>
          </a:p>
          <a:p>
            <a:pPr algn="ctr" eaLnBrk="1" hangingPunct="1">
              <a:buFontTx/>
              <a:buNone/>
            </a:pPr>
            <a:endParaRPr lang="en-US" altLang="en-US" sz="1200" dirty="0" smtClean="0">
              <a:solidFill>
                <a:schemeClr val="bg2">
                  <a:lumMod val="10000"/>
                </a:schemeClr>
              </a:solidFill>
              <a:latin typeface="Comic Sans MS" pitchFamily="66" charset="0"/>
              <a:ea typeface="ＭＳ Ｐゴシック" pitchFamily="34" charset="-128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5000"/>
                    </a:prstClr>
                  </a:outerShdw>
                </a:effectLst>
                <a:latin typeface="Calibri" panose="020F0502020204030204" pitchFamily="34" charset="0"/>
                <a:ea typeface="ＭＳ Ｐゴシック" pitchFamily="34" charset="-128"/>
              </a:rPr>
              <a:t>Presenters: Cecily Walker and </a:t>
            </a:r>
            <a:r>
              <a:rPr lang="en-US" altLang="en-US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5000"/>
                    </a:prstClr>
                  </a:outerShdw>
                </a:effectLst>
                <a:latin typeface="Calibri" panose="020F0502020204030204" pitchFamily="34" charset="0"/>
                <a:ea typeface="ＭＳ Ｐゴシック" pitchFamily="34" charset="-128"/>
              </a:rPr>
              <a:t>Lylia</a:t>
            </a:r>
            <a:r>
              <a:rPr lang="en-US" alt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55000"/>
                    </a:prstClr>
                  </a:outerShdw>
                </a:effectLst>
                <a:latin typeface="Calibri" panose="020F0502020204030204" pitchFamily="34" charset="0"/>
                <a:ea typeface="ＭＳ Ｐゴシック" pitchFamily="34" charset="-128"/>
              </a:rPr>
              <a:t> Pham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endParaRPr lang="en-US" altLang="en-US" sz="2000" dirty="0" smtClean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55000"/>
                    </a:prstClr>
                  </a:outerShdw>
                </a:effectLst>
                <a:latin typeface="Calibri" panose="020F0502020204030204" pitchFamily="34" charset="0"/>
                <a:ea typeface="ＭＳ Ｐゴシック" pitchFamily="34" charset="-128"/>
              </a:rPr>
              <a:t>Presentation authored by the “Our Kids” Parenting Orders Program Team at CatholicCare Metropolitan </a:t>
            </a:r>
            <a:r>
              <a:rPr lang="en-US" altLang="en-US" sz="18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55000"/>
                    </a:prstClr>
                  </a:outerShdw>
                </a:effectLst>
                <a:latin typeface="Calibri" panose="020F0502020204030204" pitchFamily="34" charset="0"/>
                <a:ea typeface="ＭＳ Ｐゴシック" pitchFamily="34" charset="-128"/>
              </a:rPr>
              <a:t>Melbourne</a:t>
            </a:r>
            <a:endParaRPr lang="en-US" altLang="en-US" sz="2000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8100000" algn="tr" rotWithShape="0">
                  <a:prstClr val="black">
                    <a:alpha val="55000"/>
                  </a:prstClr>
                </a:outerShdw>
              </a:effectLst>
              <a:latin typeface="Comic Sans MS" pitchFamily="66" charset="0"/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endParaRPr lang="en-AU" altLang="en-US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1433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POP</a:t>
            </a:r>
            <a:endParaRPr lang="en-AU" altLang="en-US" sz="1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34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AU" altLang="en-US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CatholicCare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AU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404664"/>
            <a:ext cx="6224588" cy="1059904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AU" altLang="en-US" sz="4000" b="1" dirty="0">
                <a:latin typeface="Calibri" panose="020F0502020204030204" pitchFamily="34" charset="0"/>
                <a:ea typeface="ＭＳ Ｐゴシック" pitchFamily="34" charset="-128"/>
              </a:rPr>
              <a:t>ASSESSMENT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772816"/>
            <a:ext cx="7696200" cy="4104158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dirty="0" smtClean="0">
                <a:latin typeface="Calibri" panose="020F0502020204030204" pitchFamily="34" charset="0"/>
                <a:ea typeface="ＭＳ Ｐゴシック" pitchFamily="34" charset="-128"/>
              </a:rPr>
              <a:t>Ongoing assessment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dirty="0" smtClean="0">
                <a:latin typeface="Calibri" panose="020F0502020204030204" pitchFamily="34" charset="0"/>
                <a:ea typeface="ＭＳ Ｐゴシック" pitchFamily="34" charset="-128"/>
              </a:rPr>
              <a:t>Risk assessment – family violence, mental health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dirty="0" smtClean="0">
                <a:latin typeface="Calibri" panose="020F0502020204030204" pitchFamily="34" charset="0"/>
                <a:ea typeface="ＭＳ Ｐゴシック" pitchFamily="34" charset="-128"/>
              </a:rPr>
              <a:t>Assessment/therapeutic tools:</a:t>
            </a:r>
            <a:endParaRPr lang="en-AU" altLang="en-US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 eaLnBrk="1" hangingPunct="1">
              <a:spcAft>
                <a:spcPts val="600"/>
              </a:spcAft>
              <a:buFont typeface="Calibri" panose="020F0502020204030204" pitchFamily="34" charset="0"/>
              <a:buChar char="−"/>
              <a:defRPr/>
            </a:pPr>
            <a:r>
              <a:rPr lang="en-AU" altLang="en-US" dirty="0">
                <a:latin typeface="Calibri" panose="020F0502020204030204" pitchFamily="34" charset="0"/>
                <a:ea typeface="ＭＳ Ｐゴシック" pitchFamily="34" charset="-128"/>
              </a:rPr>
              <a:t>POP Intake and Assessment processes</a:t>
            </a:r>
          </a:p>
          <a:p>
            <a:pPr lvl="1" eaLnBrk="1" hangingPunct="1">
              <a:spcAft>
                <a:spcPts val="600"/>
              </a:spcAft>
              <a:buFont typeface="Calibri" panose="020F0502020204030204" pitchFamily="34" charset="0"/>
              <a:buChar char="−"/>
              <a:defRPr/>
            </a:pPr>
            <a:r>
              <a:rPr lang="en-AU" altLang="en-US" dirty="0">
                <a:latin typeface="Calibri" panose="020F0502020204030204" pitchFamily="34" charset="0"/>
                <a:ea typeface="ＭＳ Ｐゴシック" pitchFamily="34" charset="-128"/>
              </a:rPr>
              <a:t>Adult Attachment Interview</a:t>
            </a:r>
          </a:p>
          <a:p>
            <a:pPr lvl="1" eaLnBrk="1" hangingPunct="1">
              <a:spcAft>
                <a:spcPts val="600"/>
              </a:spcAft>
              <a:buFont typeface="Calibri" panose="020F0502020204030204" pitchFamily="34" charset="0"/>
              <a:buChar char="−"/>
              <a:defRPr/>
            </a:pPr>
            <a:r>
              <a:rPr lang="en-AU" altLang="en-US" dirty="0">
                <a:latin typeface="Calibri" panose="020F0502020204030204" pitchFamily="34" charset="0"/>
                <a:ea typeface="ＭＳ Ｐゴシック" pitchFamily="34" charset="-128"/>
              </a:rPr>
              <a:t>Caregivers Interview</a:t>
            </a:r>
          </a:p>
          <a:p>
            <a:pPr lvl="1" eaLnBrk="1" hangingPunct="1">
              <a:spcAft>
                <a:spcPts val="600"/>
              </a:spcAft>
              <a:buFont typeface="Calibri" panose="020F0502020204030204" pitchFamily="34" charset="0"/>
              <a:buChar char="−"/>
              <a:defRPr/>
            </a:pPr>
            <a:r>
              <a:rPr lang="en-AU" altLang="en-US" dirty="0">
                <a:latin typeface="Calibri" panose="020F0502020204030204" pitchFamily="34" charset="0"/>
                <a:ea typeface="ＭＳ Ｐゴシック" pitchFamily="34" charset="-128"/>
              </a:rPr>
              <a:t>Child Attachment </a:t>
            </a:r>
            <a:r>
              <a:rPr lang="en-AU" altLang="en-US" dirty="0" smtClean="0">
                <a:latin typeface="Calibri" panose="020F0502020204030204" pitchFamily="34" charset="0"/>
                <a:ea typeface="ＭＳ Ｐゴシック" pitchFamily="34" charset="-128"/>
              </a:rPr>
              <a:t>Interview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dirty="0" smtClean="0">
                <a:latin typeface="Calibri" panose="020F0502020204030204" pitchFamily="34" charset="0"/>
                <a:ea typeface="ＭＳ Ｐゴシック" pitchFamily="34" charset="-128"/>
              </a:rPr>
              <a:t>Child </a:t>
            </a:r>
            <a:r>
              <a:rPr lang="en-AU" altLang="en-US" dirty="0">
                <a:latin typeface="Calibri" panose="020F0502020204030204" pitchFamily="34" charset="0"/>
                <a:ea typeface="ＭＳ Ｐゴシック" pitchFamily="34" charset="-128"/>
              </a:rPr>
              <a:t>Inclusive Practice/Child </a:t>
            </a:r>
            <a:r>
              <a:rPr lang="en-AU" altLang="en-US" dirty="0" smtClean="0">
                <a:latin typeface="Calibri" panose="020F0502020204030204" pitchFamily="34" charset="0"/>
                <a:ea typeface="ＭＳ Ｐゴシック" pitchFamily="34" charset="-128"/>
              </a:rPr>
              <a:t>consultation</a:t>
            </a:r>
          </a:p>
          <a:p>
            <a:pPr eaLnBrk="1" hangingPunct="1">
              <a:defRPr/>
            </a:pPr>
            <a:endParaRPr lang="en-AU" altLang="en-US" sz="2800" dirty="0" smtClean="0">
              <a:latin typeface="Comic Sans MS" pitchFamily="66" charset="0"/>
              <a:ea typeface="ＭＳ Ｐゴシック" pitchFamily="34" charset="-128"/>
            </a:endParaRPr>
          </a:p>
          <a:p>
            <a:pPr lvl="1" eaLnBrk="1" hangingPunct="1">
              <a:defRPr/>
            </a:pPr>
            <a:endParaRPr lang="en-AU" altLang="en-US" sz="2600" dirty="0" smtClean="0">
              <a:latin typeface="Comic Sans MS" pitchFamily="66" charset="0"/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AU" altLang="en-US" sz="2800" dirty="0" smtClean="0">
              <a:latin typeface="Comic Sans MS" pitchFamily="66" charset="0"/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US" altLang="en-US" sz="2800" dirty="0" smtClean="0">
              <a:latin typeface="Comic Sans MS" pitchFamily="66" charset="0"/>
              <a:ea typeface="ＭＳ Ｐゴシック" pitchFamily="34" charset="-128"/>
            </a:endParaRPr>
          </a:p>
          <a:p>
            <a:pPr eaLnBrk="1" hangingPunct="1">
              <a:buFontTx/>
              <a:buChar char="-"/>
              <a:defRPr/>
            </a:pPr>
            <a:endParaRPr lang="en-AU" altLang="en-US" sz="2800" dirty="0">
              <a:latin typeface="Comic Sans MS" pitchFamily="66" charset="0"/>
              <a:ea typeface="ＭＳ Ｐゴシック" pitchFamily="34" charset="-128"/>
            </a:endParaRPr>
          </a:p>
          <a:p>
            <a:pPr eaLnBrk="1" hangingPunct="1">
              <a:buFontTx/>
              <a:buChar char="-"/>
              <a:defRPr/>
            </a:pPr>
            <a:endParaRPr lang="en-US" altLang="en-US" sz="2800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1946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POP</a:t>
            </a:r>
            <a:endParaRPr lang="en-AU" altLang="en-US" sz="1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AU" altLang="en-US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CatholicCare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 algn="ctr">
              <a:defRPr/>
            </a:pPr>
            <a:fld id="{1DAA578C-52F2-490C-A19F-EDB58F649726}" type="slidenum">
              <a:rPr lang="en-AU" altLang="en-US" sz="1400" smtClean="0">
                <a:solidFill>
                  <a:schemeClr val="bg1"/>
                </a:solidFill>
                <a:latin typeface="Calibri" panose="020F0502020204030204" pitchFamily="34" charset="0"/>
              </a:rPr>
              <a:pPr algn="ctr">
                <a:defRPr/>
              </a:pPr>
              <a:t>10</a:t>
            </a:fld>
            <a:endParaRPr lang="en-AU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71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404664"/>
            <a:ext cx="6224588" cy="1059904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AU" altLang="en-US" sz="4000" b="1" dirty="0" smtClean="0">
                <a:latin typeface="Calibri" panose="020F0502020204030204" pitchFamily="34" charset="0"/>
                <a:ea typeface="ＭＳ Ｐゴシック" pitchFamily="34" charset="-128"/>
              </a:rPr>
              <a:t>ASSESSMENT</a:t>
            </a:r>
            <a:endParaRPr lang="en-AU" altLang="en-US" sz="4000" b="1" dirty="0"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772816"/>
            <a:ext cx="7696200" cy="4104158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AU" altLang="en-US" dirty="0" smtClean="0">
                <a:latin typeface="Calibri" panose="020F0502020204030204" pitchFamily="34" charset="0"/>
                <a:ea typeface="ＭＳ Ｐゴシック" pitchFamily="34" charset="-128"/>
              </a:rPr>
              <a:t>Assess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dirty="0" smtClean="0">
                <a:latin typeface="Calibri" panose="020F0502020204030204" pitchFamily="34" charset="0"/>
                <a:ea typeface="ＭＳ Ｐゴシック" pitchFamily="34" charset="-128"/>
              </a:rPr>
              <a:t>Reflective capacity of the parents. Can they:</a:t>
            </a:r>
          </a:p>
          <a:p>
            <a:pPr lvl="1" eaLnBrk="1" hangingPunct="1">
              <a:spcAft>
                <a:spcPts val="600"/>
              </a:spcAft>
              <a:buFont typeface="Calibri" panose="020F0502020204030204" pitchFamily="34" charset="0"/>
              <a:buChar char="−"/>
              <a:defRPr/>
            </a:pPr>
            <a:r>
              <a:rPr lang="en-AU" altLang="en-US" sz="2400" dirty="0">
                <a:latin typeface="Calibri" panose="020F0502020204030204" pitchFamily="34" charset="0"/>
                <a:ea typeface="ＭＳ Ｐゴシック" pitchFamily="34" charset="-128"/>
              </a:rPr>
              <a:t>H</a:t>
            </a:r>
            <a:r>
              <a:rPr lang="en-AU" altLang="en-US" sz="2400" dirty="0" smtClean="0">
                <a:latin typeface="Calibri" panose="020F0502020204030204" pitchFamily="34" charset="0"/>
                <a:ea typeface="ＭＳ Ｐゴシック" pitchFamily="34" charset="-128"/>
              </a:rPr>
              <a:t>old other perspectives?</a:t>
            </a:r>
          </a:p>
          <a:p>
            <a:pPr lvl="1" eaLnBrk="1" hangingPunct="1">
              <a:spcAft>
                <a:spcPts val="600"/>
              </a:spcAft>
              <a:buFont typeface="Calibri" panose="020F0502020204030204" pitchFamily="34" charset="0"/>
              <a:buChar char="−"/>
              <a:defRPr/>
            </a:pPr>
            <a:r>
              <a:rPr lang="en-AU" altLang="en-US" sz="2400" dirty="0" smtClean="0">
                <a:latin typeface="Calibri" panose="020F0502020204030204" pitchFamily="34" charset="0"/>
                <a:ea typeface="ＭＳ Ｐゴシック" pitchFamily="34" charset="-128"/>
              </a:rPr>
              <a:t>Hold ambivalence/uncertainty?</a:t>
            </a:r>
          </a:p>
          <a:p>
            <a:pPr lvl="1" eaLnBrk="1" hangingPunct="1">
              <a:spcAft>
                <a:spcPts val="600"/>
              </a:spcAft>
              <a:buFont typeface="Calibri" panose="020F0502020204030204" pitchFamily="34" charset="0"/>
              <a:buChar char="−"/>
              <a:defRPr/>
            </a:pPr>
            <a:r>
              <a:rPr lang="en-AU" altLang="en-US" sz="2400" dirty="0">
                <a:latin typeface="Calibri" panose="020F0502020204030204" pitchFamily="34" charset="0"/>
                <a:ea typeface="ＭＳ Ｐゴシック" pitchFamily="34" charset="-128"/>
              </a:rPr>
              <a:t>H</a:t>
            </a:r>
            <a:r>
              <a:rPr lang="en-AU" altLang="en-US" sz="2400" dirty="0" smtClean="0">
                <a:latin typeface="Calibri" panose="020F0502020204030204" pitchFamily="34" charset="0"/>
                <a:ea typeface="ＭＳ Ｐゴシック" pitchFamily="34" charset="-128"/>
              </a:rPr>
              <a:t>old/appreciate the perspective of the child?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dirty="0" smtClean="0">
                <a:latin typeface="Calibri" panose="020F0502020204030204" pitchFamily="34" charset="0"/>
                <a:ea typeface="ＭＳ Ｐゴシック" pitchFamily="34" charset="-128"/>
              </a:rPr>
              <a:t>Child’s readiness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dirty="0" smtClean="0">
                <a:latin typeface="Calibri" panose="020F0502020204030204" pitchFamily="34" charset="0"/>
                <a:ea typeface="ＭＳ Ｐゴシック" pitchFamily="34" charset="-128"/>
              </a:rPr>
              <a:t>Co-working – Engagement of/with internal and external professionals and services</a:t>
            </a:r>
          </a:p>
          <a:p>
            <a:pPr marL="0" indent="0" eaLnBrk="1" hangingPunct="1">
              <a:buNone/>
              <a:defRPr/>
            </a:pPr>
            <a:endParaRPr lang="en-AU" altLang="en-US" sz="2800" dirty="0" smtClean="0">
              <a:latin typeface="Comic Sans MS" pitchFamily="66" charset="0"/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AU" altLang="en-US" sz="2800" dirty="0" smtClean="0">
              <a:latin typeface="Comic Sans MS" pitchFamily="66" charset="0"/>
              <a:ea typeface="ＭＳ Ｐゴシック" pitchFamily="34" charset="-128"/>
            </a:endParaRPr>
          </a:p>
          <a:p>
            <a:pPr lvl="1" eaLnBrk="1" hangingPunct="1">
              <a:defRPr/>
            </a:pPr>
            <a:endParaRPr lang="en-AU" altLang="en-US" sz="2600" dirty="0" smtClean="0">
              <a:latin typeface="Comic Sans MS" pitchFamily="66" charset="0"/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AU" altLang="en-US" sz="2800" dirty="0" smtClean="0">
              <a:latin typeface="Comic Sans MS" pitchFamily="66" charset="0"/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US" altLang="en-US" sz="2800" dirty="0" smtClean="0">
              <a:latin typeface="Comic Sans MS" pitchFamily="66" charset="0"/>
              <a:ea typeface="ＭＳ Ｐゴシック" pitchFamily="34" charset="-128"/>
            </a:endParaRPr>
          </a:p>
          <a:p>
            <a:pPr eaLnBrk="1" hangingPunct="1">
              <a:buFontTx/>
              <a:buChar char="-"/>
              <a:defRPr/>
            </a:pPr>
            <a:endParaRPr lang="en-AU" altLang="en-US" sz="2800" dirty="0">
              <a:latin typeface="Comic Sans MS" pitchFamily="66" charset="0"/>
              <a:ea typeface="ＭＳ Ｐゴシック" pitchFamily="34" charset="-128"/>
            </a:endParaRPr>
          </a:p>
          <a:p>
            <a:pPr eaLnBrk="1" hangingPunct="1">
              <a:buFontTx/>
              <a:buChar char="-"/>
              <a:defRPr/>
            </a:pPr>
            <a:endParaRPr lang="en-US" altLang="en-US" sz="2800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1946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POP</a:t>
            </a:r>
            <a:endParaRPr lang="en-AU" altLang="en-US" sz="1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AU" altLang="en-US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CatholicCare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 algn="ctr">
              <a:defRPr/>
            </a:pPr>
            <a:fld id="{1DAA578C-52F2-490C-A19F-EDB58F649726}" type="slidenum">
              <a:rPr lang="en-AU" altLang="en-US" sz="1400" smtClean="0">
                <a:solidFill>
                  <a:schemeClr val="bg1"/>
                </a:solidFill>
                <a:latin typeface="Calibri" panose="020F0502020204030204" pitchFamily="34" charset="0"/>
              </a:rPr>
              <a:pPr algn="ctr">
                <a:defRPr/>
              </a:pPr>
              <a:t>11</a:t>
            </a:fld>
            <a:endParaRPr lang="en-AU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67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404664"/>
            <a:ext cx="6224588" cy="1059904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AU" altLang="en-US" sz="4000" b="1" dirty="0" smtClean="0">
                <a:latin typeface="Calibri" panose="020F0502020204030204" pitchFamily="34" charset="0"/>
                <a:ea typeface="ＭＳ Ｐゴシック" pitchFamily="34" charset="-128"/>
              </a:rPr>
              <a:t>CORE INTERVENTION</a:t>
            </a:r>
            <a:endParaRPr lang="en-AU" altLang="en-US" sz="4000" b="1" dirty="0"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772816"/>
            <a:ext cx="7696200" cy="4104158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AU" altLang="en-US" dirty="0" smtClean="0">
                <a:latin typeface="Calibri" panose="020F0502020204030204" pitchFamily="34" charset="0"/>
                <a:ea typeface="ＭＳ Ｐゴシック" pitchFamily="34" charset="-128"/>
              </a:rPr>
              <a:t>Helping parents: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AU" altLang="en-US" dirty="0" smtClean="0">
                <a:latin typeface="Calibri" panose="020F0502020204030204" pitchFamily="34" charset="0"/>
                <a:ea typeface="ＭＳ Ｐゴシック" pitchFamily="34" charset="-128"/>
              </a:rPr>
              <a:t>Relate their narratives around attachment experiences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AU" altLang="en-US" dirty="0" smtClean="0">
                <a:latin typeface="Calibri" panose="020F0502020204030204" pitchFamily="34" charset="0"/>
                <a:ea typeface="ＭＳ Ｐゴシック" pitchFamily="34" charset="-128"/>
              </a:rPr>
              <a:t>Link their learnt patterns of relating to their caregiving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AU" altLang="en-US" dirty="0" smtClean="0">
                <a:latin typeface="Calibri" panose="020F0502020204030204" pitchFamily="34" charset="0"/>
                <a:ea typeface="ＭＳ Ｐゴシック" pitchFamily="34" charset="-128"/>
              </a:rPr>
              <a:t>Identify and build on their parenting strengths, and enhance parental capacity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AU" altLang="en-US" dirty="0" smtClean="0">
                <a:latin typeface="Calibri" panose="020F0502020204030204" pitchFamily="34" charset="0"/>
                <a:ea typeface="ＭＳ Ｐゴシック" pitchFamily="34" charset="-128"/>
              </a:rPr>
              <a:t>Identify the importance of the other parent to the child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AU" altLang="en-US" dirty="0" smtClean="0">
                <a:latin typeface="Calibri" panose="020F0502020204030204" pitchFamily="34" charset="0"/>
                <a:ea typeface="ＭＳ Ｐゴシック" pitchFamily="34" charset="-128"/>
              </a:rPr>
              <a:t>Trust the process</a:t>
            </a:r>
          </a:p>
          <a:p>
            <a:pPr marL="0" indent="0" eaLnBrk="1" hangingPunct="1">
              <a:buNone/>
              <a:defRPr/>
            </a:pPr>
            <a:endParaRPr lang="en-AU" altLang="en-US" sz="2800" dirty="0" smtClean="0">
              <a:latin typeface="Comic Sans MS" pitchFamily="66" charset="0"/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US" altLang="en-US" sz="2800" dirty="0" smtClean="0">
              <a:latin typeface="Comic Sans MS" pitchFamily="66" charset="0"/>
              <a:ea typeface="ＭＳ Ｐゴシック" pitchFamily="34" charset="-128"/>
            </a:endParaRPr>
          </a:p>
          <a:p>
            <a:pPr eaLnBrk="1" hangingPunct="1">
              <a:buFontTx/>
              <a:buChar char="-"/>
              <a:defRPr/>
            </a:pPr>
            <a:endParaRPr lang="en-AU" altLang="en-US" sz="2800" dirty="0">
              <a:latin typeface="Comic Sans MS" pitchFamily="66" charset="0"/>
              <a:ea typeface="ＭＳ Ｐゴシック" pitchFamily="34" charset="-128"/>
            </a:endParaRPr>
          </a:p>
          <a:p>
            <a:pPr eaLnBrk="1" hangingPunct="1">
              <a:buFontTx/>
              <a:buChar char="-"/>
              <a:defRPr/>
            </a:pPr>
            <a:endParaRPr lang="en-US" altLang="en-US" sz="2800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1946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POP</a:t>
            </a:r>
            <a:endParaRPr lang="en-AU" altLang="en-US" sz="1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AU" altLang="en-US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CatholicCare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 algn="ctr">
              <a:defRPr/>
            </a:pPr>
            <a:fld id="{1DAA578C-52F2-490C-A19F-EDB58F649726}" type="slidenum">
              <a:rPr lang="en-AU" altLang="en-US" sz="1400" smtClean="0">
                <a:solidFill>
                  <a:schemeClr val="bg1"/>
                </a:solidFill>
                <a:latin typeface="Calibri" panose="020F0502020204030204" pitchFamily="34" charset="0"/>
              </a:rPr>
              <a:pPr algn="ctr">
                <a:defRPr/>
              </a:pPr>
              <a:t>12</a:t>
            </a:fld>
            <a:endParaRPr lang="en-AU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09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404664"/>
            <a:ext cx="6224588" cy="1059904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AU" altLang="en-US" sz="4000" b="1" dirty="0" smtClean="0">
                <a:latin typeface="Calibri" panose="020F0502020204030204" pitchFamily="34" charset="0"/>
                <a:ea typeface="ＭＳ Ｐゴシック" pitchFamily="34" charset="-128"/>
              </a:rPr>
              <a:t>CORE INTERVENTION</a:t>
            </a:r>
            <a:endParaRPr lang="en-AU" altLang="en-US" sz="4000" b="1" dirty="0"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772816"/>
            <a:ext cx="7696200" cy="4104158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AU" altLang="en-US" dirty="0" smtClean="0">
                <a:latin typeface="Calibri" panose="020F0502020204030204" pitchFamily="34" charset="0"/>
                <a:ea typeface="ＭＳ Ｐゴシック" pitchFamily="34" charset="-128"/>
              </a:rPr>
              <a:t>Helping the child: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AU" altLang="en-US" dirty="0" smtClean="0">
                <a:latin typeface="Calibri" panose="020F0502020204030204" pitchFamily="34" charset="0"/>
                <a:ea typeface="ＭＳ Ｐゴシック" pitchFamily="34" charset="-128"/>
              </a:rPr>
              <a:t>Express and clarify emotions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AU" altLang="en-US" dirty="0" smtClean="0">
                <a:latin typeface="Calibri" panose="020F0502020204030204" pitchFamily="34" charset="0"/>
                <a:ea typeface="ＭＳ Ｐゴシック" pitchFamily="34" charset="-128"/>
              </a:rPr>
              <a:t>Explore secrets and confusions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AU" altLang="en-US" dirty="0" smtClean="0">
                <a:latin typeface="Calibri" panose="020F0502020204030204" pitchFamily="34" charset="0"/>
                <a:ea typeface="ＭＳ Ｐゴシック" pitchFamily="34" charset="-128"/>
              </a:rPr>
              <a:t>Navigate and build a new connection with the absent parent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AU" altLang="en-US" dirty="0" smtClean="0">
                <a:latin typeface="Calibri" panose="020F0502020204030204" pitchFamily="34" charset="0"/>
                <a:ea typeface="ＭＳ Ｐゴシック" pitchFamily="34" charset="-128"/>
              </a:rPr>
              <a:t>Stay connected to the parent </a:t>
            </a:r>
            <a:r>
              <a:rPr lang="en-AU" altLang="en-US" smtClean="0">
                <a:latin typeface="Calibri" panose="020F0502020204030204" pitchFamily="34" charset="0"/>
                <a:ea typeface="ＭＳ Ｐゴシック" pitchFamily="34" charset="-128"/>
              </a:rPr>
              <a:t>they live with</a:t>
            </a:r>
            <a:endParaRPr lang="en-AU" altLang="en-US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AU" altLang="en-US" dirty="0" smtClean="0">
                <a:latin typeface="Calibri" panose="020F0502020204030204" pitchFamily="34" charset="0"/>
                <a:ea typeface="ＭＳ Ｐゴシック" pitchFamily="34" charset="-128"/>
              </a:rPr>
              <a:t>Trust the process</a:t>
            </a:r>
          </a:p>
          <a:p>
            <a:pPr marL="0" indent="0" eaLnBrk="1" hangingPunct="1">
              <a:buNone/>
              <a:defRPr/>
            </a:pPr>
            <a:endParaRPr lang="en-AU" altLang="en-US" sz="2800" dirty="0" smtClean="0">
              <a:latin typeface="Comic Sans MS" pitchFamily="66" charset="0"/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US" altLang="en-US" sz="2800" dirty="0" smtClean="0">
              <a:latin typeface="Comic Sans MS" pitchFamily="66" charset="0"/>
              <a:ea typeface="ＭＳ Ｐゴシック" pitchFamily="34" charset="-128"/>
            </a:endParaRPr>
          </a:p>
          <a:p>
            <a:pPr eaLnBrk="1" hangingPunct="1">
              <a:buFontTx/>
              <a:buChar char="-"/>
              <a:defRPr/>
            </a:pPr>
            <a:endParaRPr lang="en-AU" altLang="en-US" sz="2800" dirty="0">
              <a:latin typeface="Comic Sans MS" pitchFamily="66" charset="0"/>
              <a:ea typeface="ＭＳ Ｐゴシック" pitchFamily="34" charset="-128"/>
            </a:endParaRPr>
          </a:p>
          <a:p>
            <a:pPr eaLnBrk="1" hangingPunct="1">
              <a:buFontTx/>
              <a:buChar char="-"/>
              <a:defRPr/>
            </a:pPr>
            <a:endParaRPr lang="en-US" altLang="en-US" sz="2800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1946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POP</a:t>
            </a:r>
            <a:endParaRPr lang="en-AU" altLang="en-US" sz="1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AU" altLang="en-US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CatholicCare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 algn="ctr">
              <a:defRPr/>
            </a:pPr>
            <a:fld id="{1DAA578C-52F2-490C-A19F-EDB58F649726}" type="slidenum">
              <a:rPr lang="en-AU" altLang="en-US" sz="1400" smtClean="0">
                <a:solidFill>
                  <a:schemeClr val="bg1"/>
                </a:solidFill>
                <a:latin typeface="Calibri" panose="020F0502020204030204" pitchFamily="34" charset="0"/>
              </a:rPr>
              <a:pPr algn="ctr">
                <a:defRPr/>
              </a:pPr>
              <a:t>13</a:t>
            </a:fld>
            <a:endParaRPr lang="en-AU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55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476671"/>
            <a:ext cx="6480447" cy="720081"/>
          </a:xfrm>
        </p:spPr>
        <p:txBody>
          <a:bodyPr/>
          <a:lstStyle/>
          <a:p>
            <a:pPr marL="0" indent="0" eaLnBrk="1" hangingPunct="1"/>
            <a:r>
              <a:rPr lang="en-US" altLang="en-US" sz="3600" b="1" dirty="0" smtClean="0">
                <a:latin typeface="Calibri" panose="020F0502020204030204" pitchFamily="34" charset="0"/>
                <a:ea typeface="ＭＳ Ｐゴシック" pitchFamily="34" charset="-128"/>
              </a:rPr>
              <a:t>THERAPEUTIC RELATIONSHIPS</a:t>
            </a:r>
            <a:endParaRPr lang="en-US" altLang="en-US" sz="3600" b="1" dirty="0"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557338"/>
            <a:ext cx="8119814" cy="4751387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en-US" altLang="en-US" sz="2800" dirty="0" smtClean="0">
                <a:latin typeface="Comic Sans MS" pitchFamily="66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POP</a:t>
            </a:r>
            <a:endParaRPr lang="en-AU" altLang="en-US" sz="1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AU" altLang="en-US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CatholicCare </a:t>
            </a: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865621" y="1844824"/>
            <a:ext cx="7704857" cy="44639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9250" indent="-34925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5800" indent="-3365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96837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1263650" indent="-2952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pitchFamily="18" charset="2"/>
              <a:buChar char="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5462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18" charset="2"/>
              <a:buChar char="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Wingdings 2" pitchFamily="18" charset="2"/>
              <a:buNone/>
            </a:pPr>
            <a:r>
              <a:rPr lang="en-US" altLang="en-US" sz="2800" dirty="0" smtClean="0">
                <a:latin typeface="Comic Sans MS" pitchFamily="66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41" name="Oval 40"/>
          <p:cNvSpPr/>
          <p:nvPr/>
        </p:nvSpPr>
        <p:spPr>
          <a:xfrm>
            <a:off x="2915816" y="5157788"/>
            <a:ext cx="1908417" cy="1008062"/>
          </a:xfrm>
          <a:prstGeom prst="ellipse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/>
              <a:t>CHILD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120097" y="4353756"/>
            <a:ext cx="1584176" cy="7920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/>
              <a:t>Parent </a:t>
            </a:r>
            <a:r>
              <a:rPr lang="en-AU" dirty="0" smtClean="0"/>
              <a:t>(Lives </a:t>
            </a:r>
            <a:r>
              <a:rPr lang="en-AU" dirty="0"/>
              <a:t>with)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5148064" y="4437112"/>
            <a:ext cx="1656184" cy="720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/>
              <a:t>Parent (to be </a:t>
            </a:r>
            <a:r>
              <a:rPr lang="en-AU" dirty="0" smtClean="0"/>
              <a:t>reunited</a:t>
            </a:r>
            <a:r>
              <a:rPr lang="en-AU" dirty="0"/>
              <a:t>)</a:t>
            </a:r>
          </a:p>
        </p:txBody>
      </p:sp>
      <p:sp>
        <p:nvSpPr>
          <p:cNvPr id="45" name="Oval 44"/>
          <p:cNvSpPr/>
          <p:nvPr/>
        </p:nvSpPr>
        <p:spPr>
          <a:xfrm>
            <a:off x="2751138" y="2120081"/>
            <a:ext cx="2396926" cy="7920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 smtClean="0"/>
              <a:t>Practitioner  </a:t>
            </a:r>
            <a:endParaRPr lang="en-AU" dirty="0"/>
          </a:p>
        </p:txBody>
      </p:sp>
      <p:sp>
        <p:nvSpPr>
          <p:cNvPr id="46" name="Freeform 45"/>
          <p:cNvSpPr/>
          <p:nvPr/>
        </p:nvSpPr>
        <p:spPr>
          <a:xfrm>
            <a:off x="2722563" y="4597400"/>
            <a:ext cx="2425700" cy="304800"/>
          </a:xfrm>
          <a:custGeom>
            <a:avLst/>
            <a:gdLst>
              <a:gd name="connsiteX0" fmla="*/ 0 w 2425700"/>
              <a:gd name="connsiteY0" fmla="*/ 215900 h 304800"/>
              <a:gd name="connsiteX1" fmla="*/ 177800 w 2425700"/>
              <a:gd name="connsiteY1" fmla="*/ 139700 h 304800"/>
              <a:gd name="connsiteX2" fmla="*/ 254000 w 2425700"/>
              <a:gd name="connsiteY2" fmla="*/ 114300 h 304800"/>
              <a:gd name="connsiteX3" fmla="*/ 292100 w 2425700"/>
              <a:gd name="connsiteY3" fmla="*/ 139700 h 304800"/>
              <a:gd name="connsiteX4" fmla="*/ 355600 w 2425700"/>
              <a:gd name="connsiteY4" fmla="*/ 228600 h 304800"/>
              <a:gd name="connsiteX5" fmla="*/ 419100 w 2425700"/>
              <a:gd name="connsiteY5" fmla="*/ 190500 h 304800"/>
              <a:gd name="connsiteX6" fmla="*/ 482600 w 2425700"/>
              <a:gd name="connsiteY6" fmla="*/ 139700 h 304800"/>
              <a:gd name="connsiteX7" fmla="*/ 571500 w 2425700"/>
              <a:gd name="connsiteY7" fmla="*/ 88900 h 304800"/>
              <a:gd name="connsiteX8" fmla="*/ 584200 w 2425700"/>
              <a:gd name="connsiteY8" fmla="*/ 127000 h 304800"/>
              <a:gd name="connsiteX9" fmla="*/ 609600 w 2425700"/>
              <a:gd name="connsiteY9" fmla="*/ 177800 h 304800"/>
              <a:gd name="connsiteX10" fmla="*/ 660400 w 2425700"/>
              <a:gd name="connsiteY10" fmla="*/ 254000 h 304800"/>
              <a:gd name="connsiteX11" fmla="*/ 698500 w 2425700"/>
              <a:gd name="connsiteY11" fmla="*/ 203200 h 304800"/>
              <a:gd name="connsiteX12" fmla="*/ 711200 w 2425700"/>
              <a:gd name="connsiteY12" fmla="*/ 165100 h 304800"/>
              <a:gd name="connsiteX13" fmla="*/ 787400 w 2425700"/>
              <a:gd name="connsiteY13" fmla="*/ 101600 h 304800"/>
              <a:gd name="connsiteX14" fmla="*/ 825500 w 2425700"/>
              <a:gd name="connsiteY14" fmla="*/ 177800 h 304800"/>
              <a:gd name="connsiteX15" fmla="*/ 838200 w 2425700"/>
              <a:gd name="connsiteY15" fmla="*/ 215900 h 304800"/>
              <a:gd name="connsiteX16" fmla="*/ 889000 w 2425700"/>
              <a:gd name="connsiteY16" fmla="*/ 241300 h 304800"/>
              <a:gd name="connsiteX17" fmla="*/ 939800 w 2425700"/>
              <a:gd name="connsiteY17" fmla="*/ 228600 h 304800"/>
              <a:gd name="connsiteX18" fmla="*/ 1028700 w 2425700"/>
              <a:gd name="connsiteY18" fmla="*/ 165100 h 304800"/>
              <a:gd name="connsiteX19" fmla="*/ 1117600 w 2425700"/>
              <a:gd name="connsiteY19" fmla="*/ 139700 h 304800"/>
              <a:gd name="connsiteX20" fmla="*/ 1181100 w 2425700"/>
              <a:gd name="connsiteY20" fmla="*/ 152400 h 304800"/>
              <a:gd name="connsiteX21" fmla="*/ 1206500 w 2425700"/>
              <a:gd name="connsiteY21" fmla="*/ 190500 h 304800"/>
              <a:gd name="connsiteX22" fmla="*/ 1244600 w 2425700"/>
              <a:gd name="connsiteY22" fmla="*/ 279400 h 304800"/>
              <a:gd name="connsiteX23" fmla="*/ 1270000 w 2425700"/>
              <a:gd name="connsiteY23" fmla="*/ 228600 h 304800"/>
              <a:gd name="connsiteX24" fmla="*/ 1295400 w 2425700"/>
              <a:gd name="connsiteY24" fmla="*/ 190500 h 304800"/>
              <a:gd name="connsiteX25" fmla="*/ 1308100 w 2425700"/>
              <a:gd name="connsiteY25" fmla="*/ 139700 h 304800"/>
              <a:gd name="connsiteX26" fmla="*/ 1384300 w 2425700"/>
              <a:gd name="connsiteY26" fmla="*/ 0 h 304800"/>
              <a:gd name="connsiteX27" fmla="*/ 1447800 w 2425700"/>
              <a:gd name="connsiteY27" fmla="*/ 76200 h 304800"/>
              <a:gd name="connsiteX28" fmla="*/ 1473200 w 2425700"/>
              <a:gd name="connsiteY28" fmla="*/ 139700 h 304800"/>
              <a:gd name="connsiteX29" fmla="*/ 1524000 w 2425700"/>
              <a:gd name="connsiteY29" fmla="*/ 215900 h 304800"/>
              <a:gd name="connsiteX30" fmla="*/ 1549400 w 2425700"/>
              <a:gd name="connsiteY30" fmla="*/ 254000 h 304800"/>
              <a:gd name="connsiteX31" fmla="*/ 1663700 w 2425700"/>
              <a:gd name="connsiteY31" fmla="*/ 152400 h 304800"/>
              <a:gd name="connsiteX32" fmla="*/ 1714500 w 2425700"/>
              <a:gd name="connsiteY32" fmla="*/ 228600 h 304800"/>
              <a:gd name="connsiteX33" fmla="*/ 1790700 w 2425700"/>
              <a:gd name="connsiteY33" fmla="*/ 304800 h 304800"/>
              <a:gd name="connsiteX34" fmla="*/ 1841500 w 2425700"/>
              <a:gd name="connsiteY34" fmla="*/ 228600 h 304800"/>
              <a:gd name="connsiteX35" fmla="*/ 1905000 w 2425700"/>
              <a:gd name="connsiteY35" fmla="*/ 114300 h 304800"/>
              <a:gd name="connsiteX36" fmla="*/ 1968500 w 2425700"/>
              <a:gd name="connsiteY36" fmla="*/ 127000 h 304800"/>
              <a:gd name="connsiteX37" fmla="*/ 2032000 w 2425700"/>
              <a:gd name="connsiteY37" fmla="*/ 241300 h 304800"/>
              <a:gd name="connsiteX38" fmla="*/ 2070100 w 2425700"/>
              <a:gd name="connsiteY38" fmla="*/ 279400 h 304800"/>
              <a:gd name="connsiteX39" fmla="*/ 2120900 w 2425700"/>
              <a:gd name="connsiteY39" fmla="*/ 254000 h 304800"/>
              <a:gd name="connsiteX40" fmla="*/ 2133600 w 2425700"/>
              <a:gd name="connsiteY40" fmla="*/ 215900 h 304800"/>
              <a:gd name="connsiteX41" fmla="*/ 2171700 w 2425700"/>
              <a:gd name="connsiteY41" fmla="*/ 177800 h 304800"/>
              <a:gd name="connsiteX42" fmla="*/ 2184400 w 2425700"/>
              <a:gd name="connsiteY42" fmla="*/ 139700 h 304800"/>
              <a:gd name="connsiteX43" fmla="*/ 2222500 w 2425700"/>
              <a:gd name="connsiteY43" fmla="*/ 177800 h 304800"/>
              <a:gd name="connsiteX44" fmla="*/ 2273300 w 2425700"/>
              <a:gd name="connsiteY44" fmla="*/ 254000 h 304800"/>
              <a:gd name="connsiteX45" fmla="*/ 2298700 w 2425700"/>
              <a:gd name="connsiteY45" fmla="*/ 292100 h 304800"/>
              <a:gd name="connsiteX46" fmla="*/ 2425700 w 2425700"/>
              <a:gd name="connsiteY46" fmla="*/ 254000 h 304800"/>
              <a:gd name="connsiteX47" fmla="*/ 2425700 w 2425700"/>
              <a:gd name="connsiteY47" fmla="*/ 2413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425700" h="304800">
                <a:moveTo>
                  <a:pt x="0" y="215900"/>
                </a:moveTo>
                <a:cubicBezTo>
                  <a:pt x="126891" y="143391"/>
                  <a:pt x="45940" y="180272"/>
                  <a:pt x="177800" y="139700"/>
                </a:cubicBezTo>
                <a:cubicBezTo>
                  <a:pt x="203390" y="131826"/>
                  <a:pt x="254000" y="114300"/>
                  <a:pt x="254000" y="114300"/>
                </a:cubicBezTo>
                <a:cubicBezTo>
                  <a:pt x="266700" y="122767"/>
                  <a:pt x="284010" y="126757"/>
                  <a:pt x="292100" y="139700"/>
                </a:cubicBezTo>
                <a:cubicBezTo>
                  <a:pt x="354486" y="239518"/>
                  <a:pt x="275724" y="201975"/>
                  <a:pt x="355600" y="228600"/>
                </a:cubicBezTo>
                <a:cubicBezTo>
                  <a:pt x="376767" y="215900"/>
                  <a:pt x="400358" y="206564"/>
                  <a:pt x="419100" y="190500"/>
                </a:cubicBezTo>
                <a:cubicBezTo>
                  <a:pt x="492212" y="127833"/>
                  <a:pt x="394686" y="169005"/>
                  <a:pt x="482600" y="139700"/>
                </a:cubicBezTo>
                <a:cubicBezTo>
                  <a:pt x="482782" y="139564"/>
                  <a:pt x="552107" y="79203"/>
                  <a:pt x="571500" y="88900"/>
                </a:cubicBezTo>
                <a:cubicBezTo>
                  <a:pt x="583474" y="94887"/>
                  <a:pt x="578927" y="114695"/>
                  <a:pt x="584200" y="127000"/>
                </a:cubicBezTo>
                <a:cubicBezTo>
                  <a:pt x="591658" y="144401"/>
                  <a:pt x="599860" y="161566"/>
                  <a:pt x="609600" y="177800"/>
                </a:cubicBezTo>
                <a:cubicBezTo>
                  <a:pt x="625306" y="203977"/>
                  <a:pt x="660400" y="254000"/>
                  <a:pt x="660400" y="254000"/>
                </a:cubicBezTo>
                <a:cubicBezTo>
                  <a:pt x="673100" y="237067"/>
                  <a:pt x="687998" y="221578"/>
                  <a:pt x="698500" y="203200"/>
                </a:cubicBezTo>
                <a:cubicBezTo>
                  <a:pt x="705142" y="191577"/>
                  <a:pt x="703774" y="176239"/>
                  <a:pt x="711200" y="165100"/>
                </a:cubicBezTo>
                <a:cubicBezTo>
                  <a:pt x="730757" y="135764"/>
                  <a:pt x="759287" y="120342"/>
                  <a:pt x="787400" y="101600"/>
                </a:cubicBezTo>
                <a:cubicBezTo>
                  <a:pt x="819322" y="197365"/>
                  <a:pt x="776261" y="79323"/>
                  <a:pt x="825500" y="177800"/>
                </a:cubicBezTo>
                <a:cubicBezTo>
                  <a:pt x="831487" y="189774"/>
                  <a:pt x="828734" y="206434"/>
                  <a:pt x="838200" y="215900"/>
                </a:cubicBezTo>
                <a:cubicBezTo>
                  <a:pt x="851587" y="229287"/>
                  <a:pt x="872067" y="232833"/>
                  <a:pt x="889000" y="241300"/>
                </a:cubicBezTo>
                <a:cubicBezTo>
                  <a:pt x="905933" y="237067"/>
                  <a:pt x="923757" y="235476"/>
                  <a:pt x="939800" y="228600"/>
                </a:cubicBezTo>
                <a:cubicBezTo>
                  <a:pt x="959456" y="220176"/>
                  <a:pt x="1015689" y="172535"/>
                  <a:pt x="1028700" y="165100"/>
                </a:cubicBezTo>
                <a:cubicBezTo>
                  <a:pt x="1042871" y="157002"/>
                  <a:pt x="1106603" y="142449"/>
                  <a:pt x="1117600" y="139700"/>
                </a:cubicBezTo>
                <a:cubicBezTo>
                  <a:pt x="1138767" y="143933"/>
                  <a:pt x="1162358" y="141690"/>
                  <a:pt x="1181100" y="152400"/>
                </a:cubicBezTo>
                <a:cubicBezTo>
                  <a:pt x="1194352" y="159973"/>
                  <a:pt x="1198927" y="177248"/>
                  <a:pt x="1206500" y="190500"/>
                </a:cubicBezTo>
                <a:cubicBezTo>
                  <a:pt x="1231609" y="234442"/>
                  <a:pt x="1230352" y="236656"/>
                  <a:pt x="1244600" y="279400"/>
                </a:cubicBezTo>
                <a:cubicBezTo>
                  <a:pt x="1253067" y="262467"/>
                  <a:pt x="1260607" y="245038"/>
                  <a:pt x="1270000" y="228600"/>
                </a:cubicBezTo>
                <a:cubicBezTo>
                  <a:pt x="1277573" y="215348"/>
                  <a:pt x="1289387" y="204529"/>
                  <a:pt x="1295400" y="190500"/>
                </a:cubicBezTo>
                <a:cubicBezTo>
                  <a:pt x="1302276" y="174457"/>
                  <a:pt x="1301387" y="155812"/>
                  <a:pt x="1308100" y="139700"/>
                </a:cubicBezTo>
                <a:cubicBezTo>
                  <a:pt x="1340114" y="62865"/>
                  <a:pt x="1348221" y="54118"/>
                  <a:pt x="1384300" y="0"/>
                </a:cubicBezTo>
                <a:cubicBezTo>
                  <a:pt x="1412387" y="28087"/>
                  <a:pt x="1430119" y="40837"/>
                  <a:pt x="1447800" y="76200"/>
                </a:cubicBezTo>
                <a:cubicBezTo>
                  <a:pt x="1457995" y="96590"/>
                  <a:pt x="1462284" y="119686"/>
                  <a:pt x="1473200" y="139700"/>
                </a:cubicBezTo>
                <a:cubicBezTo>
                  <a:pt x="1487818" y="166500"/>
                  <a:pt x="1507067" y="190500"/>
                  <a:pt x="1524000" y="215900"/>
                </a:cubicBezTo>
                <a:lnTo>
                  <a:pt x="1549400" y="254000"/>
                </a:lnTo>
                <a:cubicBezTo>
                  <a:pt x="1636393" y="167007"/>
                  <a:pt x="1595712" y="197725"/>
                  <a:pt x="1663700" y="152400"/>
                </a:cubicBezTo>
                <a:cubicBezTo>
                  <a:pt x="1737838" y="201825"/>
                  <a:pt x="1673495" y="146590"/>
                  <a:pt x="1714500" y="228600"/>
                </a:cubicBezTo>
                <a:cubicBezTo>
                  <a:pt x="1738129" y="275858"/>
                  <a:pt x="1752027" y="279018"/>
                  <a:pt x="1790700" y="304800"/>
                </a:cubicBezTo>
                <a:cubicBezTo>
                  <a:pt x="1807633" y="279400"/>
                  <a:pt x="1831847" y="257560"/>
                  <a:pt x="1841500" y="228600"/>
                </a:cubicBezTo>
                <a:cubicBezTo>
                  <a:pt x="1872580" y="135361"/>
                  <a:pt x="1847968" y="171332"/>
                  <a:pt x="1905000" y="114300"/>
                </a:cubicBezTo>
                <a:cubicBezTo>
                  <a:pt x="1926167" y="118533"/>
                  <a:pt x="1951461" y="113748"/>
                  <a:pt x="1968500" y="127000"/>
                </a:cubicBezTo>
                <a:cubicBezTo>
                  <a:pt x="2074369" y="209342"/>
                  <a:pt x="1988754" y="176431"/>
                  <a:pt x="2032000" y="241300"/>
                </a:cubicBezTo>
                <a:cubicBezTo>
                  <a:pt x="2041963" y="256244"/>
                  <a:pt x="2057400" y="266700"/>
                  <a:pt x="2070100" y="279400"/>
                </a:cubicBezTo>
                <a:cubicBezTo>
                  <a:pt x="2087033" y="270933"/>
                  <a:pt x="2107513" y="267387"/>
                  <a:pt x="2120900" y="254000"/>
                </a:cubicBezTo>
                <a:cubicBezTo>
                  <a:pt x="2130366" y="244534"/>
                  <a:pt x="2126174" y="227039"/>
                  <a:pt x="2133600" y="215900"/>
                </a:cubicBezTo>
                <a:cubicBezTo>
                  <a:pt x="2143563" y="200956"/>
                  <a:pt x="2159000" y="190500"/>
                  <a:pt x="2171700" y="177800"/>
                </a:cubicBezTo>
                <a:cubicBezTo>
                  <a:pt x="2175933" y="165100"/>
                  <a:pt x="2171013" y="139700"/>
                  <a:pt x="2184400" y="139700"/>
                </a:cubicBezTo>
                <a:cubicBezTo>
                  <a:pt x="2202361" y="139700"/>
                  <a:pt x="2211473" y="163623"/>
                  <a:pt x="2222500" y="177800"/>
                </a:cubicBezTo>
                <a:cubicBezTo>
                  <a:pt x="2241242" y="201897"/>
                  <a:pt x="2256367" y="228600"/>
                  <a:pt x="2273300" y="254000"/>
                </a:cubicBezTo>
                <a:lnTo>
                  <a:pt x="2298700" y="292100"/>
                </a:lnTo>
                <a:cubicBezTo>
                  <a:pt x="2354656" y="284106"/>
                  <a:pt x="2387196" y="292504"/>
                  <a:pt x="2425700" y="254000"/>
                </a:cubicBezTo>
                <a:lnTo>
                  <a:pt x="2425700" y="241300"/>
                </a:ln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1763713" y="2754313"/>
            <a:ext cx="1273175" cy="1600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44" idx="0"/>
          </p:cNvCxnSpPr>
          <p:nvPr/>
        </p:nvCxnSpPr>
        <p:spPr>
          <a:xfrm>
            <a:off x="4718050" y="2837903"/>
            <a:ext cx="1258106" cy="159920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5796136" y="1556792"/>
            <a:ext cx="3168477" cy="25202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AU" sz="1600" b="1" dirty="0"/>
              <a:t>Importance of the therapeutic </a:t>
            </a:r>
            <a:r>
              <a:rPr lang="en-AU" sz="1600" b="1" dirty="0" smtClean="0"/>
              <a:t>relationship to:</a:t>
            </a:r>
            <a:endParaRPr lang="en-AU" sz="1600" b="1" dirty="0"/>
          </a:p>
          <a:p>
            <a:pPr>
              <a:defRPr/>
            </a:pPr>
            <a:r>
              <a:rPr lang="en-AU" sz="1600" dirty="0" smtClean="0"/>
              <a:t>-  Build parents’ and child’s </a:t>
            </a:r>
            <a:r>
              <a:rPr lang="en-AU" sz="1600" dirty="0"/>
              <a:t>trust in </a:t>
            </a:r>
            <a:r>
              <a:rPr lang="en-AU" sz="1600" dirty="0" smtClean="0"/>
              <a:t>therapist </a:t>
            </a:r>
            <a:r>
              <a:rPr lang="en-AU" sz="1600" dirty="0"/>
              <a:t>and the </a:t>
            </a:r>
            <a:r>
              <a:rPr lang="en-AU" sz="1600" dirty="0" smtClean="0"/>
              <a:t>process</a:t>
            </a:r>
          </a:p>
          <a:p>
            <a:pPr>
              <a:defRPr/>
            </a:pPr>
            <a:r>
              <a:rPr lang="en-AU" sz="1600" dirty="0" smtClean="0"/>
              <a:t>- Hold all clients’ grief, fears &amp; rage</a:t>
            </a:r>
          </a:p>
          <a:p>
            <a:pPr>
              <a:defRPr/>
            </a:pPr>
            <a:r>
              <a:rPr lang="en-AU" sz="1600" dirty="0" smtClean="0"/>
              <a:t>- Educate </a:t>
            </a:r>
            <a:r>
              <a:rPr lang="en-AU" sz="1600" dirty="0"/>
              <a:t>around child-focus and value of both parents</a:t>
            </a:r>
          </a:p>
        </p:txBody>
      </p:sp>
      <p:cxnSp>
        <p:nvCxnSpPr>
          <p:cNvPr id="53" name="Straight Arrow Connector 52"/>
          <p:cNvCxnSpPr>
            <a:stCxn id="45" idx="6"/>
          </p:cNvCxnSpPr>
          <p:nvPr/>
        </p:nvCxnSpPr>
        <p:spPr>
          <a:xfrm flipV="1">
            <a:off x="5148064" y="2060848"/>
            <a:ext cx="648072" cy="4552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87" name="Straight Arrow Connector 20486"/>
          <p:cNvCxnSpPr>
            <a:endCxn id="41" idx="0"/>
          </p:cNvCxnSpPr>
          <p:nvPr/>
        </p:nvCxnSpPr>
        <p:spPr>
          <a:xfrm>
            <a:off x="3851920" y="2912169"/>
            <a:ext cx="18105" cy="224561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190500" y="1844825"/>
            <a:ext cx="2293268" cy="12177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AU" dirty="0"/>
          </a:p>
          <a:p>
            <a:pPr>
              <a:defRPr/>
            </a:pPr>
            <a:r>
              <a:rPr lang="en-AU" sz="1600" b="1" dirty="0"/>
              <a:t>Time </a:t>
            </a:r>
            <a:r>
              <a:rPr lang="en-AU" sz="1600" b="1" dirty="0" smtClean="0"/>
              <a:t>for:</a:t>
            </a:r>
          </a:p>
          <a:p>
            <a:pPr>
              <a:defRPr/>
            </a:pPr>
            <a:r>
              <a:rPr lang="en-AU" sz="1600" dirty="0" smtClean="0"/>
              <a:t>- Reflection, reading</a:t>
            </a:r>
          </a:p>
          <a:p>
            <a:pPr>
              <a:defRPr/>
            </a:pPr>
            <a:r>
              <a:rPr lang="en-AU" sz="1600" dirty="0" smtClean="0"/>
              <a:t>- Supervision</a:t>
            </a:r>
          </a:p>
          <a:p>
            <a:pPr>
              <a:defRPr/>
            </a:pPr>
            <a:r>
              <a:rPr lang="en-AU" sz="1600" dirty="0" smtClean="0"/>
              <a:t>- Self care</a:t>
            </a:r>
            <a:endParaRPr lang="en-AU" sz="1600" dirty="0"/>
          </a:p>
          <a:p>
            <a:pPr algn="ctr">
              <a:defRPr/>
            </a:pPr>
            <a:endParaRPr lang="en-AU" dirty="0"/>
          </a:p>
        </p:txBody>
      </p:sp>
      <p:sp>
        <p:nvSpPr>
          <p:cNvPr id="51" name="Oval 50"/>
          <p:cNvSpPr/>
          <p:nvPr/>
        </p:nvSpPr>
        <p:spPr>
          <a:xfrm>
            <a:off x="1979712" y="3340099"/>
            <a:ext cx="3744416" cy="88098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1600" i="1" dirty="0"/>
              <a:t>Ongoing assessment of </a:t>
            </a:r>
            <a:r>
              <a:rPr lang="en-AU" sz="1600" i="1" dirty="0" smtClean="0"/>
              <a:t>readiness/capacity</a:t>
            </a:r>
            <a:endParaRPr lang="en-AU" sz="1600" i="1" dirty="0"/>
          </a:p>
        </p:txBody>
      </p:sp>
      <p:sp>
        <p:nvSpPr>
          <p:cNvPr id="56" name="Rounded Rectangle 55"/>
          <p:cNvSpPr/>
          <p:nvPr/>
        </p:nvSpPr>
        <p:spPr>
          <a:xfrm>
            <a:off x="5580063" y="5421313"/>
            <a:ext cx="3240087" cy="76358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AU" sz="1600" b="1" dirty="0"/>
              <a:t>Keep in mind:</a:t>
            </a:r>
          </a:p>
          <a:p>
            <a:pPr>
              <a:defRPr/>
            </a:pPr>
            <a:r>
              <a:rPr lang="en-AU" sz="1600" dirty="0" smtClean="0"/>
              <a:t>- Reunification </a:t>
            </a:r>
            <a:r>
              <a:rPr lang="en-AU" sz="1600" dirty="0"/>
              <a:t>may not occur</a:t>
            </a:r>
          </a:p>
          <a:p>
            <a:pPr>
              <a:defRPr/>
            </a:pPr>
            <a:r>
              <a:rPr lang="en-AU" sz="1600" dirty="0" smtClean="0"/>
              <a:t>- What </a:t>
            </a:r>
            <a:r>
              <a:rPr lang="en-AU" sz="1600" dirty="0"/>
              <a:t>happens nex</a:t>
            </a:r>
            <a:r>
              <a:rPr lang="en-AU" dirty="0"/>
              <a:t>t?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7272338" y="4076774"/>
            <a:ext cx="0" cy="13445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 flipV="1">
            <a:off x="2483768" y="2204864"/>
            <a:ext cx="267370" cy="3113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94" name="Straight Arrow Connector 20493"/>
          <p:cNvCxnSpPr>
            <a:stCxn id="43" idx="2"/>
            <a:endCxn id="41" idx="2"/>
          </p:cNvCxnSpPr>
          <p:nvPr/>
        </p:nvCxnSpPr>
        <p:spPr>
          <a:xfrm>
            <a:off x="1912185" y="5145844"/>
            <a:ext cx="1003631" cy="515975"/>
          </a:xfrm>
          <a:prstGeom prst="straightConnector1">
            <a:avLst/>
          </a:prstGeom>
          <a:ln>
            <a:solidFill>
              <a:srgbClr val="6600FF"/>
            </a:solidFill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496" name="Straight Arrow Connector 20495"/>
          <p:cNvCxnSpPr>
            <a:stCxn id="44" idx="2"/>
            <a:endCxn id="41" idx="6"/>
          </p:cNvCxnSpPr>
          <p:nvPr/>
        </p:nvCxnSpPr>
        <p:spPr>
          <a:xfrm flipH="1">
            <a:off x="4824233" y="5157192"/>
            <a:ext cx="1151923" cy="504627"/>
          </a:xfrm>
          <a:prstGeom prst="straightConnector1">
            <a:avLst/>
          </a:prstGeom>
          <a:ln>
            <a:solidFill>
              <a:srgbClr val="008000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 algn="ctr">
              <a:defRPr/>
            </a:pPr>
            <a:fld id="{1DAA578C-52F2-490C-A19F-EDB58F649726}" type="slidenum">
              <a:rPr lang="en-AU" altLang="en-US" sz="1400" smtClean="0">
                <a:solidFill>
                  <a:schemeClr val="bg1"/>
                </a:solidFill>
                <a:latin typeface="Calibri" panose="020F0502020204030204" pitchFamily="34" charset="0"/>
              </a:rPr>
              <a:pPr algn="ctr">
                <a:defRPr/>
              </a:pPr>
              <a:t>14</a:t>
            </a:fld>
            <a:endParaRPr lang="en-AU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97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5" y="107576"/>
            <a:ext cx="6336705" cy="1336956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latin typeface="Calibri" panose="020F0502020204030204" pitchFamily="34" charset="0"/>
                <a:ea typeface="ＭＳ Ｐゴシック" pitchFamily="34" charset="-128"/>
              </a:rPr>
              <a:t>THE PROCESS</a:t>
            </a:r>
            <a:endParaRPr lang="en-AU" altLang="en-US" sz="4000" b="1" dirty="0" smtClean="0"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graphicFrame>
        <p:nvGraphicFramePr>
          <p:cNvPr id="15" name="Content Placeholder 1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92187646"/>
              </p:ext>
            </p:extLst>
          </p:nvPr>
        </p:nvGraphicFramePr>
        <p:xfrm>
          <a:off x="1475656" y="1556792"/>
          <a:ext cx="7119069" cy="4093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" name="Document" r:id="rId4" imgW="9207500" imgH="5295900" progId="Word.Document.12">
                  <p:embed/>
                </p:oleObj>
              </mc:Choice>
              <mc:Fallback>
                <p:oleObj name="Document" r:id="rId4" imgW="9207500" imgH="5295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5656" y="1556792"/>
                        <a:ext cx="7119069" cy="4093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 rot="16200000">
            <a:off x="-468560" y="3717032"/>
            <a:ext cx="3168352" cy="576064"/>
          </a:xfrm>
          <a:solidFill>
            <a:srgbClr val="1F72F9"/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Family Counselling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508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POP</a:t>
            </a:r>
            <a:endParaRPr lang="en-AU" altLang="en-US" sz="1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AU" altLang="en-US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CatholicCare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 algn="ctr">
              <a:defRPr/>
            </a:pPr>
            <a:fld id="{BCF06124-C576-4DE1-A861-AFB9A159D8D1}" type="slidenum">
              <a:rPr lang="en-AU" altLang="en-US" sz="1400" smtClean="0">
                <a:solidFill>
                  <a:schemeClr val="bg1"/>
                </a:solidFill>
                <a:latin typeface="Calibri" panose="020F0502020204030204" pitchFamily="34" charset="0"/>
              </a:rPr>
              <a:pPr algn="ctr">
                <a:defRPr/>
              </a:pPr>
              <a:t>15</a:t>
            </a:fld>
            <a:endParaRPr lang="en-AU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333375"/>
            <a:ext cx="5864225" cy="1131888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latin typeface="Calibri" panose="020F0502020204030204" pitchFamily="34" charset="0"/>
                <a:ea typeface="ＭＳ Ｐゴシック" pitchFamily="34" charset="-128"/>
              </a:rPr>
              <a:t>CASE PRESENTATION</a:t>
            </a:r>
            <a:endParaRPr lang="en-AU" altLang="en-US" sz="4000" b="1" dirty="0" smtClean="0"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sp>
        <p:nvSpPr>
          <p:cNvPr id="2150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POP</a:t>
            </a:r>
            <a:endParaRPr lang="en-AU" altLang="en-US" sz="1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AU" altLang="en-US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CatholicCare </a:t>
            </a:r>
          </a:p>
        </p:txBody>
      </p:sp>
      <p:graphicFrame>
        <p:nvGraphicFramePr>
          <p:cNvPr id="3" name="Content Placeholder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2571541"/>
              </p:ext>
            </p:extLst>
          </p:nvPr>
        </p:nvGraphicFramePr>
        <p:xfrm>
          <a:off x="395536" y="1340768"/>
          <a:ext cx="8136904" cy="4872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7" name="Document" r:id="rId3" imgW="8857005" imgH="5303349" progId="Word.Document.12">
                  <p:embed/>
                </p:oleObj>
              </mc:Choice>
              <mc:Fallback>
                <p:oleObj name="Document" r:id="rId3" imgW="8857005" imgH="53033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340768"/>
                        <a:ext cx="8136904" cy="4872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 algn="ctr">
              <a:defRPr/>
            </a:pPr>
            <a:fld id="{1DAA578C-52F2-490C-A19F-EDB58F649726}" type="slidenum">
              <a:rPr lang="en-AU" altLang="en-US" sz="1400" smtClean="0">
                <a:solidFill>
                  <a:schemeClr val="bg1"/>
                </a:solidFill>
                <a:latin typeface="Calibri" panose="020F0502020204030204" pitchFamily="34" charset="0"/>
              </a:rPr>
              <a:pPr algn="ctr">
                <a:defRPr/>
              </a:pPr>
              <a:t>16</a:t>
            </a:fld>
            <a:endParaRPr lang="en-AU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9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408712" cy="751929"/>
          </a:xfrm>
        </p:spPr>
        <p:txBody>
          <a:bodyPr/>
          <a:lstStyle/>
          <a:p>
            <a:r>
              <a:rPr lang="en-AU" sz="3500" b="1" dirty="0" smtClean="0">
                <a:latin typeface="Calibri" panose="020F0502020204030204" pitchFamily="34" charset="0"/>
              </a:rPr>
              <a:t>THE JOURNEY OF REUNIFICATION</a:t>
            </a:r>
            <a:endParaRPr lang="en-AU" sz="3500" b="1" dirty="0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400" dirty="0" smtClean="0">
                <a:latin typeface="Calibri" panose="020F0502020204030204" pitchFamily="34" charset="0"/>
              </a:rPr>
              <a:t>POP</a:t>
            </a:r>
            <a:endParaRPr lang="en-AU" altLang="en-US" sz="1400" dirty="0"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altLang="en-US" sz="1400" dirty="0" smtClean="0">
                <a:latin typeface="Calibri" panose="020F0502020204030204" pitchFamily="34" charset="0"/>
              </a:rPr>
              <a:t>CatholicCare </a:t>
            </a:r>
            <a:endParaRPr lang="en-AU" altLang="en-US" sz="1400" dirty="0">
              <a:latin typeface="Calibri" panose="020F0502020204030204" pitchFamily="34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28" y="1196752"/>
            <a:ext cx="8649460" cy="5548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69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476672"/>
            <a:ext cx="5864225" cy="987896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effectLst>
                  <a:outerShdw blurRad="50800" dist="38100" dir="2700000" algn="tl" rotWithShape="0">
                    <a:schemeClr val="tx1">
                      <a:alpha val="60000"/>
                    </a:schemeClr>
                  </a:outerShdw>
                </a:effectLst>
                <a:latin typeface="Calibri" panose="020F0502020204030204" pitchFamily="34" charset="0"/>
                <a:ea typeface="ＭＳ Ｐゴシック" pitchFamily="34" charset="-128"/>
              </a:rPr>
              <a:t>DISCUSSION</a:t>
            </a:r>
            <a:endParaRPr lang="en-AU" altLang="en-US" sz="4000" b="1" dirty="0" smtClean="0">
              <a:effectLst>
                <a:outerShdw blurRad="50800" dist="38100" dir="2700000" algn="tl" rotWithShape="0">
                  <a:schemeClr val="tx1">
                    <a:alpha val="60000"/>
                  </a:schemeClr>
                </a:outerShdw>
              </a:effectLst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33600"/>
            <a:ext cx="7696200" cy="33528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55000"/>
                    </a:schemeClr>
                  </a:outerShdw>
                </a:effectLst>
                <a:latin typeface="Calibri" panose="020F0502020204030204" pitchFamily="34" charset="0"/>
                <a:ea typeface="ＭＳ Ｐゴシック" pitchFamily="34" charset="-128"/>
              </a:rPr>
              <a:t>Challenges and Ethical dilemmas</a:t>
            </a:r>
          </a:p>
          <a:p>
            <a:pPr lvl="1" eaLnBrk="1" hangingPunct="1">
              <a:buFont typeface="Calibri" panose="020F0502020204030204" pitchFamily="34" charset="0"/>
              <a:buChar char="−"/>
            </a:pPr>
            <a:r>
              <a:rPr lang="en-AU" alt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55000"/>
                    </a:schemeClr>
                  </a:outerShdw>
                </a:effectLst>
                <a:latin typeface="Calibri" panose="020F0502020204030204" pitchFamily="34" charset="0"/>
                <a:ea typeface="ＭＳ Ｐゴシック" pitchFamily="34" charset="-128"/>
              </a:rPr>
              <a:t>Am I doing no harm?</a:t>
            </a:r>
          </a:p>
          <a:p>
            <a:pPr lvl="1" eaLnBrk="1" hangingPunct="1">
              <a:buFont typeface="Calibri" panose="020F0502020204030204" pitchFamily="34" charset="0"/>
              <a:buChar char="−"/>
            </a:pPr>
            <a:r>
              <a:rPr lang="en-AU" alt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55000"/>
                    </a:schemeClr>
                  </a:outerShdw>
                </a:effectLst>
                <a:latin typeface="Calibri" panose="020F0502020204030204" pitchFamily="34" charset="0"/>
                <a:ea typeface="ＭＳ Ｐゴシック" pitchFamily="34" charset="-128"/>
              </a:rPr>
              <a:t>Whose orders?</a:t>
            </a:r>
          </a:p>
          <a:p>
            <a:pPr lvl="1" eaLnBrk="1" hangingPunct="1">
              <a:buFont typeface="Calibri" panose="020F0502020204030204" pitchFamily="34" charset="0"/>
              <a:buChar char="−"/>
            </a:pPr>
            <a:r>
              <a:rPr lang="en-AU" alt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55000"/>
                    </a:schemeClr>
                  </a:outerShdw>
                </a:effectLst>
                <a:latin typeface="Calibri" panose="020F0502020204030204" pitchFamily="34" charset="0"/>
                <a:ea typeface="ＭＳ Ｐゴシック" pitchFamily="34" charset="-128"/>
              </a:rPr>
              <a:t>Do I have the capacity to do this?</a:t>
            </a:r>
          </a:p>
          <a:p>
            <a:pPr lvl="1" eaLnBrk="1" hangingPunct="1">
              <a:buFont typeface="Calibri" panose="020F0502020204030204" pitchFamily="34" charset="0"/>
              <a:buChar char="−"/>
            </a:pPr>
            <a:r>
              <a:rPr lang="en-AU" alt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55000"/>
                    </a:schemeClr>
                  </a:outerShdw>
                </a:effectLst>
                <a:latin typeface="Calibri" panose="020F0502020204030204" pitchFamily="34" charset="0"/>
                <a:ea typeface="ＭＳ Ｐゴシック" pitchFamily="34" charset="-128"/>
              </a:rPr>
              <a:t>How much responsibility do I have after the reunification has happened?</a:t>
            </a:r>
          </a:p>
          <a:p>
            <a:pPr lvl="1" eaLnBrk="1" hangingPunct="1">
              <a:buFont typeface="Calibri" panose="020F0502020204030204" pitchFamily="34" charset="0"/>
              <a:buChar char="−"/>
            </a:pPr>
            <a:r>
              <a:rPr lang="en-AU" alt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55000"/>
                    </a:schemeClr>
                  </a:outerShdw>
                </a:effectLst>
                <a:latin typeface="Calibri" panose="020F0502020204030204" pitchFamily="34" charset="0"/>
                <a:ea typeface="ＭＳ Ｐゴシック" pitchFamily="34" charset="-128"/>
              </a:rPr>
              <a:t>Language and culture</a:t>
            </a:r>
          </a:p>
          <a:p>
            <a:pPr lvl="1" eaLnBrk="1" hangingPunct="1">
              <a:buFont typeface="Calibri" panose="020F0502020204030204" pitchFamily="34" charset="0"/>
              <a:buChar char="−"/>
            </a:pPr>
            <a:r>
              <a:rPr lang="en-AU" alt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55000"/>
                    </a:schemeClr>
                  </a:outerShdw>
                </a:effectLst>
                <a:latin typeface="Calibri" panose="020F0502020204030204" pitchFamily="34" charset="0"/>
                <a:ea typeface="ＭＳ Ｐゴシック" pitchFamily="34" charset="-128"/>
              </a:rPr>
              <a:t>Dealing with other professionals and legal constraints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55000"/>
                    </a:schemeClr>
                  </a:outerShdw>
                </a:effectLst>
                <a:latin typeface="Calibri" panose="020F0502020204030204" pitchFamily="34" charset="0"/>
                <a:ea typeface="ＭＳ Ｐゴシック" pitchFamily="34" charset="-128"/>
              </a:rPr>
              <a:t>Questions and Comments</a:t>
            </a:r>
          </a:p>
        </p:txBody>
      </p:sp>
      <p:sp>
        <p:nvSpPr>
          <p:cNvPr id="2253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POP</a:t>
            </a:r>
            <a:endParaRPr lang="en-AU" altLang="en-US" sz="1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253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AU" altLang="en-US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CatholicCare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 algn="ctr">
              <a:defRPr/>
            </a:pPr>
            <a:fld id="{1DAA578C-52F2-490C-A19F-EDB58F649726}" type="slidenum">
              <a:rPr lang="en-AU" altLang="en-US" sz="1400" smtClean="0">
                <a:solidFill>
                  <a:schemeClr val="bg1"/>
                </a:solidFill>
                <a:latin typeface="Calibri" panose="020F0502020204030204" pitchFamily="34" charset="0"/>
              </a:rPr>
              <a:pPr algn="ctr">
                <a:defRPr/>
              </a:pPr>
              <a:t>18</a:t>
            </a:fld>
            <a:endParaRPr lang="en-AU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6336704" cy="823937"/>
          </a:xfrm>
        </p:spPr>
        <p:txBody>
          <a:bodyPr/>
          <a:lstStyle/>
          <a:p>
            <a:r>
              <a:rPr lang="en-AU" sz="4000" b="1" dirty="0" smtClean="0">
                <a:latin typeface="Calibri" panose="020F0502020204030204" pitchFamily="34" charset="0"/>
              </a:rPr>
              <a:t>REFERENCES</a:t>
            </a:r>
            <a:endParaRPr lang="en-AU" sz="40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7200">
              <a:spcBef>
                <a:spcPts val="0"/>
              </a:spcBef>
              <a:buNone/>
            </a:pPr>
            <a:r>
              <a:rPr lang="en-AU" sz="1600" dirty="0">
                <a:latin typeface="Calibri" panose="020F0502020204030204" pitchFamily="34" charset="0"/>
              </a:rPr>
              <a:t>Baker, A. J. L. &amp; </a:t>
            </a:r>
            <a:r>
              <a:rPr lang="en-AU" sz="1600" dirty="0" err="1">
                <a:latin typeface="Calibri" panose="020F0502020204030204" pitchFamily="34" charset="0"/>
              </a:rPr>
              <a:t>Sauber</a:t>
            </a:r>
            <a:r>
              <a:rPr lang="en-AU" sz="1600" dirty="0">
                <a:latin typeface="Calibri" panose="020F0502020204030204" pitchFamily="34" charset="0"/>
              </a:rPr>
              <a:t>, S.R. (Eds.). (2013). </a:t>
            </a:r>
            <a:r>
              <a:rPr lang="en-AU" sz="1600" i="1" dirty="0">
                <a:latin typeface="Calibri" panose="020F0502020204030204" pitchFamily="34" charset="0"/>
              </a:rPr>
              <a:t>Working with alienated children and families:  A clinical guidebook</a:t>
            </a:r>
            <a:r>
              <a:rPr lang="en-AU" sz="1600" dirty="0">
                <a:latin typeface="Calibri" panose="020F0502020204030204" pitchFamily="34" charset="0"/>
              </a:rPr>
              <a:t>. New York: Routledge. 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en-AU" sz="1600" dirty="0" err="1">
                <a:latin typeface="Calibri" panose="020F0502020204030204" pitchFamily="34" charset="0"/>
              </a:rPr>
              <a:t>Fidler</a:t>
            </a:r>
            <a:r>
              <a:rPr lang="en-AU" sz="1600" dirty="0">
                <a:latin typeface="Calibri" panose="020F0502020204030204" pitchFamily="34" charset="0"/>
              </a:rPr>
              <a:t>, B.J., &amp; </a:t>
            </a:r>
            <a:r>
              <a:rPr lang="en-AU" sz="1600" dirty="0" err="1">
                <a:latin typeface="Calibri" panose="020F0502020204030204" pitchFamily="34" charset="0"/>
              </a:rPr>
              <a:t>Bala</a:t>
            </a:r>
            <a:r>
              <a:rPr lang="en-AU" sz="1600" dirty="0">
                <a:latin typeface="Calibri" panose="020F0502020204030204" pitchFamily="34" charset="0"/>
              </a:rPr>
              <a:t>, N. (2010). Children resisting post separation contact with a parent: Concepts, controversies, and conundrums. </a:t>
            </a:r>
            <a:r>
              <a:rPr lang="en-AU" sz="1600" i="1" dirty="0">
                <a:latin typeface="Calibri" panose="020F0502020204030204" pitchFamily="34" charset="0"/>
              </a:rPr>
              <a:t>Family Court Review, 48(1)</a:t>
            </a:r>
            <a:r>
              <a:rPr lang="en-AU" sz="1600" dirty="0">
                <a:latin typeface="Calibri" panose="020F0502020204030204" pitchFamily="34" charset="0"/>
              </a:rPr>
              <a:t>, 10-47.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en-AU" sz="1600" dirty="0">
                <a:latin typeface="Calibri" panose="020F0502020204030204" pitchFamily="34" charset="0"/>
              </a:rPr>
              <a:t>Garber, B.D. (2004). Parental alienation in light of attachment theory: Consideration of the broader implications for child development, clinical practice, and forensic process. </a:t>
            </a:r>
            <a:r>
              <a:rPr lang="en-AU" sz="1600" i="1" dirty="0">
                <a:latin typeface="Calibri" panose="020F0502020204030204" pitchFamily="34" charset="0"/>
              </a:rPr>
              <a:t>Journal of Child Custody, 1(4)</a:t>
            </a:r>
            <a:r>
              <a:rPr lang="en-AU" sz="1600" dirty="0">
                <a:latin typeface="Calibri" panose="020F0502020204030204" pitchFamily="34" charset="0"/>
              </a:rPr>
              <a:t>, 49-76.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en-US" sz="1600" b="1" dirty="0" smtClean="0">
                <a:latin typeface="Calibri"/>
                <a:cs typeface="Calibri"/>
              </a:rPr>
              <a:t>*George</a:t>
            </a:r>
            <a:r>
              <a:rPr lang="en-US" sz="1600" b="1" dirty="0">
                <a:latin typeface="Calibri"/>
                <a:cs typeface="Calibri"/>
              </a:rPr>
              <a:t>, C., Kaplan, N. &amp; Main, M. (1985).  Adult attachment interview.  Unpublished manuscript, Department of Psychology, University of California, Berkeley (3</a:t>
            </a:r>
            <a:r>
              <a:rPr lang="en-US" sz="1600" b="1" baseline="30000" dirty="0">
                <a:latin typeface="Calibri"/>
                <a:cs typeface="Calibri"/>
              </a:rPr>
              <a:t>rd</a:t>
            </a:r>
            <a:r>
              <a:rPr lang="en-US" sz="1600" b="1" dirty="0">
                <a:latin typeface="Calibri"/>
                <a:cs typeface="Calibri"/>
              </a:rPr>
              <a:t> Ed.). Retrieved from:  </a:t>
            </a:r>
            <a:r>
              <a:rPr lang="en-US" sz="1600" b="1" u="sng" dirty="0">
                <a:latin typeface="Calibri"/>
                <a:cs typeface="Calibri"/>
                <a:hlinkClick r:id="rId3"/>
              </a:rPr>
              <a:t>http://</a:t>
            </a:r>
            <a:r>
              <a:rPr lang="en-US" sz="1600" b="1" u="sng" dirty="0" smtClean="0">
                <a:latin typeface="Calibri"/>
                <a:cs typeface="Calibri"/>
                <a:hlinkClick r:id="rId3"/>
              </a:rPr>
              <a:t>www.psychology.sunysb.edu/attachment/measures/content/aai_interview.pdf</a:t>
            </a:r>
            <a:endParaRPr lang="en-US" sz="1600" b="1" u="sng" dirty="0" smtClean="0">
              <a:latin typeface="Calibri"/>
              <a:cs typeface="Calibri"/>
            </a:endParaRPr>
          </a:p>
          <a:p>
            <a:pPr marL="0" indent="457200">
              <a:spcBef>
                <a:spcPts val="0"/>
              </a:spcBef>
              <a:buNone/>
            </a:pPr>
            <a:r>
              <a:rPr lang="en-AU" sz="1600" b="1" dirty="0" smtClean="0">
                <a:latin typeface="Calibri" panose="020F0502020204030204" pitchFamily="34" charset="0"/>
              </a:rPr>
              <a:t>*Solomon</a:t>
            </a:r>
            <a:r>
              <a:rPr lang="en-AU" sz="1600" b="1" dirty="0">
                <a:latin typeface="Calibri" panose="020F0502020204030204" pitchFamily="34" charset="0"/>
              </a:rPr>
              <a:t>, J. &amp; George, C</a:t>
            </a:r>
            <a:r>
              <a:rPr lang="en-AU" sz="1600" b="1" dirty="0" smtClean="0">
                <a:latin typeface="Calibri" panose="020F0502020204030204" pitchFamily="34" charset="0"/>
              </a:rPr>
              <a:t>. (2007). Experiences of </a:t>
            </a:r>
            <a:r>
              <a:rPr lang="en-AU" sz="1600" b="1" dirty="0">
                <a:latin typeface="Calibri" panose="020F0502020204030204" pitchFamily="34" charset="0"/>
              </a:rPr>
              <a:t>c</a:t>
            </a:r>
            <a:r>
              <a:rPr lang="en-AU" sz="1600" b="1" dirty="0" smtClean="0">
                <a:latin typeface="Calibri" panose="020F0502020204030204" pitchFamily="34" charset="0"/>
              </a:rPr>
              <a:t>aregiving interview</a:t>
            </a:r>
            <a:r>
              <a:rPr lang="en-AU" sz="1600" b="1" dirty="0" smtClean="0">
                <a:latin typeface="Calibri" panose="020F0502020204030204" pitchFamily="34" charset="0"/>
              </a:rPr>
              <a:t>.</a:t>
            </a:r>
            <a:endParaRPr lang="en-US" sz="1600" b="1" u="sng" dirty="0" smtClean="0">
              <a:latin typeface="Calibri"/>
              <a:cs typeface="Calibri"/>
            </a:endParaRPr>
          </a:p>
          <a:p>
            <a:pPr marL="0" indent="457200">
              <a:spcBef>
                <a:spcPts val="0"/>
              </a:spcBef>
              <a:buNone/>
            </a:pPr>
            <a:r>
              <a:rPr lang="en-AU" sz="1600" dirty="0">
                <a:latin typeface="Calibri" panose="020F0502020204030204" pitchFamily="34" charset="0"/>
              </a:rPr>
              <a:t>George, C., &amp; Solomon, J. (2008). The caregiving system: A </a:t>
            </a:r>
            <a:r>
              <a:rPr lang="en-AU" sz="1600" dirty="0" err="1">
                <a:latin typeface="Calibri" panose="020F0502020204030204" pitchFamily="34" charset="0"/>
              </a:rPr>
              <a:t>behavioral</a:t>
            </a:r>
            <a:r>
              <a:rPr lang="en-AU" sz="1600" dirty="0">
                <a:latin typeface="Calibri" panose="020F0502020204030204" pitchFamily="34" charset="0"/>
              </a:rPr>
              <a:t> systems approach </a:t>
            </a:r>
            <a:r>
              <a:rPr lang="en-AU" sz="1600" dirty="0" smtClean="0">
                <a:latin typeface="Calibri" panose="020F0502020204030204" pitchFamily="34" charset="0"/>
              </a:rPr>
              <a:t>to parenting</a:t>
            </a:r>
            <a:r>
              <a:rPr lang="en-AU" sz="1600" dirty="0">
                <a:latin typeface="Calibri" panose="020F0502020204030204" pitchFamily="34" charset="0"/>
              </a:rPr>
              <a:t>. In J. Cassidy &amp; P. R. Shaver (Eds.), </a:t>
            </a:r>
            <a:r>
              <a:rPr lang="en-AU" sz="1600" i="1" dirty="0">
                <a:latin typeface="Calibri" panose="020F0502020204030204" pitchFamily="34" charset="0"/>
              </a:rPr>
              <a:t>Handbook of attachment: </a:t>
            </a:r>
            <a:r>
              <a:rPr lang="en-AU" sz="1600" i="1" dirty="0" smtClean="0">
                <a:latin typeface="Calibri" panose="020F0502020204030204" pitchFamily="34" charset="0"/>
              </a:rPr>
              <a:t>Theory, research</a:t>
            </a:r>
            <a:r>
              <a:rPr lang="en-AU" sz="1600" i="1" dirty="0">
                <a:latin typeface="Calibri" panose="020F0502020204030204" pitchFamily="34" charset="0"/>
              </a:rPr>
              <a:t>, and clinical applications </a:t>
            </a:r>
            <a:r>
              <a:rPr lang="en-AU" sz="1600" dirty="0">
                <a:latin typeface="Calibri" panose="020F0502020204030204" pitchFamily="34" charset="0"/>
              </a:rPr>
              <a:t>(2nd ed., pp. 833-856). New York, NY: </a:t>
            </a:r>
            <a:r>
              <a:rPr lang="en-AU" sz="1600" dirty="0" smtClean="0">
                <a:latin typeface="Calibri" panose="020F0502020204030204" pitchFamily="34" charset="0"/>
              </a:rPr>
              <a:t>Guilford Press.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en-AU" sz="1600" dirty="0">
                <a:latin typeface="Calibri" panose="020F0502020204030204" pitchFamily="34" charset="0"/>
              </a:rPr>
              <a:t>Hesse, E. (2008). The Adult Attachment Interview: Protocol, method of analysis, and empirical studies. In J. Cassidy &amp; P. R. Shaver (Eds.), </a:t>
            </a:r>
            <a:r>
              <a:rPr lang="en-AU" sz="1600" i="1" dirty="0">
                <a:latin typeface="Calibri" panose="020F0502020204030204" pitchFamily="34" charset="0"/>
              </a:rPr>
              <a:t>Handbook of attachment: Theory, research, and clinical applications</a:t>
            </a:r>
            <a:r>
              <a:rPr lang="en-AU" sz="1600" dirty="0">
                <a:latin typeface="Calibri" panose="020F0502020204030204" pitchFamily="34" charset="0"/>
              </a:rPr>
              <a:t> (pp. 552-598). New York: Guilford Press.</a:t>
            </a:r>
          </a:p>
          <a:p>
            <a:pPr marL="0" indent="457200">
              <a:spcBef>
                <a:spcPts val="0"/>
              </a:spcBef>
              <a:buNone/>
            </a:pPr>
            <a:endParaRPr lang="en-AU" sz="1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457200">
              <a:spcBef>
                <a:spcPts val="0"/>
              </a:spcBef>
              <a:buNone/>
            </a:pPr>
            <a:endParaRPr lang="en-AU" sz="15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400" dirty="0" smtClean="0">
                <a:latin typeface="Calibri" panose="020F0502020204030204" pitchFamily="34" charset="0"/>
              </a:rPr>
              <a:t>POP</a:t>
            </a:r>
            <a:endParaRPr lang="en-AU" altLang="en-US" sz="1400" dirty="0"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altLang="en-US" sz="1400" dirty="0" smtClean="0">
                <a:latin typeface="Calibri" panose="020F0502020204030204" pitchFamily="34" charset="0"/>
              </a:rPr>
              <a:t>CatholicCare </a:t>
            </a:r>
            <a:endParaRPr lang="en-AU" altLang="en-US" sz="1400" dirty="0"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 algn="ctr">
              <a:defRPr/>
            </a:pPr>
            <a:fld id="{1DAA578C-52F2-490C-A19F-EDB58F649726}" type="slidenum">
              <a:rPr lang="en-AU" altLang="en-US" sz="1400" smtClean="0">
                <a:solidFill>
                  <a:schemeClr val="bg1"/>
                </a:solidFill>
                <a:latin typeface="Calibri" panose="020F0502020204030204" pitchFamily="34" charset="0"/>
              </a:rPr>
              <a:pPr algn="ctr">
                <a:defRPr/>
              </a:pPr>
              <a:t>19</a:t>
            </a:fld>
            <a:endParaRPr lang="en-AU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1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07950"/>
            <a:ext cx="6840760" cy="1336675"/>
          </a:xfrm>
        </p:spPr>
        <p:txBody>
          <a:bodyPr/>
          <a:lstStyle/>
          <a:p>
            <a:r>
              <a:rPr lang="en-AU" sz="3800" b="1" dirty="0" smtClean="0">
                <a:latin typeface="Calibri" panose="020F0502020204030204" pitchFamily="34" charset="0"/>
              </a:rPr>
              <a:t>ACKNOWLEDGEMENT AND THANKS</a:t>
            </a:r>
            <a:endParaRPr lang="en-AU" sz="38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AU" dirty="0">
                <a:latin typeface="Calibri" panose="020F0502020204030204" pitchFamily="34" charset="0"/>
              </a:rPr>
              <a:t>The CatholicCare POP team would like to acknowledge and thank </a:t>
            </a:r>
            <a:r>
              <a:rPr lang="en-AU" dirty="0" smtClean="0">
                <a:latin typeface="Calibri" panose="020F0502020204030204" pitchFamily="34" charset="0"/>
              </a:rPr>
              <a:t>Dr Jenn </a:t>
            </a:r>
            <a:r>
              <a:rPr lang="en-AU" dirty="0">
                <a:latin typeface="Calibri" panose="020F0502020204030204" pitchFamily="34" charset="0"/>
              </a:rPr>
              <a:t>McIntosh for her invaluable support in providing supervision and professional </a:t>
            </a:r>
            <a:r>
              <a:rPr lang="en-AU" dirty="0" smtClean="0">
                <a:latin typeface="Calibri" panose="020F0502020204030204" pitchFamily="34" charset="0"/>
              </a:rPr>
              <a:t>development </a:t>
            </a:r>
            <a:r>
              <a:rPr lang="en-AU" dirty="0">
                <a:latin typeface="Calibri" panose="020F0502020204030204" pitchFamily="34" charset="0"/>
              </a:rPr>
              <a:t>to our team from 2009 to </a:t>
            </a:r>
            <a:r>
              <a:rPr lang="en-AU" dirty="0" smtClean="0">
                <a:latin typeface="Calibri" panose="020F0502020204030204" pitchFamily="34" charset="0"/>
              </a:rPr>
              <a:t>2014. In particular the training she provided in the specific use of the Adult Attachment Interview and Experiences of Caregiving Interview have laid the foundations for much of our work. Her patient </a:t>
            </a:r>
            <a:r>
              <a:rPr lang="en-AU" dirty="0">
                <a:latin typeface="Calibri" panose="020F0502020204030204" pitchFamily="34" charset="0"/>
              </a:rPr>
              <a:t>and incisive guidance has supported our work with post-separation families and it forms the basis for the work presented </a:t>
            </a:r>
            <a:r>
              <a:rPr lang="en-AU" dirty="0" smtClean="0">
                <a:latin typeface="Calibri" panose="020F0502020204030204" pitchFamily="34" charset="0"/>
              </a:rPr>
              <a:t>today. As </a:t>
            </a:r>
            <a:r>
              <a:rPr lang="en-AU" dirty="0">
                <a:latin typeface="Calibri" panose="020F0502020204030204" pitchFamily="34" charset="0"/>
              </a:rPr>
              <a:t>our team evolves, we continue to draw on the knowledge and skills gained from Jenn in our daily practice.</a:t>
            </a:r>
            <a:endParaRPr lang="en-AU" dirty="0" smtClean="0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POP</a:t>
            </a:r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altLang="en-US" smtClean="0"/>
              <a:t>CatholicCare </a:t>
            </a:r>
            <a:endParaRPr lang="en-A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A578C-52F2-490C-A19F-EDB58F649726}" type="slidenum">
              <a:rPr lang="en-AU" altLang="en-US" smtClean="0"/>
              <a:pPr>
                <a:defRPr/>
              </a:pPr>
              <a:t>2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574189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6336704" cy="823937"/>
          </a:xfrm>
        </p:spPr>
        <p:txBody>
          <a:bodyPr/>
          <a:lstStyle/>
          <a:p>
            <a:r>
              <a:rPr lang="en-AU" sz="4000" b="1" dirty="0" smtClean="0">
                <a:latin typeface="Calibri" panose="020F0502020204030204" pitchFamily="34" charset="0"/>
              </a:rPr>
              <a:t>REFERENCES</a:t>
            </a:r>
            <a:endParaRPr lang="en-AU" sz="40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7200">
              <a:spcBef>
                <a:spcPts val="0"/>
              </a:spcBef>
              <a:buNone/>
            </a:pPr>
            <a:r>
              <a:rPr lang="en-AU" sz="1600" dirty="0">
                <a:latin typeface="Calibri" panose="020F0502020204030204" pitchFamily="34" charset="0"/>
              </a:rPr>
              <a:t>Johnston, J., </a:t>
            </a:r>
            <a:r>
              <a:rPr lang="en-AU" sz="1600" dirty="0" err="1">
                <a:latin typeface="Calibri" panose="020F0502020204030204" pitchFamily="34" charset="0"/>
              </a:rPr>
              <a:t>Roseby</a:t>
            </a:r>
            <a:r>
              <a:rPr lang="en-AU" sz="1600" dirty="0">
                <a:latin typeface="Calibri" panose="020F0502020204030204" pitchFamily="34" charset="0"/>
              </a:rPr>
              <a:t>, V., &amp; </a:t>
            </a:r>
            <a:r>
              <a:rPr lang="en-AU" sz="1600" dirty="0" err="1">
                <a:latin typeface="Calibri" panose="020F0502020204030204" pitchFamily="34" charset="0"/>
              </a:rPr>
              <a:t>Kuehnle</a:t>
            </a:r>
            <a:r>
              <a:rPr lang="en-AU" sz="1600" dirty="0">
                <a:latin typeface="Calibri" panose="020F0502020204030204" pitchFamily="34" charset="0"/>
              </a:rPr>
              <a:t>, K. (2009). </a:t>
            </a:r>
            <a:r>
              <a:rPr lang="en-AU" sz="1600" i="1" dirty="0">
                <a:latin typeface="Calibri" panose="020F0502020204030204" pitchFamily="34" charset="0"/>
              </a:rPr>
              <a:t>In the name of the child: A developmental approach to understanding and helping children of conflicted and violent divorce</a:t>
            </a:r>
            <a:r>
              <a:rPr lang="en-AU" sz="1600" dirty="0">
                <a:latin typeface="Calibri" panose="020F0502020204030204" pitchFamily="34" charset="0"/>
              </a:rPr>
              <a:t> (2nd ed.). New York: Springer Publishing Company. </a:t>
            </a:r>
            <a:endParaRPr lang="en-AU" sz="1600" dirty="0" smtClean="0">
              <a:latin typeface="Calibri" panose="020F0502020204030204" pitchFamily="34" charset="0"/>
            </a:endParaRPr>
          </a:p>
          <a:p>
            <a:pPr marL="0" indent="457200">
              <a:spcBef>
                <a:spcPts val="0"/>
              </a:spcBef>
              <a:buNone/>
            </a:pPr>
            <a:r>
              <a:rPr lang="en-AU" sz="1600" dirty="0">
                <a:latin typeface="Calibri" panose="020F0502020204030204" pitchFamily="34" charset="0"/>
              </a:rPr>
              <a:t>Kelly, J.B., &amp; Johnston, J.R. (2001). The Alienated Child:  A reformulation of parental alienation syndrome. </a:t>
            </a:r>
            <a:r>
              <a:rPr lang="en-AU" sz="1600" i="1" dirty="0">
                <a:latin typeface="Calibri" panose="020F0502020204030204" pitchFamily="34" charset="0"/>
              </a:rPr>
              <a:t>Family Court Review, 39(3)</a:t>
            </a:r>
            <a:r>
              <a:rPr lang="en-AU" sz="1600" dirty="0">
                <a:latin typeface="Calibri" panose="020F0502020204030204" pitchFamily="34" charset="0"/>
              </a:rPr>
              <a:t>, 249-266.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en-US" sz="1600" b="1" dirty="0">
                <a:latin typeface="Calibri"/>
                <a:cs typeface="Calibri"/>
              </a:rPr>
              <a:t>*</a:t>
            </a:r>
            <a:r>
              <a:rPr lang="en-US" sz="1600" b="1" dirty="0" err="1" smtClean="0">
                <a:latin typeface="Calibri"/>
                <a:cs typeface="Calibri"/>
              </a:rPr>
              <a:t>Shmueli</a:t>
            </a:r>
            <a:r>
              <a:rPr lang="en-US" sz="1600" b="1" dirty="0" smtClean="0">
                <a:latin typeface="Calibri"/>
                <a:cs typeface="Calibri"/>
              </a:rPr>
              <a:t>-Goetz</a:t>
            </a:r>
            <a:r>
              <a:rPr lang="en-US" sz="1600" b="1" dirty="0">
                <a:latin typeface="Calibri"/>
                <a:cs typeface="Calibri"/>
              </a:rPr>
              <a:t>, Y., Target, M., </a:t>
            </a:r>
            <a:r>
              <a:rPr lang="en-US" sz="1600" b="1" dirty="0" err="1">
                <a:latin typeface="Calibri"/>
                <a:cs typeface="Calibri"/>
              </a:rPr>
              <a:t>Fonagy</a:t>
            </a:r>
            <a:r>
              <a:rPr lang="en-US" sz="1600" b="1" dirty="0">
                <a:latin typeface="Calibri"/>
                <a:cs typeface="Calibri"/>
              </a:rPr>
              <a:t>, P., &amp; </a:t>
            </a:r>
            <a:r>
              <a:rPr lang="en-US" sz="1600" b="1" dirty="0" err="1">
                <a:latin typeface="Calibri"/>
                <a:cs typeface="Calibri"/>
              </a:rPr>
              <a:t>Datta</a:t>
            </a:r>
            <a:r>
              <a:rPr lang="en-US" sz="1600" b="1" dirty="0">
                <a:latin typeface="Calibri"/>
                <a:cs typeface="Calibri"/>
              </a:rPr>
              <a:t>, A. (2008). The child attachment Interview: A psychometric study of reliability and discriminant validity.”  </a:t>
            </a:r>
            <a:r>
              <a:rPr lang="en-US" sz="1600" b="1" i="1" dirty="0">
                <a:latin typeface="Calibri"/>
                <a:cs typeface="Calibri"/>
              </a:rPr>
              <a:t>Developmental Psychology, 44(4)</a:t>
            </a:r>
            <a:r>
              <a:rPr lang="en-US" sz="1600" b="1" dirty="0">
                <a:latin typeface="Calibri"/>
                <a:cs typeface="Calibri"/>
              </a:rPr>
              <a:t>, 939-956</a:t>
            </a:r>
            <a:r>
              <a:rPr lang="en-US" sz="1600" b="1" dirty="0" smtClean="0">
                <a:latin typeface="Calibri"/>
                <a:cs typeface="Calibri"/>
              </a:rPr>
              <a:t>.</a:t>
            </a:r>
            <a:endParaRPr lang="en-AU" sz="1600" b="1" dirty="0" smtClean="0">
              <a:latin typeface="Calibri" panose="020F0502020204030204" pitchFamily="34" charset="0"/>
            </a:endParaRPr>
          </a:p>
          <a:p>
            <a:pPr marL="0" indent="457200">
              <a:spcBef>
                <a:spcPts val="0"/>
              </a:spcBef>
              <a:buNone/>
            </a:pPr>
            <a:r>
              <a:rPr lang="en-AU" sz="1600" dirty="0">
                <a:latin typeface="Calibri" panose="020F0502020204030204" pitchFamily="34" charset="0"/>
              </a:rPr>
              <a:t>Smith, L.S. (2016). Family-based therapy for parent-child reunification. </a:t>
            </a:r>
            <a:r>
              <a:rPr lang="en-AU" sz="1600" i="1" dirty="0">
                <a:latin typeface="Calibri" panose="020F0502020204030204" pitchFamily="34" charset="0"/>
              </a:rPr>
              <a:t>Journal of Clinical Psychology, 72(5)</a:t>
            </a:r>
            <a:r>
              <a:rPr lang="en-AU" sz="1600" dirty="0">
                <a:latin typeface="Calibri" panose="020F0502020204030204" pitchFamily="34" charset="0"/>
              </a:rPr>
              <a:t>, 498-512.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en-AU" sz="1600" dirty="0">
                <a:latin typeface="Calibri" panose="020F0502020204030204" pitchFamily="34" charset="0"/>
              </a:rPr>
              <a:t>Smyth, B., </a:t>
            </a:r>
            <a:r>
              <a:rPr lang="en-AU" sz="1600" dirty="0" err="1">
                <a:latin typeface="Calibri" panose="020F0502020204030204" pitchFamily="34" charset="0"/>
              </a:rPr>
              <a:t>Kelaher</a:t>
            </a:r>
            <a:r>
              <a:rPr lang="en-AU" sz="1600" dirty="0">
                <a:latin typeface="Calibri" panose="020F0502020204030204" pitchFamily="34" charset="0"/>
              </a:rPr>
              <a:t>, M., McIntosh, J., Long, C., Wells, Y. (2010). Post-separation parenting arrangements: Patterns and developmental outcomes: Studies of two risk groups. </a:t>
            </a:r>
            <a:r>
              <a:rPr lang="en-AU" sz="1600" i="1" dirty="0">
                <a:latin typeface="Calibri" panose="020F0502020204030204" pitchFamily="34" charset="0"/>
              </a:rPr>
              <a:t>Family Matters, 86</a:t>
            </a:r>
            <a:r>
              <a:rPr lang="en-AU" sz="1600" dirty="0">
                <a:latin typeface="Calibri" panose="020F0502020204030204" pitchFamily="34" charset="0"/>
              </a:rPr>
              <a:t>, 40-48</a:t>
            </a:r>
            <a:r>
              <a:rPr lang="en-AU" sz="1600" dirty="0" smtClean="0">
                <a:latin typeface="Calibri" panose="020F0502020204030204" pitchFamily="34" charset="0"/>
              </a:rPr>
              <a:t>.</a:t>
            </a:r>
          </a:p>
          <a:p>
            <a:pPr marL="0" indent="457200">
              <a:spcBef>
                <a:spcPts val="0"/>
              </a:spcBef>
              <a:buNone/>
            </a:pPr>
            <a:endParaRPr lang="en-AU" sz="1600" dirty="0">
              <a:latin typeface="Calibri" panose="020F0502020204030204" pitchFamily="34" charset="0"/>
            </a:endParaRPr>
          </a:p>
          <a:p>
            <a:pPr marL="0" indent="457200" algn="ctr">
              <a:spcBef>
                <a:spcPts val="0"/>
              </a:spcBef>
              <a:buNone/>
            </a:pPr>
            <a:r>
              <a:rPr lang="en-AU" sz="1600" b="1" u="sng" dirty="0" smtClean="0">
                <a:latin typeface="Calibri" panose="020F0502020204030204" pitchFamily="34" charset="0"/>
              </a:rPr>
              <a:t>*</a:t>
            </a:r>
            <a:r>
              <a:rPr lang="en-AU" sz="1800" b="1" u="sng" dirty="0" smtClean="0">
                <a:latin typeface="Calibri" panose="020F0502020204030204" pitchFamily="34" charset="0"/>
              </a:rPr>
              <a:t>Please note these inventories are only to be reproduced and/or used with permission of the authors</a:t>
            </a:r>
            <a:endParaRPr lang="en-AU" sz="1800" b="1" u="sng" dirty="0" smtClean="0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400" dirty="0" smtClean="0">
                <a:latin typeface="Calibri" panose="020F0502020204030204" pitchFamily="34" charset="0"/>
              </a:rPr>
              <a:t>POP</a:t>
            </a:r>
            <a:endParaRPr lang="en-AU" altLang="en-US" sz="1400" dirty="0"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altLang="en-US" sz="1400" dirty="0" smtClean="0">
                <a:latin typeface="Calibri" panose="020F0502020204030204" pitchFamily="34" charset="0"/>
              </a:rPr>
              <a:t>CatholicCare </a:t>
            </a:r>
            <a:endParaRPr lang="en-AU" altLang="en-US" sz="1400" dirty="0"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 algn="ctr">
              <a:defRPr/>
            </a:pPr>
            <a:fld id="{1DAA578C-52F2-490C-A19F-EDB58F649726}" type="slidenum">
              <a:rPr lang="en-AU" altLang="en-US" sz="1400" smtClean="0">
                <a:solidFill>
                  <a:schemeClr val="bg1"/>
                </a:solidFill>
                <a:latin typeface="Calibri" panose="020F0502020204030204" pitchFamily="34" charset="0"/>
              </a:rPr>
              <a:pPr algn="ctr">
                <a:defRPr/>
              </a:pPr>
              <a:t>20</a:t>
            </a:fld>
            <a:endParaRPr lang="en-AU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61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548680"/>
            <a:ext cx="6007100" cy="79092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omic Sans MS" pitchFamily="66" charset="0"/>
                <a:ea typeface="ＭＳ Ｐゴシック" pitchFamily="34" charset="-128"/>
              </a:rPr>
              <a:t/>
            </a:r>
            <a:br>
              <a:rPr lang="en-US" altLang="en-US" dirty="0" smtClean="0">
                <a:latin typeface="Comic Sans MS" pitchFamily="66" charset="0"/>
                <a:ea typeface="ＭＳ Ｐゴシック" pitchFamily="34" charset="-128"/>
              </a:rPr>
            </a:br>
            <a:r>
              <a:rPr lang="en-US" altLang="en-US" sz="4000" b="1" dirty="0" smtClean="0">
                <a:latin typeface="Calibri" panose="020F0502020204030204" pitchFamily="34" charset="0"/>
                <a:ea typeface="ＭＳ Ｐゴシック" pitchFamily="34" charset="-128"/>
              </a:rPr>
              <a:t>ABOUT THE PROGRAM</a:t>
            </a:r>
            <a:endParaRPr lang="en-AU" altLang="en-US" sz="4000" b="1" dirty="0" smtClean="0"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916832"/>
            <a:ext cx="7992120" cy="396044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AU" altLang="en-US" sz="2800" dirty="0" smtClean="0">
                <a:latin typeface="Calibri" panose="020F0502020204030204" pitchFamily="34" charset="0"/>
                <a:ea typeface="ＭＳ Ｐゴシック" pitchFamily="34" charset="-128"/>
              </a:rPr>
              <a:t>Parenting Orders Program Team – CatholicCare Footscray and Epping office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sz="2800" dirty="0" smtClean="0">
                <a:latin typeface="Calibri" panose="020F0502020204030204" pitchFamily="34" charset="0"/>
                <a:ea typeface="ＭＳ Ｐゴシック" pitchFamily="34" charset="-128"/>
              </a:rPr>
              <a:t>Many clients mandated by family court following divorce or separation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sz="2800" dirty="0" smtClean="0">
                <a:latin typeface="Calibri" panose="020F0502020204030204" pitchFamily="34" charset="0"/>
                <a:ea typeface="ＭＳ Ｐゴシック" pitchFamily="34" charset="-128"/>
              </a:rPr>
              <a:t>Working with whole families where possible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sz="2800" dirty="0" smtClean="0">
                <a:latin typeface="Calibri" panose="020F0502020204030204" pitchFamily="34" charset="0"/>
                <a:ea typeface="ＭＳ Ｐゴシック" pitchFamily="34" charset="-128"/>
              </a:rPr>
              <a:t>Child inclusive practice is part of our work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AU" altLang="en-US" sz="2800" dirty="0" smtClean="0">
                <a:latin typeface="Calibri" panose="020F0502020204030204" pitchFamily="34" charset="0"/>
                <a:ea typeface="ＭＳ Ｐゴシック" pitchFamily="34" charset="-128"/>
              </a:rPr>
              <a:t>Reunification is one aspect of our work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sz="2800" dirty="0" smtClean="0">
                <a:latin typeface="Calibri" panose="020F0502020204030204" pitchFamily="34" charset="0"/>
                <a:ea typeface="ＭＳ Ｐゴシック" pitchFamily="34" charset="-128"/>
              </a:rPr>
              <a:t>One case presented today as an example of our model – not all aspects covered today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AU" altLang="en-US" sz="2800" dirty="0" smtClean="0">
              <a:latin typeface="Comic Sans MS" pitchFamily="66" charset="0"/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AU" altLang="en-US" sz="2800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POP</a:t>
            </a:r>
            <a:endParaRPr lang="en-AU" altLang="en-US" sz="1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AU" altLang="en-US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CatholicCare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 algn="ctr">
              <a:defRPr/>
            </a:pPr>
            <a:fld id="{CB1298EB-D751-4D1B-8A1C-A30BBBACD631}" type="slidenum">
              <a:rPr lang="en-AU" altLang="en-US" sz="1400" smtClean="0">
                <a:solidFill>
                  <a:schemeClr val="bg1"/>
                </a:solidFill>
                <a:latin typeface="Calibri" panose="020F0502020204030204" pitchFamily="34" charset="0"/>
              </a:rPr>
              <a:pPr algn="ctr">
                <a:defRPr/>
              </a:pPr>
              <a:t>3</a:t>
            </a:fld>
            <a:endParaRPr lang="en-AU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332656"/>
            <a:ext cx="6480720" cy="1111969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defRPr/>
            </a:pPr>
            <a:r>
              <a:rPr lang="en-AU" altLang="en-US" sz="3500" b="1" dirty="0" smtClean="0">
                <a:latin typeface="Calibri" panose="020F0502020204030204" pitchFamily="34" charset="0"/>
                <a:ea typeface="ＭＳ Ｐゴシック" pitchFamily="34" charset="-128"/>
              </a:rPr>
              <a:t>DEFINITIONS AND TERMINOLOGY</a:t>
            </a:r>
            <a:endParaRPr lang="en-AU" altLang="en-US" sz="3500" b="1" dirty="0"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988840"/>
            <a:ext cx="8127181" cy="396044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sz="2600" dirty="0" smtClean="0">
                <a:latin typeface="Calibri" panose="020F0502020204030204" pitchFamily="34" charset="0"/>
                <a:ea typeface="ＭＳ Ｐゴシック" pitchFamily="34" charset="-128"/>
              </a:rPr>
              <a:t>Reunification – our context:  </a:t>
            </a:r>
          </a:p>
          <a:p>
            <a:pPr marL="619125" lvl="2" indent="0" eaLnBrk="1" hangingPunct="1">
              <a:lnSpc>
                <a:spcPct val="80000"/>
              </a:lnSpc>
              <a:spcAft>
                <a:spcPts val="600"/>
              </a:spcAft>
              <a:buNone/>
              <a:defRPr/>
            </a:pPr>
            <a:r>
              <a:rPr lang="en-AU" altLang="en-US" sz="2400" dirty="0" smtClean="0">
                <a:latin typeface="Calibri" panose="020F0502020204030204" pitchFamily="34" charset="0"/>
                <a:ea typeface="ＭＳ Ｐゴシック" pitchFamily="34" charset="-128"/>
              </a:rPr>
              <a:t>after separation, where a child who has had no contact with one parent for a period of time is to re-connect with the absent parent, usually court ordered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sz="2600" dirty="0" smtClean="0">
                <a:latin typeface="Calibri" panose="020F0502020204030204" pitchFamily="34" charset="0"/>
                <a:ea typeface="ＭＳ Ｐゴシック" pitchFamily="34" charset="-128"/>
              </a:rPr>
              <a:t>High conflict system – child often aligned with one parent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sz="2600" dirty="0" smtClean="0">
                <a:latin typeface="Calibri" panose="020F0502020204030204" pitchFamily="34" charset="0"/>
                <a:ea typeface="ＭＳ Ｐゴシック" pitchFamily="34" charset="-128"/>
              </a:rPr>
              <a:t>Reunification synonymous with: reconnection, re-introduction and sometimes referring to ‘introduction’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sz="2600" dirty="0" smtClean="0">
                <a:latin typeface="Calibri" panose="020F0502020204030204" pitchFamily="34" charset="0"/>
                <a:ea typeface="ＭＳ Ｐゴシック" pitchFamily="34" charset="-128"/>
              </a:rPr>
              <a:t>Case presented today resulted in a reunification, not all cases do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AU" altLang="en-US" sz="2800" dirty="0" smtClean="0">
              <a:latin typeface="Comic Sans MS" pitchFamily="66" charset="0"/>
              <a:ea typeface="ＭＳ Ｐゴシック" pitchFamily="3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en-AU" altLang="en-US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POP</a:t>
            </a:r>
            <a:endParaRPr lang="en-AU" altLang="en-US" sz="1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AU" altLang="en-US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CatholicCare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 algn="ctr">
              <a:defRPr/>
            </a:pPr>
            <a:fld id="{E9066537-04B1-4D26-8788-B2187143F7AC}" type="slidenum">
              <a:rPr lang="en-AU" altLang="en-US" sz="1400" smtClean="0">
                <a:solidFill>
                  <a:schemeClr val="bg1"/>
                </a:solidFill>
                <a:latin typeface="Calibri" panose="020F0502020204030204" pitchFamily="34" charset="0"/>
              </a:rPr>
              <a:pPr algn="ctr">
                <a:defRPr/>
              </a:pPr>
              <a:t>4</a:t>
            </a:fld>
            <a:endParaRPr lang="en-AU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332656"/>
            <a:ext cx="6264696" cy="1111969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defRPr/>
            </a:pPr>
            <a:r>
              <a:rPr lang="en-AU" altLang="en-US" sz="4000" b="1" dirty="0" smtClean="0">
                <a:latin typeface="Calibri" panose="020F0502020204030204" pitchFamily="34" charset="0"/>
                <a:ea typeface="ＭＳ Ｐゴシック" pitchFamily="34" charset="-128"/>
              </a:rPr>
              <a:t>WHO IS INVOLVED?</a:t>
            </a:r>
            <a:endParaRPr lang="en-AU" altLang="en-US" sz="4000" b="1" dirty="0"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49275" y="1844675"/>
            <a:ext cx="8042275" cy="4098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dirty="0" smtClean="0">
                <a:latin typeface="Calibri" panose="020F0502020204030204" pitchFamily="34" charset="0"/>
                <a:ea typeface="ＭＳ Ｐゴシック" pitchFamily="34" charset="-128"/>
              </a:rPr>
              <a:t>The Child – all ages and stages, stuck in the middle, divided loyalties, protective of parents’ feelings, confusion, fear, anger, sadness …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dirty="0" smtClean="0">
                <a:latin typeface="Calibri" panose="020F0502020204030204" pitchFamily="34" charset="0"/>
                <a:ea typeface="ＭＳ Ｐゴシック" pitchFamily="34" charset="-128"/>
              </a:rPr>
              <a:t>The ‘Lives-with</a:t>
            </a:r>
            <a:r>
              <a:rPr lang="en-AU" altLang="en-US" dirty="0">
                <a:latin typeface="Calibri" panose="020F0502020204030204" pitchFamily="34" charset="0"/>
                <a:ea typeface="ＭＳ Ｐゴシック" pitchFamily="34" charset="-128"/>
              </a:rPr>
              <a:t>’ </a:t>
            </a:r>
            <a:r>
              <a:rPr lang="en-AU" altLang="en-US" dirty="0" smtClean="0">
                <a:latin typeface="Calibri" panose="020F0502020204030204" pitchFamily="34" charset="0"/>
                <a:ea typeface="ＭＳ Ｐゴシック" pitchFamily="34" charset="-128"/>
              </a:rPr>
              <a:t>Parent </a:t>
            </a:r>
            <a:r>
              <a:rPr lang="en-AU" altLang="en-US" dirty="0">
                <a:latin typeface="Calibri" panose="020F0502020204030204" pitchFamily="34" charset="0"/>
                <a:ea typeface="ＭＳ Ｐゴシック" pitchFamily="34" charset="-128"/>
              </a:rPr>
              <a:t>– frequently anxious, </a:t>
            </a:r>
            <a:r>
              <a:rPr lang="en-AU" altLang="en-US" dirty="0" smtClean="0">
                <a:latin typeface="Calibri" panose="020F0502020204030204" pitchFamily="34" charset="0"/>
                <a:ea typeface="ＭＳ Ｐゴシック" pitchFamily="34" charset="-128"/>
              </a:rPr>
              <a:t>(over)protective? and blaming of and holding a fixed image of the other parent’s capacity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dirty="0" smtClean="0">
                <a:latin typeface="Calibri" panose="020F0502020204030204" pitchFamily="34" charset="0"/>
                <a:ea typeface="ＭＳ Ｐゴシック" pitchFamily="34" charset="-128"/>
              </a:rPr>
              <a:t>The ‘Rejected’/’Absent’ </a:t>
            </a:r>
            <a:r>
              <a:rPr lang="en-AU" altLang="en-US" dirty="0">
                <a:latin typeface="Calibri" panose="020F0502020204030204" pitchFamily="34" charset="0"/>
                <a:ea typeface="ＭＳ Ｐゴシック" pitchFamily="34" charset="-128"/>
              </a:rPr>
              <a:t>P</a:t>
            </a:r>
            <a:r>
              <a:rPr lang="en-AU" altLang="en-US" dirty="0" smtClean="0">
                <a:latin typeface="Calibri" panose="020F0502020204030204" pitchFamily="34" charset="0"/>
                <a:ea typeface="ＭＳ Ｐゴシック" pitchFamily="34" charset="-128"/>
              </a:rPr>
              <a:t>arent – frequently feels victimised, and desperate for the process to proceed, also blaming of the other parent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dirty="0" smtClean="0">
                <a:latin typeface="Calibri" panose="020F0502020204030204" pitchFamily="34" charset="0"/>
                <a:ea typeface="ＭＳ Ｐゴシック" pitchFamily="34" charset="-128"/>
              </a:rPr>
              <a:t>Other members of the family often involved </a:t>
            </a:r>
            <a:r>
              <a:rPr lang="is-IS" altLang="en-US" dirty="0" smtClean="0">
                <a:latin typeface="Calibri" panose="020F0502020204030204" pitchFamily="34" charset="0"/>
                <a:ea typeface="ＭＳ Ｐゴシック" pitchFamily="34" charset="-128"/>
              </a:rPr>
              <a:t>…</a:t>
            </a:r>
            <a:endParaRPr lang="en-AU" altLang="en-US" dirty="0"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POP</a:t>
            </a:r>
            <a:endParaRPr lang="en-AU" altLang="en-US" sz="1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AU" altLang="en-US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CatholicCare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 algn="ctr">
              <a:defRPr/>
            </a:pPr>
            <a:fld id="{1DAA578C-52F2-490C-A19F-EDB58F649726}" type="slidenum">
              <a:rPr lang="en-AU" altLang="en-US" sz="1400" smtClean="0">
                <a:solidFill>
                  <a:schemeClr val="bg1"/>
                </a:solidFill>
                <a:latin typeface="Calibri" panose="020F0502020204030204" pitchFamily="34" charset="0"/>
              </a:rPr>
              <a:pPr algn="ctr">
                <a:defRPr/>
              </a:pPr>
              <a:t>5</a:t>
            </a:fld>
            <a:endParaRPr lang="en-AU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14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60648"/>
            <a:ext cx="6336704" cy="1183977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AU" altLang="en-US" sz="4000" b="1" dirty="0" smtClean="0">
                <a:latin typeface="Calibri" panose="020F0502020204030204" pitchFamily="34" charset="0"/>
                <a:ea typeface="ＭＳ Ｐゴシック" pitchFamily="34" charset="-128"/>
              </a:rPr>
              <a:t>THEORETICAL BACKGROUND</a:t>
            </a:r>
            <a:endParaRPr lang="en-AU" altLang="en-US" sz="4000" b="1" dirty="0"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772816"/>
            <a:ext cx="7776864" cy="4320480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AU" altLang="en-US" dirty="0" smtClean="0">
                <a:latin typeface="Calibri" panose="020F0502020204030204" pitchFamily="34" charset="0"/>
                <a:ea typeface="ＭＳ Ｐゴシック" pitchFamily="34" charset="-128"/>
              </a:rPr>
              <a:t>Work based on a combination of theories/concepts: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dirty="0" smtClean="0">
                <a:latin typeface="Calibri" panose="020F0502020204030204" pitchFamily="34" charset="0"/>
                <a:ea typeface="ＭＳ Ｐゴシック" pitchFamily="34" charset="-128"/>
              </a:rPr>
              <a:t>Attachment theory, particularly in the post-separation context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dirty="0">
                <a:latin typeface="Calibri" panose="020F0502020204030204" pitchFamily="34" charset="0"/>
                <a:ea typeface="ＭＳ Ｐゴシック" pitchFamily="34" charset="-128"/>
              </a:rPr>
              <a:t>N</a:t>
            </a:r>
            <a:r>
              <a:rPr lang="en-AU" altLang="en-US" dirty="0" smtClean="0">
                <a:latin typeface="Calibri" panose="020F0502020204030204" pitchFamily="34" charset="0"/>
                <a:ea typeface="ＭＳ Ｐゴシック" pitchFamily="34" charset="-128"/>
              </a:rPr>
              <a:t>euroscience relating to trauma (attachment-related)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dirty="0" smtClean="0">
                <a:latin typeface="Calibri" panose="020F0502020204030204" pitchFamily="34" charset="0"/>
                <a:ea typeface="ＭＳ Ｐゴシック" pitchFamily="34" charset="-128"/>
              </a:rPr>
              <a:t>Family Systems approach – working with individuals remaining mindful of the dynamics within the family system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dirty="0" smtClean="0">
                <a:latin typeface="Calibri" panose="020F0502020204030204" pitchFamily="34" charset="0"/>
                <a:ea typeface="ＭＳ Ｐゴシック" pitchFamily="34" charset="-128"/>
              </a:rPr>
              <a:t>Child Development in the context of impact of separation on children’s development</a:t>
            </a:r>
          </a:p>
        </p:txBody>
      </p:sp>
      <p:sp>
        <p:nvSpPr>
          <p:cNvPr id="18436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7812360" y="6237288"/>
            <a:ext cx="57599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POP</a:t>
            </a:r>
            <a:endParaRPr lang="en-AU" altLang="en-US" sz="1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39750" y="6165850"/>
            <a:ext cx="1151930" cy="474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AU" altLang="en-US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CatholicCare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 algn="ctr">
              <a:defRPr/>
            </a:pPr>
            <a:fld id="{1DAA578C-52F2-490C-A19F-EDB58F649726}" type="slidenum">
              <a:rPr lang="en-AU" altLang="en-US" sz="1400" smtClean="0">
                <a:solidFill>
                  <a:schemeClr val="bg1"/>
                </a:solidFill>
                <a:latin typeface="Calibri" panose="020F0502020204030204" pitchFamily="34" charset="0"/>
              </a:rPr>
              <a:pPr algn="ctr">
                <a:defRPr/>
              </a:pPr>
              <a:t>6</a:t>
            </a:fld>
            <a:endParaRPr lang="en-AU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67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107950"/>
            <a:ext cx="6624736" cy="1336675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AU" altLang="en-US" sz="4000" b="1" dirty="0" smtClean="0">
                <a:latin typeface="Calibri" panose="020F0502020204030204" pitchFamily="34" charset="0"/>
                <a:ea typeface="ＭＳ Ｐゴシック" pitchFamily="34" charset="-128"/>
              </a:rPr>
              <a:t>THEORETICAL BACKGROUND</a:t>
            </a:r>
            <a:endParaRPr lang="en-AU" altLang="en-US" sz="4000" b="1" dirty="0"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700808"/>
            <a:ext cx="7776864" cy="432048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dirty="0" smtClean="0">
                <a:latin typeface="Calibri" panose="020F0502020204030204" pitchFamily="34" charset="0"/>
                <a:ea typeface="ＭＳ Ｐゴシック" pitchFamily="34" charset="-128"/>
              </a:rPr>
              <a:t>Practice is informed by a range of theories, research and techniques, including</a:t>
            </a:r>
          </a:p>
          <a:p>
            <a:pPr marL="619125" lvl="2" indent="0" eaLnBrk="1" hangingPunct="1">
              <a:lnSpc>
                <a:spcPct val="70000"/>
              </a:lnSpc>
              <a:spcAft>
                <a:spcPts val="600"/>
              </a:spcAft>
              <a:buNone/>
              <a:defRPr/>
            </a:pPr>
            <a:r>
              <a:rPr lang="en-AU" altLang="en-US" dirty="0" smtClean="0">
                <a:latin typeface="Calibri" panose="020F0502020204030204" pitchFamily="34" charset="0"/>
                <a:ea typeface="ＭＳ Ｐゴシック" pitchFamily="34" charset="-128"/>
              </a:rPr>
              <a:t>Grief and Loss</a:t>
            </a:r>
          </a:p>
          <a:p>
            <a:pPr marL="619125" lvl="2" indent="0" eaLnBrk="1" hangingPunct="1">
              <a:lnSpc>
                <a:spcPct val="70000"/>
              </a:lnSpc>
              <a:spcAft>
                <a:spcPts val="600"/>
              </a:spcAft>
              <a:buNone/>
              <a:defRPr/>
            </a:pPr>
            <a:r>
              <a:rPr lang="en-AU" altLang="en-US" dirty="0" smtClean="0">
                <a:latin typeface="Calibri" panose="020F0502020204030204" pitchFamily="34" charset="0"/>
                <a:ea typeface="ＭＳ Ｐゴシック" pitchFamily="34" charset="-128"/>
              </a:rPr>
              <a:t>Narrative </a:t>
            </a:r>
            <a:r>
              <a:rPr lang="en-AU" altLang="en-US" dirty="0">
                <a:latin typeface="Calibri" panose="020F0502020204030204" pitchFamily="34" charset="0"/>
                <a:ea typeface="ＭＳ Ｐゴシック" pitchFamily="34" charset="-128"/>
              </a:rPr>
              <a:t>Therapy</a:t>
            </a:r>
          </a:p>
          <a:p>
            <a:pPr marL="619125" lvl="2" indent="0" eaLnBrk="1" hangingPunct="1">
              <a:lnSpc>
                <a:spcPct val="70000"/>
              </a:lnSpc>
              <a:spcAft>
                <a:spcPts val="600"/>
              </a:spcAft>
              <a:buNone/>
              <a:defRPr/>
            </a:pPr>
            <a:r>
              <a:rPr lang="en-AU" altLang="en-US" dirty="0" smtClean="0">
                <a:latin typeface="Calibri" panose="020F0502020204030204" pitchFamily="34" charset="0"/>
                <a:ea typeface="ＭＳ Ｐゴシック" pitchFamily="34" charset="-128"/>
              </a:rPr>
              <a:t>Conflict Management</a:t>
            </a:r>
          </a:p>
          <a:p>
            <a:pPr marL="619125" lvl="2" indent="0" eaLnBrk="1" hangingPunct="1">
              <a:lnSpc>
                <a:spcPct val="70000"/>
              </a:lnSpc>
              <a:spcAft>
                <a:spcPts val="600"/>
              </a:spcAft>
              <a:buNone/>
              <a:defRPr/>
            </a:pPr>
            <a:r>
              <a:rPr lang="en-AU" altLang="en-US" dirty="0" smtClean="0">
                <a:latin typeface="Calibri" panose="020F0502020204030204" pitchFamily="34" charset="0"/>
                <a:ea typeface="ＭＳ Ｐゴシック" pitchFamily="34" charset="-128"/>
              </a:rPr>
              <a:t>Emotional </a:t>
            </a:r>
            <a:r>
              <a:rPr lang="en-AU" altLang="en-US" dirty="0">
                <a:latin typeface="Calibri" panose="020F0502020204030204" pitchFamily="34" charset="0"/>
                <a:ea typeface="ＭＳ Ｐゴシック" pitchFamily="34" charset="-128"/>
              </a:rPr>
              <a:t>R</a:t>
            </a:r>
            <a:r>
              <a:rPr lang="en-AU" altLang="en-US" dirty="0" smtClean="0">
                <a:latin typeface="Calibri" panose="020F0502020204030204" pitchFamily="34" charset="0"/>
                <a:ea typeface="ＭＳ Ｐゴシック" pitchFamily="34" charset="-128"/>
              </a:rPr>
              <a:t>egulation </a:t>
            </a:r>
          </a:p>
          <a:p>
            <a:pPr marL="619125" lvl="2" indent="0" eaLnBrk="1" hangingPunct="1">
              <a:lnSpc>
                <a:spcPct val="70000"/>
              </a:lnSpc>
              <a:spcAft>
                <a:spcPts val="600"/>
              </a:spcAft>
              <a:buNone/>
              <a:defRPr/>
            </a:pPr>
            <a:r>
              <a:rPr lang="en-AU" altLang="en-US" dirty="0" smtClean="0">
                <a:latin typeface="Calibri" panose="020F0502020204030204" pitchFamily="34" charset="0"/>
                <a:ea typeface="ＭＳ Ｐゴシック" pitchFamily="34" charset="-128"/>
              </a:rPr>
              <a:t>Strengths Based </a:t>
            </a:r>
            <a:r>
              <a:rPr lang="en-AU" altLang="en-US" dirty="0">
                <a:latin typeface="Calibri" panose="020F0502020204030204" pitchFamily="34" charset="0"/>
                <a:ea typeface="ＭＳ Ｐゴシック" pitchFamily="34" charset="-128"/>
              </a:rPr>
              <a:t>A</a:t>
            </a:r>
            <a:r>
              <a:rPr lang="en-AU" altLang="en-US" dirty="0" smtClean="0">
                <a:latin typeface="Calibri" panose="020F0502020204030204" pitchFamily="34" charset="0"/>
                <a:ea typeface="ＭＳ Ｐゴシック" pitchFamily="34" charset="-128"/>
              </a:rPr>
              <a:t>pproach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dirty="0" smtClean="0">
                <a:latin typeface="Calibri" panose="020F0502020204030204" pitchFamily="34" charset="0"/>
                <a:ea typeface="ＭＳ Ｐゴシック" pitchFamily="34" charset="-128"/>
              </a:rPr>
              <a:t>Theoretical approaches inform practitioners re:</a:t>
            </a:r>
          </a:p>
          <a:p>
            <a:pPr marL="619125" lvl="2" indent="0" eaLnBrk="1" hangingPunct="1">
              <a:lnSpc>
                <a:spcPct val="70000"/>
              </a:lnSpc>
              <a:spcAft>
                <a:spcPts val="600"/>
              </a:spcAft>
              <a:buNone/>
              <a:defRPr/>
            </a:pPr>
            <a:r>
              <a:rPr lang="en-AU" altLang="en-US" dirty="0" smtClean="0">
                <a:latin typeface="Calibri" panose="020F0502020204030204" pitchFamily="34" charset="0"/>
                <a:ea typeface="ＭＳ Ｐゴシック" pitchFamily="34" charset="-128"/>
              </a:rPr>
              <a:t>Readiness &amp; suitability of the child and parents for reunification</a:t>
            </a:r>
          </a:p>
          <a:p>
            <a:pPr marL="619125" lvl="2" indent="0" eaLnBrk="1" hangingPunct="1">
              <a:lnSpc>
                <a:spcPct val="70000"/>
              </a:lnSpc>
              <a:spcAft>
                <a:spcPts val="600"/>
              </a:spcAft>
              <a:buNone/>
              <a:defRPr/>
            </a:pPr>
            <a:r>
              <a:rPr lang="en-AU" altLang="en-US" dirty="0" smtClean="0">
                <a:latin typeface="Calibri" panose="020F0502020204030204" pitchFamily="34" charset="0"/>
                <a:ea typeface="ＭＳ Ｐゴシック" pitchFamily="34" charset="-128"/>
              </a:rPr>
              <a:t>Pace of the process</a:t>
            </a:r>
          </a:p>
          <a:p>
            <a:pPr marL="619125" lvl="2" indent="0" eaLnBrk="1" hangingPunct="1">
              <a:lnSpc>
                <a:spcPct val="70000"/>
              </a:lnSpc>
              <a:spcAft>
                <a:spcPts val="600"/>
              </a:spcAft>
              <a:buNone/>
              <a:defRPr/>
            </a:pPr>
            <a:r>
              <a:rPr lang="en-AU" altLang="en-US" dirty="0" smtClean="0">
                <a:latin typeface="Calibri" panose="020F0502020204030204" pitchFamily="34" charset="0"/>
                <a:ea typeface="ＭＳ Ｐゴシック" pitchFamily="34" charset="-128"/>
              </a:rPr>
              <a:t>Risk assessment and avoidance of harm</a:t>
            </a:r>
          </a:p>
          <a:p>
            <a:pPr eaLnBrk="1" hangingPunct="1">
              <a:buFontTx/>
              <a:buChar char="-"/>
              <a:defRPr/>
            </a:pPr>
            <a:endParaRPr lang="en-AU" altLang="en-US" dirty="0" smtClean="0">
              <a:latin typeface="Comic Sans MS" pitchFamily="66" charset="0"/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r>
              <a:rPr lang="en-AU" altLang="en-US" dirty="0" smtClean="0">
                <a:latin typeface="Comic Sans MS" pitchFamily="66" charset="0"/>
                <a:ea typeface="ＭＳ Ｐゴシック" pitchFamily="34" charset="-128"/>
              </a:rPr>
              <a:t>  </a:t>
            </a:r>
            <a:endParaRPr lang="en-AU" altLang="en-US" dirty="0">
              <a:latin typeface="Comic Sans MS" pitchFamily="66" charset="0"/>
              <a:ea typeface="ＭＳ Ｐゴシック" pitchFamily="34" charset="-128"/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AU" altLang="en-US" dirty="0" smtClean="0">
              <a:latin typeface="Comic Sans MS" pitchFamily="66" charset="0"/>
              <a:ea typeface="ＭＳ Ｐゴシック" pitchFamily="34" charset="-128"/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AU" altLang="en-US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1843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POP</a:t>
            </a:r>
            <a:endParaRPr lang="en-AU" altLang="en-US" sz="1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AU" altLang="en-US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CatholicCare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 algn="ctr">
              <a:defRPr/>
            </a:pPr>
            <a:fld id="{1DAA578C-52F2-490C-A19F-EDB58F649726}" type="slidenum">
              <a:rPr lang="en-AU" altLang="en-US" sz="1400" smtClean="0">
                <a:solidFill>
                  <a:schemeClr val="bg1"/>
                </a:solidFill>
                <a:latin typeface="Calibri" panose="020F0502020204030204" pitchFamily="34" charset="0"/>
              </a:rPr>
              <a:pPr algn="ctr">
                <a:defRPr/>
              </a:pPr>
              <a:t>7</a:t>
            </a:fld>
            <a:endParaRPr lang="en-AU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7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7" y="107576"/>
            <a:ext cx="6408713" cy="1336956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AU" altLang="en-US" sz="4000" b="1" dirty="0" smtClean="0">
                <a:latin typeface="Calibri" panose="020F0502020204030204" pitchFamily="34" charset="0"/>
                <a:ea typeface="ＭＳ Ｐゴシック" pitchFamily="34" charset="-128"/>
              </a:rPr>
              <a:t>THEORETICAL BACKGROUND</a:t>
            </a:r>
            <a:endParaRPr lang="en-AU" altLang="en-US" sz="4000" b="1" dirty="0"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49274" y="1600201"/>
            <a:ext cx="8055173" cy="2620887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sz="2200" dirty="0" smtClean="0">
                <a:latin typeface="Calibri" panose="020F0502020204030204" pitchFamily="34" charset="0"/>
                <a:ea typeface="ＭＳ Ｐゴシック" pitchFamily="34" charset="-128"/>
              </a:rPr>
              <a:t>Important to have an understanding of the concepts of alienation </a:t>
            </a:r>
            <a:r>
              <a:rPr lang="en-AU" altLang="en-US" sz="2200" dirty="0">
                <a:latin typeface="Calibri" panose="020F0502020204030204" pitchFamily="34" charset="0"/>
                <a:ea typeface="ＭＳ Ｐゴシック" pitchFamily="34" charset="-128"/>
              </a:rPr>
              <a:t>and </a:t>
            </a:r>
            <a:r>
              <a:rPr lang="en-AU" altLang="en-US" sz="2200" dirty="0" smtClean="0">
                <a:latin typeface="Calibri" panose="020F0502020204030204" pitchFamily="34" charset="0"/>
                <a:ea typeface="ＭＳ Ｐゴシック" pitchFamily="34" charset="-128"/>
              </a:rPr>
              <a:t>estrangement – on-going debate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sz="2200" dirty="0" smtClean="0">
                <a:latin typeface="Calibri" panose="020F0502020204030204" pitchFamily="34" charset="0"/>
                <a:ea typeface="ＭＳ Ｐゴシック" pitchFamily="34" charset="-128"/>
              </a:rPr>
              <a:t>Using Kelly and Johnston’s (2001) reformulation of the ‘alienated </a:t>
            </a:r>
            <a:r>
              <a:rPr lang="en-AU" altLang="en-US" sz="2200" dirty="0">
                <a:latin typeface="Calibri" panose="020F0502020204030204" pitchFamily="34" charset="0"/>
                <a:ea typeface="ＭＳ Ｐゴシック" pitchFamily="34" charset="-128"/>
              </a:rPr>
              <a:t>child’ </a:t>
            </a:r>
            <a:r>
              <a:rPr lang="en-AU" altLang="en-US" sz="2200" dirty="0" smtClean="0">
                <a:latin typeface="Calibri" panose="020F0502020204030204" pitchFamily="34" charset="0"/>
                <a:ea typeface="ＭＳ Ｐゴシック" pitchFamily="34" charset="-128"/>
              </a:rPr>
              <a:t>rather than ‘</a:t>
            </a:r>
            <a:r>
              <a:rPr lang="en-AU" altLang="en-US" sz="2200" dirty="0">
                <a:latin typeface="Calibri" panose="020F0502020204030204" pitchFamily="34" charset="0"/>
                <a:ea typeface="ＭＳ Ｐゴシック" pitchFamily="34" charset="-128"/>
              </a:rPr>
              <a:t>parental </a:t>
            </a:r>
            <a:r>
              <a:rPr lang="en-AU" altLang="en-US" sz="2200" dirty="0" smtClean="0">
                <a:latin typeface="Calibri" panose="020F0502020204030204" pitchFamily="34" charset="0"/>
                <a:ea typeface="ＭＳ Ｐゴシック" pitchFamily="34" charset="-128"/>
              </a:rPr>
              <a:t>alienation’ to aid assessment</a:t>
            </a:r>
          </a:p>
          <a:p>
            <a:pPr marL="0" indent="0" eaLnBrk="1" hangingPunct="1">
              <a:buNone/>
              <a:defRPr/>
            </a:pPr>
            <a:endParaRPr lang="en-AU" altLang="en-US" dirty="0" smtClean="0">
              <a:latin typeface="Comic Sans MS" pitchFamily="66" charset="0"/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r>
              <a:rPr lang="en-AU" altLang="en-US" dirty="0" smtClean="0">
                <a:latin typeface="Comic Sans MS" pitchFamily="66" charset="0"/>
                <a:ea typeface="ＭＳ Ｐゴシック" pitchFamily="34" charset="-128"/>
              </a:rPr>
              <a:t>  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AU" altLang="en-US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18436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POP</a:t>
            </a:r>
            <a:endParaRPr lang="en-AU" altLang="en-US" sz="1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AU" altLang="en-US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CatholicCare </a:t>
            </a:r>
            <a:endParaRPr lang="en-AU" altLang="en-US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84984"/>
            <a:ext cx="705678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 algn="ctr">
              <a:defRPr/>
            </a:pPr>
            <a:fld id="{BCF06124-C576-4DE1-A861-AFB9A159D8D1}" type="slidenum">
              <a:rPr lang="en-AU" altLang="en-US" sz="1400" smtClean="0">
                <a:solidFill>
                  <a:schemeClr val="bg1"/>
                </a:solidFill>
                <a:latin typeface="Calibri" panose="020F0502020204030204" pitchFamily="34" charset="0"/>
              </a:rPr>
              <a:pPr algn="ctr">
                <a:defRPr/>
              </a:pPr>
              <a:t>8</a:t>
            </a:fld>
            <a:endParaRPr lang="en-AU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44208" y="5733256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200" dirty="0">
                <a:latin typeface="Calibri" panose="020F0502020204030204" pitchFamily="34" charset="0"/>
              </a:rPr>
              <a:t>(</a:t>
            </a:r>
            <a:r>
              <a:rPr lang="en-AU" sz="1200" dirty="0" smtClean="0">
                <a:latin typeface="Calibri" panose="020F0502020204030204" pitchFamily="34" charset="0"/>
              </a:rPr>
              <a:t>Kelly &amp; Johnston, 2001</a:t>
            </a:r>
            <a:r>
              <a:rPr lang="en-AU" sz="1200" dirty="0">
                <a:latin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5397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404664"/>
            <a:ext cx="6224588" cy="1059904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AU" altLang="en-US" sz="4000" b="1" dirty="0" smtClean="0">
                <a:latin typeface="Calibri" panose="020F0502020204030204" pitchFamily="34" charset="0"/>
                <a:ea typeface="ＭＳ Ｐゴシック" pitchFamily="34" charset="-128"/>
              </a:rPr>
              <a:t>THE PROCESS</a:t>
            </a:r>
            <a:endParaRPr lang="en-AU" altLang="en-US" sz="4000" b="1" dirty="0"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772816"/>
            <a:ext cx="7696200" cy="4104158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latin typeface="Calibri" panose="020F0502020204030204" pitchFamily="34" charset="0"/>
                <a:ea typeface="ＭＳ Ｐゴシック" pitchFamily="34" charset="-128"/>
              </a:rPr>
              <a:t>Assessment (ongoing)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latin typeface="Calibri" panose="020F0502020204030204" pitchFamily="34" charset="0"/>
                <a:ea typeface="ＭＳ Ｐゴシック" pitchFamily="34" charset="-128"/>
              </a:rPr>
              <a:t>Working therapeutically with each parent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latin typeface="Calibri" panose="020F0502020204030204" pitchFamily="34" charset="0"/>
                <a:ea typeface="ＭＳ Ｐゴシック" pitchFamily="34" charset="-128"/>
              </a:rPr>
              <a:t>Meeting and working with the child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latin typeface="Calibri" panose="020F0502020204030204" pitchFamily="34" charset="0"/>
                <a:ea typeface="ＭＳ Ｐゴシック" pitchFamily="34" charset="-128"/>
              </a:rPr>
              <a:t>Reintroduction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latin typeface="Calibri" panose="020F0502020204030204" pitchFamily="34" charset="0"/>
                <a:ea typeface="ＭＳ Ｐゴシック" pitchFamily="34" charset="-128"/>
              </a:rPr>
              <a:t>Planning for next steps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latin typeface="Calibri" panose="020F0502020204030204" pitchFamily="34" charset="0"/>
                <a:ea typeface="ＭＳ Ｐゴシック" pitchFamily="34" charset="-128"/>
              </a:rPr>
              <a:t>Closing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sz="2800" dirty="0" smtClean="0">
                <a:latin typeface="Calibri" panose="020F0502020204030204" pitchFamily="34" charset="0"/>
                <a:ea typeface="ＭＳ Ｐゴシック" pitchFamily="34" charset="-128"/>
              </a:rPr>
              <a:t>(Note) - Not a linear process</a:t>
            </a:r>
          </a:p>
        </p:txBody>
      </p:sp>
      <p:sp>
        <p:nvSpPr>
          <p:cNvPr id="1946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POP</a:t>
            </a:r>
            <a:endParaRPr lang="en-AU" altLang="en-US" sz="1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AU" altLang="en-US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CatholicCare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 algn="ctr">
              <a:defRPr/>
            </a:pPr>
            <a:fld id="{1DAA578C-52F2-490C-A19F-EDB58F649726}" type="slidenum">
              <a:rPr lang="en-AU" altLang="en-US" sz="1400" smtClean="0">
                <a:solidFill>
                  <a:schemeClr val="bg1"/>
                </a:solidFill>
                <a:latin typeface="Calibri" panose="020F0502020204030204" pitchFamily="34" charset="0"/>
              </a:rPr>
              <a:pPr algn="ctr">
                <a:defRPr/>
              </a:pPr>
              <a:t>9</a:t>
            </a:fld>
            <a:endParaRPr lang="en-AU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3915</TotalTime>
  <Words>1521</Words>
  <Application>Microsoft Office PowerPoint</Application>
  <PresentationFormat>On-screen Show (4:3)</PresentationFormat>
  <Paragraphs>267</Paragraphs>
  <Slides>20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Breeze</vt:lpstr>
      <vt:lpstr>Document</vt:lpstr>
      <vt:lpstr>PowerPoint Presentation</vt:lpstr>
      <vt:lpstr>ACKNOWLEDGEMENT AND THANKS</vt:lpstr>
      <vt:lpstr> ABOUT THE PROGRAM</vt:lpstr>
      <vt:lpstr>DEFINITIONS AND TERMINOLOGY</vt:lpstr>
      <vt:lpstr>WHO IS INVOLVED?</vt:lpstr>
      <vt:lpstr>THEORETICAL BACKGROUND</vt:lpstr>
      <vt:lpstr>THEORETICAL BACKGROUND</vt:lpstr>
      <vt:lpstr>THEORETICAL BACKGROUND</vt:lpstr>
      <vt:lpstr>THE PROCESS</vt:lpstr>
      <vt:lpstr>ASSESSMENT</vt:lpstr>
      <vt:lpstr>ASSESSMENT</vt:lpstr>
      <vt:lpstr>CORE INTERVENTION</vt:lpstr>
      <vt:lpstr>CORE INTERVENTION</vt:lpstr>
      <vt:lpstr>THERAPEUTIC RELATIONSHIPS</vt:lpstr>
      <vt:lpstr>THE PROCESS</vt:lpstr>
      <vt:lpstr>CASE PRESENTATION</vt:lpstr>
      <vt:lpstr>THE JOURNEY OF REUNIFICATION</vt:lpstr>
      <vt:lpstr>DISCUSSION</vt:lpstr>
      <vt:lpstr>REFERENCES</vt:lpstr>
      <vt:lpstr>REFERENCES</vt:lpstr>
    </vt:vector>
  </TitlesOfParts>
  <Company>CCFS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Parenting Orders Program</dc:title>
  <dc:subject>Program Overview</dc:subject>
  <dc:creator>Nick Bliss</dc:creator>
  <cp:lastModifiedBy>Pronet Technology</cp:lastModifiedBy>
  <cp:revision>316</cp:revision>
  <dcterms:created xsi:type="dcterms:W3CDTF">2008-09-03T00:36:28Z</dcterms:created>
  <dcterms:modified xsi:type="dcterms:W3CDTF">2017-10-31T00:13:52Z</dcterms:modified>
</cp:coreProperties>
</file>