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60" r:id="rId5"/>
  </p:sldMasterIdLst>
  <p:notesMasterIdLst>
    <p:notesMasterId r:id="rId42"/>
  </p:notesMasterIdLst>
  <p:handoutMasterIdLst>
    <p:handoutMasterId r:id="rId43"/>
  </p:handoutMasterIdLst>
  <p:sldIdLst>
    <p:sldId id="315" r:id="rId6"/>
    <p:sldId id="301" r:id="rId7"/>
    <p:sldId id="362" r:id="rId8"/>
    <p:sldId id="306" r:id="rId9"/>
    <p:sldId id="284" r:id="rId10"/>
    <p:sldId id="310" r:id="rId11"/>
    <p:sldId id="314" r:id="rId12"/>
    <p:sldId id="313" r:id="rId13"/>
    <p:sldId id="354" r:id="rId14"/>
    <p:sldId id="368" r:id="rId15"/>
    <p:sldId id="355" r:id="rId16"/>
    <p:sldId id="357" r:id="rId17"/>
    <p:sldId id="358" r:id="rId18"/>
    <p:sldId id="359" r:id="rId19"/>
    <p:sldId id="369" r:id="rId20"/>
    <p:sldId id="370" r:id="rId21"/>
    <p:sldId id="371" r:id="rId22"/>
    <p:sldId id="372" r:id="rId23"/>
    <p:sldId id="373" r:id="rId24"/>
    <p:sldId id="361" r:id="rId25"/>
    <p:sldId id="366" r:id="rId26"/>
    <p:sldId id="283" r:id="rId27"/>
    <p:sldId id="331" r:id="rId28"/>
    <p:sldId id="326" r:id="rId29"/>
    <p:sldId id="342" r:id="rId30"/>
    <p:sldId id="348" r:id="rId31"/>
    <p:sldId id="341" r:id="rId32"/>
    <p:sldId id="349" r:id="rId33"/>
    <p:sldId id="350" r:id="rId34"/>
    <p:sldId id="340" r:id="rId35"/>
    <p:sldId id="307" r:id="rId36"/>
    <p:sldId id="365" r:id="rId37"/>
    <p:sldId id="351" r:id="rId38"/>
    <p:sldId id="367" r:id="rId39"/>
    <p:sldId id="344" r:id="rId40"/>
    <p:sldId id="353" r:id="rId41"/>
  </p:sldIdLst>
  <p:sldSz cx="9144000" cy="6858000" type="screen4x3"/>
  <p:notesSz cx="6797675" cy="9926638"/>
  <p:embeddedFontLst>
    <p:embeddedFont>
      <p:font typeface="Century Gothic" pitchFamily="34" charset="0"/>
      <p:regular r:id="rId44"/>
      <p:bold r:id="rId45"/>
      <p:italic r:id="rId46"/>
      <p:boldItalic r:id="rId47"/>
    </p:embeddedFont>
    <p:embeddedFont>
      <p:font typeface="Calibri"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24">
          <p15:clr>
            <a:srgbClr val="A4A3A4"/>
          </p15:clr>
        </p15:guide>
        <p15:guide id="2" pos="41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DA5DD"/>
    <a:srgbClr val="F1F2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59274" autoAdjust="0"/>
  </p:normalViewPr>
  <p:slideViewPr>
    <p:cSldViewPr snapToGrid="0">
      <p:cViewPr>
        <p:scale>
          <a:sx n="54" d="100"/>
          <a:sy n="54" d="100"/>
        </p:scale>
        <p:origin x="-1746" y="426"/>
      </p:cViewPr>
      <p:guideLst>
        <p:guide orient="horz" pos="4024"/>
        <p:guide pos="4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3" d="100"/>
          <a:sy n="63" d="100"/>
        </p:scale>
        <p:origin x="-1877" y="941"/>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FD691-AF53-1840-A601-7D3218AF6AAA}" type="doc">
      <dgm:prSet loTypeId="urn:microsoft.com/office/officeart/2005/8/layout/process1" loCatId="" qsTypeId="urn:microsoft.com/office/officeart/2005/8/quickstyle/simple3" qsCatId="simple" csTypeId="urn:microsoft.com/office/officeart/2005/8/colors/accent1_2" csCatId="accent1" phldr="1"/>
      <dgm:spPr/>
      <dgm:t>
        <a:bodyPr/>
        <a:lstStyle/>
        <a:p>
          <a:endParaRPr lang="en-US"/>
        </a:p>
      </dgm:t>
    </dgm:pt>
    <dgm:pt modelId="{8A3EBA08-111A-7249-98A9-CCFBAED89710}" type="pres">
      <dgm:prSet presAssocID="{47AFD691-AF53-1840-A601-7D3218AF6AAA}" presName="Name0" presStyleCnt="0">
        <dgm:presLayoutVars>
          <dgm:dir/>
          <dgm:resizeHandles val="exact"/>
        </dgm:presLayoutVars>
      </dgm:prSet>
      <dgm:spPr/>
      <dgm:t>
        <a:bodyPr/>
        <a:lstStyle/>
        <a:p>
          <a:endParaRPr lang="en-AU"/>
        </a:p>
      </dgm:t>
    </dgm:pt>
  </dgm:ptLst>
  <dgm:cxnLst>
    <dgm:cxn modelId="{451CE83A-63B9-E541-9D42-CA16AAE5DB41}" type="presOf" srcId="{47AFD691-AF53-1840-A601-7D3218AF6AAA}" destId="{8A3EBA08-111A-7249-98A9-CCFBAED89710}"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A432D6-BBEB-0E4F-81C1-E8FAEA906FD6}" type="datetimeFigureOut">
              <a:rPr lang="en-US" smtClean="0"/>
              <a:pPr/>
              <a:t>11/4/2017</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6650AD-D700-924E-B9EB-82B6FFE23B3D}" type="slidenum">
              <a:rPr lang="en-US" smtClean="0"/>
              <a:pPr/>
              <a:t>‹#›</a:t>
            </a:fld>
            <a:endParaRPr lang="en-US" dirty="0"/>
          </a:p>
        </p:txBody>
      </p:sp>
    </p:spTree>
    <p:extLst>
      <p:ext uri="{BB962C8B-B14F-4D97-AF65-F5344CB8AC3E}">
        <p14:creationId xmlns="" xmlns:p14="http://schemas.microsoft.com/office/powerpoint/2010/main" val="667278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461CC6E-1733-714E-B6BF-4292E993DC10}" type="datetimeFigureOut">
              <a:rPr lang="en-US" smtClean="0"/>
              <a:pPr/>
              <a:t>11/4/2017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3883EF-A948-DB46-81CC-856300FF4B8C}" type="slidenum">
              <a:rPr lang="en-US" smtClean="0"/>
              <a:pPr/>
              <a:t>‹#›</a:t>
            </a:fld>
            <a:endParaRPr lang="en-US" dirty="0"/>
          </a:p>
        </p:txBody>
      </p:sp>
    </p:spTree>
    <p:extLst>
      <p:ext uri="{BB962C8B-B14F-4D97-AF65-F5344CB8AC3E}">
        <p14:creationId xmlns="" xmlns:p14="http://schemas.microsoft.com/office/powerpoint/2010/main" val="4169798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3883EF-A948-DB46-81CC-856300FF4B8C}" type="slidenum">
              <a:rPr lang="en-US" smtClean="0"/>
              <a:pPr/>
              <a:t>1</a:t>
            </a:fld>
            <a:endParaRPr lang="en-US" dirty="0"/>
          </a:p>
        </p:txBody>
      </p:sp>
    </p:spTree>
    <p:extLst>
      <p:ext uri="{BB962C8B-B14F-4D97-AF65-F5344CB8AC3E}">
        <p14:creationId xmlns="" xmlns:p14="http://schemas.microsoft.com/office/powerpoint/2010/main" val="100683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10</a:t>
            </a:fld>
            <a:endParaRPr lang="en-US" dirty="0"/>
          </a:p>
        </p:txBody>
      </p:sp>
    </p:spTree>
    <p:extLst>
      <p:ext uri="{BB962C8B-B14F-4D97-AF65-F5344CB8AC3E}">
        <p14:creationId xmlns="" xmlns:p14="http://schemas.microsoft.com/office/powerpoint/2010/main" val="220547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11</a:t>
            </a:fld>
            <a:endParaRPr lang="en-US" dirty="0"/>
          </a:p>
        </p:txBody>
      </p:sp>
    </p:spTree>
    <p:extLst>
      <p:ext uri="{BB962C8B-B14F-4D97-AF65-F5344CB8AC3E}">
        <p14:creationId xmlns="" xmlns:p14="http://schemas.microsoft.com/office/powerpoint/2010/main" val="339075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12</a:t>
            </a:fld>
            <a:endParaRPr lang="en-US" dirty="0"/>
          </a:p>
        </p:txBody>
      </p:sp>
    </p:spTree>
    <p:extLst>
      <p:ext uri="{BB962C8B-B14F-4D97-AF65-F5344CB8AC3E}">
        <p14:creationId xmlns="" xmlns:p14="http://schemas.microsoft.com/office/powerpoint/2010/main" val="202082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13</a:t>
            </a:fld>
            <a:endParaRPr lang="en-US" dirty="0"/>
          </a:p>
        </p:txBody>
      </p:sp>
    </p:spTree>
    <p:extLst>
      <p:ext uri="{BB962C8B-B14F-4D97-AF65-F5344CB8AC3E}">
        <p14:creationId xmlns="" xmlns:p14="http://schemas.microsoft.com/office/powerpoint/2010/main" val="397362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14</a:t>
            </a:fld>
            <a:endParaRPr lang="en-US" dirty="0"/>
          </a:p>
        </p:txBody>
      </p:sp>
    </p:spTree>
    <p:extLst>
      <p:ext uri="{BB962C8B-B14F-4D97-AF65-F5344CB8AC3E}">
        <p14:creationId xmlns="" xmlns:p14="http://schemas.microsoft.com/office/powerpoint/2010/main" val="77461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15</a:t>
            </a:fld>
            <a:endParaRPr lang="en-US" dirty="0"/>
          </a:p>
        </p:txBody>
      </p:sp>
    </p:spTree>
    <p:extLst>
      <p:ext uri="{BB962C8B-B14F-4D97-AF65-F5344CB8AC3E}">
        <p14:creationId xmlns="" xmlns:p14="http://schemas.microsoft.com/office/powerpoint/2010/main" val="7342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16</a:t>
            </a:fld>
            <a:endParaRPr lang="en-US" dirty="0"/>
          </a:p>
        </p:txBody>
      </p:sp>
    </p:spTree>
    <p:extLst>
      <p:ext uri="{BB962C8B-B14F-4D97-AF65-F5344CB8AC3E}">
        <p14:creationId xmlns="" xmlns:p14="http://schemas.microsoft.com/office/powerpoint/2010/main" val="165324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18</a:t>
            </a:fld>
            <a:endParaRPr lang="en-US" dirty="0"/>
          </a:p>
        </p:txBody>
      </p:sp>
    </p:spTree>
    <p:extLst>
      <p:ext uri="{BB962C8B-B14F-4D97-AF65-F5344CB8AC3E}">
        <p14:creationId xmlns="" xmlns:p14="http://schemas.microsoft.com/office/powerpoint/2010/main" val="3023520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19</a:t>
            </a:fld>
            <a:endParaRPr lang="en-US" dirty="0"/>
          </a:p>
        </p:txBody>
      </p:sp>
    </p:spTree>
    <p:extLst>
      <p:ext uri="{BB962C8B-B14F-4D97-AF65-F5344CB8AC3E}">
        <p14:creationId xmlns="" xmlns:p14="http://schemas.microsoft.com/office/powerpoint/2010/main" val="235716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20</a:t>
            </a:fld>
            <a:endParaRPr lang="en-US" dirty="0"/>
          </a:p>
        </p:txBody>
      </p:sp>
    </p:spTree>
    <p:extLst>
      <p:ext uri="{BB962C8B-B14F-4D97-AF65-F5344CB8AC3E}">
        <p14:creationId xmlns="" xmlns:p14="http://schemas.microsoft.com/office/powerpoint/2010/main" val="288167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20725"/>
            <a:ext cx="4962525" cy="3722688"/>
          </a:xfrm>
        </p:spPr>
      </p:sp>
      <p:sp>
        <p:nvSpPr>
          <p:cNvPr id="3" name="Notes Placeholder 2"/>
          <p:cNvSpPr>
            <a:spLocks noGrp="1"/>
          </p:cNvSpPr>
          <p:nvPr>
            <p:ph type="body" idx="1"/>
          </p:nvPr>
        </p:nvSpPr>
        <p:spPr>
          <a:xfrm>
            <a:off x="751957" y="4739216"/>
            <a:ext cx="5438140" cy="4466987"/>
          </a:xfrm>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2</a:t>
            </a:fld>
            <a:endParaRPr lang="en-US" dirty="0"/>
          </a:p>
        </p:txBody>
      </p:sp>
    </p:spTree>
    <p:extLst>
      <p:ext uri="{BB962C8B-B14F-4D97-AF65-F5344CB8AC3E}">
        <p14:creationId xmlns="" xmlns:p14="http://schemas.microsoft.com/office/powerpoint/2010/main" val="408472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21</a:t>
            </a:fld>
            <a:endParaRPr lang="en-US" dirty="0"/>
          </a:p>
        </p:txBody>
      </p:sp>
    </p:spTree>
    <p:extLst>
      <p:ext uri="{BB962C8B-B14F-4D97-AF65-F5344CB8AC3E}">
        <p14:creationId xmlns="" xmlns:p14="http://schemas.microsoft.com/office/powerpoint/2010/main" val="170265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22</a:t>
            </a:fld>
            <a:endParaRPr lang="en-US" dirty="0"/>
          </a:p>
        </p:txBody>
      </p:sp>
    </p:spTree>
    <p:extLst>
      <p:ext uri="{BB962C8B-B14F-4D97-AF65-F5344CB8AC3E}">
        <p14:creationId xmlns="" xmlns:p14="http://schemas.microsoft.com/office/powerpoint/2010/main" val="60858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23</a:t>
            </a:fld>
            <a:endParaRPr lang="en-US" dirty="0"/>
          </a:p>
        </p:txBody>
      </p:sp>
    </p:spTree>
    <p:extLst>
      <p:ext uri="{BB962C8B-B14F-4D97-AF65-F5344CB8AC3E}">
        <p14:creationId xmlns="" xmlns:p14="http://schemas.microsoft.com/office/powerpoint/2010/main" val="3739175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24</a:t>
            </a:fld>
            <a:endParaRPr lang="en-US" dirty="0"/>
          </a:p>
        </p:txBody>
      </p:sp>
    </p:spTree>
    <p:extLst>
      <p:ext uri="{BB962C8B-B14F-4D97-AF65-F5344CB8AC3E}">
        <p14:creationId xmlns="" xmlns:p14="http://schemas.microsoft.com/office/powerpoint/2010/main" val="318255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25</a:t>
            </a:fld>
            <a:endParaRPr lang="en-US" dirty="0"/>
          </a:p>
        </p:txBody>
      </p:sp>
    </p:spTree>
    <p:extLst>
      <p:ext uri="{BB962C8B-B14F-4D97-AF65-F5344CB8AC3E}">
        <p14:creationId xmlns="" xmlns:p14="http://schemas.microsoft.com/office/powerpoint/2010/main" val="318255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26</a:t>
            </a:fld>
            <a:endParaRPr lang="en-US" dirty="0"/>
          </a:p>
        </p:txBody>
      </p:sp>
    </p:spTree>
    <p:extLst>
      <p:ext uri="{BB962C8B-B14F-4D97-AF65-F5344CB8AC3E}">
        <p14:creationId xmlns="" xmlns:p14="http://schemas.microsoft.com/office/powerpoint/2010/main" val="361764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27</a:t>
            </a:fld>
            <a:endParaRPr lang="en-US" dirty="0"/>
          </a:p>
        </p:txBody>
      </p:sp>
    </p:spTree>
    <p:extLst>
      <p:ext uri="{BB962C8B-B14F-4D97-AF65-F5344CB8AC3E}">
        <p14:creationId xmlns="" xmlns:p14="http://schemas.microsoft.com/office/powerpoint/2010/main" val="3182552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28</a:t>
            </a:fld>
            <a:endParaRPr lang="en-US" dirty="0"/>
          </a:p>
        </p:txBody>
      </p:sp>
    </p:spTree>
    <p:extLst>
      <p:ext uri="{BB962C8B-B14F-4D97-AF65-F5344CB8AC3E}">
        <p14:creationId xmlns="" xmlns:p14="http://schemas.microsoft.com/office/powerpoint/2010/main" val="358949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29</a:t>
            </a:fld>
            <a:endParaRPr lang="en-US" dirty="0"/>
          </a:p>
        </p:txBody>
      </p:sp>
    </p:spTree>
    <p:extLst>
      <p:ext uri="{BB962C8B-B14F-4D97-AF65-F5344CB8AC3E}">
        <p14:creationId xmlns="" xmlns:p14="http://schemas.microsoft.com/office/powerpoint/2010/main" val="2515025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30</a:t>
            </a:fld>
            <a:endParaRPr lang="en-US" dirty="0"/>
          </a:p>
        </p:txBody>
      </p:sp>
    </p:spTree>
    <p:extLst>
      <p:ext uri="{BB962C8B-B14F-4D97-AF65-F5344CB8AC3E}">
        <p14:creationId xmlns="" xmlns:p14="http://schemas.microsoft.com/office/powerpoint/2010/main" val="318255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5547" y="4594837"/>
            <a:ext cx="5438140" cy="4466987"/>
          </a:xfrm>
        </p:spPr>
        <p:txBody>
          <a:bodyPr/>
          <a:lstStyle/>
          <a:p>
            <a:pPr marL="0" indent="0">
              <a:spcAft>
                <a:spcPts val="600"/>
              </a:spcAft>
              <a:buNone/>
            </a:pPr>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3</a:t>
            </a:fld>
            <a:endParaRPr lang="en-US" dirty="0"/>
          </a:p>
        </p:txBody>
      </p:sp>
    </p:spTree>
    <p:extLst>
      <p:ext uri="{BB962C8B-B14F-4D97-AF65-F5344CB8AC3E}">
        <p14:creationId xmlns="" xmlns:p14="http://schemas.microsoft.com/office/powerpoint/2010/main" val="2710923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31</a:t>
            </a:fld>
            <a:endParaRPr lang="en-US" dirty="0"/>
          </a:p>
        </p:txBody>
      </p:sp>
    </p:spTree>
    <p:extLst>
      <p:ext uri="{BB962C8B-B14F-4D97-AF65-F5344CB8AC3E}">
        <p14:creationId xmlns="" xmlns:p14="http://schemas.microsoft.com/office/powerpoint/2010/main" val="2428722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32</a:t>
            </a:fld>
            <a:endParaRPr lang="en-US" dirty="0"/>
          </a:p>
        </p:txBody>
      </p:sp>
    </p:spTree>
    <p:extLst>
      <p:ext uri="{BB962C8B-B14F-4D97-AF65-F5344CB8AC3E}">
        <p14:creationId xmlns="" xmlns:p14="http://schemas.microsoft.com/office/powerpoint/2010/main" val="1702651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33</a:t>
            </a:fld>
            <a:endParaRPr lang="en-US" dirty="0"/>
          </a:p>
        </p:txBody>
      </p:sp>
    </p:spTree>
    <p:extLst>
      <p:ext uri="{BB962C8B-B14F-4D97-AF65-F5344CB8AC3E}">
        <p14:creationId xmlns="" xmlns:p14="http://schemas.microsoft.com/office/powerpoint/2010/main" val="1702651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35</a:t>
            </a:fld>
            <a:endParaRPr lang="en-US" dirty="0"/>
          </a:p>
        </p:txBody>
      </p:sp>
    </p:spTree>
    <p:extLst>
      <p:ext uri="{BB962C8B-B14F-4D97-AF65-F5344CB8AC3E}">
        <p14:creationId xmlns="" xmlns:p14="http://schemas.microsoft.com/office/powerpoint/2010/main" val="1702651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36</a:t>
            </a:fld>
            <a:endParaRPr lang="en-US" dirty="0"/>
          </a:p>
        </p:txBody>
      </p:sp>
    </p:spTree>
    <p:extLst>
      <p:ext uri="{BB962C8B-B14F-4D97-AF65-F5344CB8AC3E}">
        <p14:creationId xmlns="" xmlns:p14="http://schemas.microsoft.com/office/powerpoint/2010/main" val="170265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4</a:t>
            </a:fld>
            <a:endParaRPr lang="en-US" dirty="0"/>
          </a:p>
        </p:txBody>
      </p:sp>
    </p:spTree>
    <p:extLst>
      <p:ext uri="{BB962C8B-B14F-4D97-AF65-F5344CB8AC3E}">
        <p14:creationId xmlns="" xmlns:p14="http://schemas.microsoft.com/office/powerpoint/2010/main" val="363348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5</a:t>
            </a:fld>
            <a:endParaRPr lang="en-US" dirty="0"/>
          </a:p>
        </p:txBody>
      </p:sp>
    </p:spTree>
    <p:extLst>
      <p:ext uri="{BB962C8B-B14F-4D97-AF65-F5344CB8AC3E}">
        <p14:creationId xmlns="" xmlns:p14="http://schemas.microsoft.com/office/powerpoint/2010/main" val="111955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83883EF-A948-DB46-81CC-856300FF4B8C}" type="slidenum">
              <a:rPr lang="en-US" smtClean="0"/>
              <a:pPr/>
              <a:t>6</a:t>
            </a:fld>
            <a:endParaRPr lang="en-US" dirty="0"/>
          </a:p>
        </p:txBody>
      </p:sp>
      <p:sp>
        <p:nvSpPr>
          <p:cNvPr id="5" name="Slide Image Placeholder 1"/>
          <p:cNvSpPr>
            <a:spLocks noGrp="1" noRot="1" noChangeAspect="1"/>
          </p:cNvSpPr>
          <p:nvPr>
            <p:ph type="sldImg" idx="2"/>
          </p:nvPr>
        </p:nvSpPr>
        <p:spPr>
          <a:xfrm>
            <a:off x="965200" y="731838"/>
            <a:ext cx="4962525" cy="3722687"/>
          </a:xfrm>
        </p:spPr>
      </p:sp>
    </p:spTree>
    <p:extLst>
      <p:ext uri="{BB962C8B-B14F-4D97-AF65-F5344CB8AC3E}">
        <p14:creationId xmlns="" xmlns:p14="http://schemas.microsoft.com/office/powerpoint/2010/main" val="243780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7</a:t>
            </a:fld>
            <a:endParaRPr lang="en-US" dirty="0"/>
          </a:p>
        </p:txBody>
      </p:sp>
    </p:spTree>
    <p:extLst>
      <p:ext uri="{BB962C8B-B14F-4D97-AF65-F5344CB8AC3E}">
        <p14:creationId xmlns="" xmlns:p14="http://schemas.microsoft.com/office/powerpoint/2010/main" val="259623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8</a:t>
            </a:fld>
            <a:endParaRPr lang="en-US" dirty="0"/>
          </a:p>
        </p:txBody>
      </p:sp>
    </p:spTree>
    <p:extLst>
      <p:ext uri="{BB962C8B-B14F-4D97-AF65-F5344CB8AC3E}">
        <p14:creationId xmlns="" xmlns:p14="http://schemas.microsoft.com/office/powerpoint/2010/main" val="280546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pPr/>
              <a:t>9</a:t>
            </a:fld>
            <a:endParaRPr lang="en-US" dirty="0"/>
          </a:p>
        </p:txBody>
      </p:sp>
    </p:spTree>
    <p:extLst>
      <p:ext uri="{BB962C8B-B14F-4D97-AF65-F5344CB8AC3E}">
        <p14:creationId xmlns="" xmlns:p14="http://schemas.microsoft.com/office/powerpoint/2010/main" val="2622878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044000"/>
            <a:ext cx="7772400" cy="2046089"/>
          </a:xfrm>
          <a:prstGeom prst="rect">
            <a:avLst/>
          </a:prstGeom>
        </p:spPr>
        <p:txBody>
          <a:bodyPr>
            <a:normAutofit/>
          </a:bodyPr>
          <a:lstStyle>
            <a:lvl1pPr algn="l">
              <a:lnSpc>
                <a:spcPct val="80000"/>
              </a:lnSpc>
              <a:defRPr sz="6800">
                <a:solidFill>
                  <a:schemeClr val="tx1"/>
                </a:solidFill>
              </a:defRPr>
            </a:lvl1pPr>
          </a:lstStyle>
          <a:p>
            <a:r>
              <a:rPr lang="en-US" dirty="0" smtClean="0"/>
              <a:t>Click to add title</a:t>
            </a:r>
            <a:endParaRPr lang="en-AU" dirty="0"/>
          </a:p>
        </p:txBody>
      </p:sp>
      <p:pic>
        <p:nvPicPr>
          <p:cNvPr id="8" name="Picture 7" descr="Uniting_Brandmark-RGB-Rev.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5845156"/>
            <a:ext cx="1944216" cy="642878"/>
          </a:xfrm>
          <a:prstGeom prst="rect">
            <a:avLst/>
          </a:prstGeom>
        </p:spPr>
      </p:pic>
    </p:spTree>
    <p:extLst>
      <p:ext uri="{BB962C8B-B14F-4D97-AF65-F5344CB8AC3E}">
        <p14:creationId xmlns="" xmlns:p14="http://schemas.microsoft.com/office/powerpoint/2010/main" val="5822742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3" cy="295199"/>
          </a:xfrm>
          <a:prstGeom prst="rect">
            <a:avLst/>
          </a:prstGeom>
        </p:spPr>
      </p:pic>
      <p:sp>
        <p:nvSpPr>
          <p:cNvPr id="5" name="Content Placeholder 2"/>
          <p:cNvSpPr>
            <a:spLocks noGrp="1"/>
          </p:cNvSpPr>
          <p:nvPr>
            <p:ph idx="1" hasCustomPrompt="1"/>
          </p:nvPr>
        </p:nvSpPr>
        <p:spPr>
          <a:xfrm>
            <a:off x="547200" y="414000"/>
            <a:ext cx="6480000" cy="3561259"/>
          </a:xfrm>
          <a:prstGeom prst="rect">
            <a:avLst/>
          </a:prstGeom>
        </p:spPr>
        <p:txBody>
          <a:bodyPr>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smtClean="0"/>
              <a:t>Insert text here</a:t>
            </a:r>
          </a:p>
        </p:txBody>
      </p:sp>
    </p:spTree>
    <p:extLst>
      <p:ext uri="{BB962C8B-B14F-4D97-AF65-F5344CB8AC3E}">
        <p14:creationId xmlns="" xmlns:p14="http://schemas.microsoft.com/office/powerpoint/2010/main" val="27725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accent3"/>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3" cy="295199"/>
          </a:xfrm>
          <a:prstGeom prst="rect">
            <a:avLst/>
          </a:prstGeom>
        </p:spPr>
      </p:pic>
      <p:sp>
        <p:nvSpPr>
          <p:cNvPr id="5" name="Content Placeholder 2"/>
          <p:cNvSpPr>
            <a:spLocks noGrp="1"/>
          </p:cNvSpPr>
          <p:nvPr>
            <p:ph idx="1" hasCustomPrompt="1"/>
          </p:nvPr>
        </p:nvSpPr>
        <p:spPr>
          <a:xfrm>
            <a:off x="547200" y="414000"/>
            <a:ext cx="6480000" cy="3561259"/>
          </a:xfrm>
          <a:prstGeom prst="rect">
            <a:avLst/>
          </a:prstGeom>
        </p:spPr>
        <p:txBody>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smtClean="0"/>
              <a:t>Insert text here</a:t>
            </a:r>
          </a:p>
        </p:txBody>
      </p:sp>
    </p:spTree>
    <p:extLst>
      <p:ext uri="{BB962C8B-B14F-4D97-AF65-F5344CB8AC3E}">
        <p14:creationId xmlns="" xmlns:p14="http://schemas.microsoft.com/office/powerpoint/2010/main" val="277251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accent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3" cy="295199"/>
          </a:xfrm>
          <a:prstGeom prst="rect">
            <a:avLst/>
          </a:prstGeom>
        </p:spPr>
      </p:pic>
      <p:sp>
        <p:nvSpPr>
          <p:cNvPr id="5" name="Content Placeholder 2"/>
          <p:cNvSpPr>
            <a:spLocks noGrp="1"/>
          </p:cNvSpPr>
          <p:nvPr>
            <p:ph idx="1" hasCustomPrompt="1"/>
          </p:nvPr>
        </p:nvSpPr>
        <p:spPr>
          <a:xfrm>
            <a:off x="547200" y="414000"/>
            <a:ext cx="6480000" cy="3561259"/>
          </a:xfrm>
          <a:prstGeom prst="rect">
            <a:avLst/>
          </a:prstGeom>
        </p:spPr>
        <p:txBody>
          <a:bodyPr>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smtClean="0"/>
              <a:t>Insert text here</a:t>
            </a:r>
          </a:p>
        </p:txBody>
      </p:sp>
    </p:spTree>
    <p:extLst>
      <p:ext uri="{BB962C8B-B14F-4D97-AF65-F5344CB8AC3E}">
        <p14:creationId xmlns="" xmlns:p14="http://schemas.microsoft.com/office/powerpoint/2010/main" val="277251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ivider">
    <p:bg>
      <p:bgPr>
        <a:solidFill>
          <a:schemeClr val="accent5"/>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6" cy="295199"/>
          </a:xfrm>
          <a:prstGeom prst="rect">
            <a:avLst/>
          </a:prstGeom>
        </p:spPr>
      </p:pic>
      <p:sp>
        <p:nvSpPr>
          <p:cNvPr id="5" name="Content Placeholder 2"/>
          <p:cNvSpPr>
            <a:spLocks noGrp="1"/>
          </p:cNvSpPr>
          <p:nvPr>
            <p:ph idx="1" hasCustomPrompt="1"/>
          </p:nvPr>
        </p:nvSpPr>
        <p:spPr>
          <a:xfrm>
            <a:off x="547200" y="414000"/>
            <a:ext cx="6480000" cy="3561259"/>
          </a:xfrm>
          <a:prstGeom prst="rect">
            <a:avLst/>
          </a:prstGeom>
        </p:spPr>
        <p:txBody>
          <a:bodyPr>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smtClean="0"/>
              <a:t>Insert text here</a:t>
            </a:r>
          </a:p>
        </p:txBody>
      </p:sp>
    </p:spTree>
    <p:extLst>
      <p:ext uri="{BB962C8B-B14F-4D97-AF65-F5344CB8AC3E}">
        <p14:creationId xmlns="" xmlns:p14="http://schemas.microsoft.com/office/powerpoint/2010/main" val="4288708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32390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044000"/>
            <a:ext cx="7772400" cy="2046089"/>
          </a:xfrm>
          <a:prstGeom prst="rect">
            <a:avLst/>
          </a:prstGeom>
        </p:spPr>
        <p:txBody>
          <a:bodyPr>
            <a:normAutofit/>
          </a:bodyPr>
          <a:lstStyle>
            <a:lvl1pPr algn="l">
              <a:lnSpc>
                <a:spcPct val="80000"/>
              </a:lnSpc>
              <a:defRPr sz="6800">
                <a:solidFill>
                  <a:schemeClr val="tx1"/>
                </a:solidFill>
              </a:defRPr>
            </a:lvl1pPr>
          </a:lstStyle>
          <a:p>
            <a:r>
              <a:rPr lang="en-US" dirty="0" smtClean="0"/>
              <a:t>Click to add title</a:t>
            </a:r>
            <a:endParaRPr lang="en-AU" dirty="0"/>
          </a:p>
        </p:txBody>
      </p:sp>
      <p:pic>
        <p:nvPicPr>
          <p:cNvPr id="8" name="Picture 7" descr="Uniting_Brandmark-RGB-Rev.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5846400"/>
            <a:ext cx="1944216" cy="642878"/>
          </a:xfrm>
          <a:prstGeom prst="rect">
            <a:avLst/>
          </a:prstGeom>
        </p:spPr>
      </p:pic>
    </p:spTree>
    <p:extLst>
      <p:ext uri="{BB962C8B-B14F-4D97-AF65-F5344CB8AC3E}">
        <p14:creationId xmlns="" xmlns:p14="http://schemas.microsoft.com/office/powerpoint/2010/main" val="20164580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 Im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vert="horz" lIns="5040000" bIns="270000" anchor="b" anchorCtr="0"/>
          <a:lstStyle>
            <a:lvl1pPr marL="0" indent="0" algn="l">
              <a:lnSpc>
                <a:spcPct val="80000"/>
              </a:lnSpc>
              <a:spcBef>
                <a:spcPts val="0"/>
              </a:spcBef>
              <a:buFontTx/>
              <a:buNone/>
              <a:defRPr sz="4400">
                <a:solidFill>
                  <a:schemeClr val="bg2"/>
                </a:solidFill>
                <a:latin typeface="+mj-lt"/>
              </a:defRPr>
            </a:lvl1pPr>
          </a:lstStyle>
          <a:p>
            <a:r>
              <a:rPr lang="en-US" dirty="0" smtClean="0"/>
              <a:t>Insert</a:t>
            </a:r>
            <a:br>
              <a:rPr lang="en-US" dirty="0" smtClean="0"/>
            </a:br>
            <a:r>
              <a:rPr lang="en-US" dirty="0" smtClean="0"/>
              <a:t>background</a:t>
            </a:r>
            <a:br>
              <a:rPr lang="en-US" dirty="0" smtClean="0"/>
            </a:br>
            <a:r>
              <a:rPr lang="en-US" dirty="0" smtClean="0"/>
              <a:t>image</a:t>
            </a:r>
            <a:endParaRPr lang="en-US" dirty="0"/>
          </a:p>
        </p:txBody>
      </p:sp>
      <p:sp>
        <p:nvSpPr>
          <p:cNvPr id="2" name="Title 1"/>
          <p:cNvSpPr>
            <a:spLocks noGrp="1"/>
          </p:cNvSpPr>
          <p:nvPr>
            <p:ph type="ctrTitle" hasCustomPrompt="1"/>
          </p:nvPr>
        </p:nvSpPr>
        <p:spPr>
          <a:xfrm>
            <a:off x="540000" y="1044000"/>
            <a:ext cx="7772400" cy="2046089"/>
          </a:xfrm>
          <a:prstGeom prst="rect">
            <a:avLst/>
          </a:prstGeom>
        </p:spPr>
        <p:txBody>
          <a:bodyPr>
            <a:normAutofit/>
          </a:bodyPr>
          <a:lstStyle>
            <a:lvl1pPr algn="l">
              <a:lnSpc>
                <a:spcPct val="80000"/>
              </a:lnSpc>
              <a:defRPr sz="6800">
                <a:solidFill>
                  <a:schemeClr val="bg2"/>
                </a:solidFill>
              </a:defRPr>
            </a:lvl1pPr>
          </a:lstStyle>
          <a:p>
            <a:r>
              <a:rPr lang="en-US" dirty="0" smtClean="0"/>
              <a:t>Click to add title</a:t>
            </a:r>
            <a:endParaRPr lang="en-AU"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5846400"/>
            <a:ext cx="1944216" cy="642877"/>
          </a:xfrm>
          <a:prstGeom prst="rect">
            <a:avLst/>
          </a:prstGeom>
        </p:spPr>
      </p:pic>
    </p:spTree>
    <p:extLst>
      <p:ext uri="{BB962C8B-B14F-4D97-AF65-F5344CB8AC3E}">
        <p14:creationId xmlns="" xmlns:p14="http://schemas.microsoft.com/office/powerpoint/2010/main" val="1448748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00" y="414000"/>
            <a:ext cx="7772400" cy="1512168"/>
          </a:xfrm>
          <a:prstGeom prst="rect">
            <a:avLst/>
          </a:prstGeom>
        </p:spPr>
        <p:txBody>
          <a:bodyPr>
            <a:normAutofit/>
          </a:bodyPr>
          <a:lstStyle>
            <a:lvl1pPr algn="l">
              <a:lnSpc>
                <a:spcPct val="80000"/>
              </a:lnSpc>
              <a:defRPr>
                <a:solidFill>
                  <a:srgbClr val="A20066"/>
                </a:solidFill>
              </a:defRPr>
            </a:lvl1pPr>
          </a:lstStyle>
          <a:p>
            <a:r>
              <a:rPr lang="en-US" dirty="0" smtClean="0"/>
              <a:t>Click to add title</a:t>
            </a:r>
            <a:endParaRPr lang="en-AU" dirty="0"/>
          </a:p>
        </p:txBody>
      </p:sp>
      <p:sp>
        <p:nvSpPr>
          <p:cNvPr id="3" name="Content Placeholder 2"/>
          <p:cNvSpPr>
            <a:spLocks noGrp="1"/>
          </p:cNvSpPr>
          <p:nvPr>
            <p:ph idx="1" hasCustomPrompt="1"/>
          </p:nvPr>
        </p:nvSpPr>
        <p:spPr>
          <a:xfrm>
            <a:off x="558000" y="2160000"/>
            <a:ext cx="6120000" cy="3561259"/>
          </a:xfrm>
          <a:prstGeom prst="rect">
            <a:avLst/>
          </a:prstGeom>
        </p:spPr>
        <p:txBody>
          <a:bodyPr>
            <a:normAutofit/>
          </a:bodyPr>
          <a:lstStyle>
            <a:lvl1pPr marL="0" indent="0">
              <a:spcAft>
                <a:spcPts val="800"/>
              </a:spcAft>
              <a:buClr>
                <a:schemeClr val="bg2"/>
              </a:buClr>
              <a:buNone/>
              <a:defRPr sz="1700">
                <a:solidFill>
                  <a:schemeClr val="bg1"/>
                </a:solidFill>
                <a:latin typeface="+mj-lt"/>
              </a:defRPr>
            </a:lvl1pPr>
            <a:lvl2pPr marL="182563" indent="-182563">
              <a:spcAft>
                <a:spcPts val="600"/>
              </a:spcAft>
              <a:buClr>
                <a:schemeClr val="bg2"/>
              </a:buClr>
              <a:buFont typeface="Arial"/>
              <a:buChar char="•"/>
              <a:defRPr sz="1700">
                <a:solidFill>
                  <a:schemeClr val="bg1"/>
                </a:solidFill>
              </a:defRPr>
            </a:lvl2pPr>
            <a:lvl3pPr marL="357188" indent="-174625">
              <a:buClr>
                <a:schemeClr val="bg2"/>
              </a:buClr>
              <a:defRPr sz="1600">
                <a:solidFill>
                  <a:schemeClr val="bg1"/>
                </a:solidFill>
              </a:defRPr>
            </a:lvl3pPr>
            <a:lvl4pPr marL="539750" indent="-182563">
              <a:buClr>
                <a:schemeClr val="bg2"/>
              </a:buClr>
              <a:defRPr sz="1500" baseline="0">
                <a:solidFill>
                  <a:schemeClr val="bg1"/>
                </a:solidFill>
              </a:defRPr>
            </a:lvl4pPr>
            <a:lvl5pPr marL="715963" indent="-176213">
              <a:buClr>
                <a:schemeClr val="bg2"/>
              </a:buClr>
              <a:defRPr sz="1400">
                <a:solidFill>
                  <a:schemeClr val="bg1"/>
                </a:solidFill>
              </a:defRPr>
            </a:lvl5pPr>
          </a:lstStyle>
          <a:p>
            <a:pPr lvl="0"/>
            <a:r>
              <a:rPr lang="en-US" dirty="0" smtClean="0"/>
              <a:t>Click to add subheading</a:t>
            </a:r>
          </a:p>
          <a:p>
            <a:pPr lvl="1"/>
            <a:r>
              <a:rPr lang="en-US" dirty="0" smtClean="0"/>
              <a:t>Insert bullet point here</a:t>
            </a:r>
          </a:p>
          <a:p>
            <a:pPr lvl="2"/>
            <a:r>
              <a:rPr lang="en-US" dirty="0" smtClean="0"/>
              <a:t>Insert bullet point here</a:t>
            </a:r>
          </a:p>
          <a:p>
            <a:pPr lvl="3"/>
            <a:r>
              <a:rPr lang="en-US" dirty="0" smtClean="0"/>
              <a:t>Insert bullet point here</a:t>
            </a:r>
          </a:p>
          <a:p>
            <a:pPr lvl="4"/>
            <a:r>
              <a:rPr lang="en-US" dirty="0" smtClean="0"/>
              <a:t>Insert bullet point here</a:t>
            </a:r>
            <a:endParaRPr lang="en-AU"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6" cy="295200"/>
          </a:xfrm>
          <a:prstGeom prst="rect">
            <a:avLst/>
          </a:prstGeom>
        </p:spPr>
      </p:pic>
    </p:spTree>
    <p:extLst>
      <p:ext uri="{BB962C8B-B14F-4D97-AF65-F5344CB8AC3E}">
        <p14:creationId xmlns="" xmlns:p14="http://schemas.microsoft.com/office/powerpoint/2010/main" val="2347312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4572001" y="0"/>
            <a:ext cx="4572000" cy="6858000"/>
          </a:xfrm>
          <a:prstGeom prst="rect">
            <a:avLst/>
          </a:prstGeom>
        </p:spPr>
        <p:txBody>
          <a:bodyPr vert="horz" lIns="288000" bIns="270000" anchor="b" anchorCtr="0"/>
          <a:lstStyle>
            <a:lvl1pPr marL="0" indent="0">
              <a:lnSpc>
                <a:spcPct val="80000"/>
              </a:lnSpc>
              <a:spcBef>
                <a:spcPts val="0"/>
              </a:spcBef>
              <a:buNone/>
              <a:defRPr sz="4400">
                <a:solidFill>
                  <a:schemeClr val="bg2"/>
                </a:solidFill>
                <a:latin typeface="+mj-lt"/>
              </a:defRPr>
            </a:lvl1pPr>
          </a:lstStyle>
          <a:p>
            <a:r>
              <a:rPr lang="en-US" dirty="0" smtClean="0"/>
              <a:t>Insert </a:t>
            </a:r>
            <a:br>
              <a:rPr lang="en-US" dirty="0" smtClean="0"/>
            </a:br>
            <a:r>
              <a:rPr lang="en-US" dirty="0" smtClean="0"/>
              <a:t>image </a:t>
            </a:r>
            <a:br>
              <a:rPr lang="en-US" dirty="0" smtClean="0"/>
            </a:br>
            <a:r>
              <a:rPr lang="en-US" dirty="0" smtClean="0"/>
              <a:t>here</a:t>
            </a:r>
            <a:endParaRPr lang="en-US" dirty="0"/>
          </a:p>
        </p:txBody>
      </p:sp>
      <p:sp>
        <p:nvSpPr>
          <p:cNvPr id="2" name="Title 1"/>
          <p:cNvSpPr>
            <a:spLocks noGrp="1"/>
          </p:cNvSpPr>
          <p:nvPr>
            <p:ph type="title" hasCustomPrompt="1"/>
          </p:nvPr>
        </p:nvSpPr>
        <p:spPr>
          <a:xfrm>
            <a:off x="547200" y="414000"/>
            <a:ext cx="3600000" cy="1512168"/>
          </a:xfrm>
          <a:prstGeom prst="rect">
            <a:avLst/>
          </a:prstGeom>
        </p:spPr>
        <p:txBody>
          <a:bodyPr>
            <a:normAutofit/>
          </a:bodyPr>
          <a:lstStyle>
            <a:lvl1pPr algn="l">
              <a:lnSpc>
                <a:spcPct val="80000"/>
              </a:lnSpc>
              <a:defRPr>
                <a:solidFill>
                  <a:srgbClr val="A20066"/>
                </a:solidFill>
              </a:defRPr>
            </a:lvl1pPr>
          </a:lstStyle>
          <a:p>
            <a:r>
              <a:rPr lang="en-US" dirty="0" smtClean="0"/>
              <a:t>Click to </a:t>
            </a:r>
            <a:br>
              <a:rPr lang="en-US" dirty="0" smtClean="0"/>
            </a:br>
            <a:r>
              <a:rPr lang="en-US" dirty="0" smtClean="0"/>
              <a:t>add title</a:t>
            </a:r>
            <a:endParaRPr lang="en-AU" dirty="0"/>
          </a:p>
        </p:txBody>
      </p:sp>
      <p:sp>
        <p:nvSpPr>
          <p:cNvPr id="3" name="Content Placeholder 2"/>
          <p:cNvSpPr>
            <a:spLocks noGrp="1"/>
          </p:cNvSpPr>
          <p:nvPr>
            <p:ph idx="1" hasCustomPrompt="1"/>
          </p:nvPr>
        </p:nvSpPr>
        <p:spPr>
          <a:xfrm>
            <a:off x="558000" y="3103200"/>
            <a:ext cx="3600000" cy="2473200"/>
          </a:xfrm>
          <a:prstGeom prst="rect">
            <a:avLst/>
          </a:prstGeom>
        </p:spPr>
        <p:txBody>
          <a:bodyPr>
            <a:normAutofit/>
          </a:bodyPr>
          <a:lstStyle>
            <a:lvl1pPr marL="0" indent="0">
              <a:spcAft>
                <a:spcPts val="800"/>
              </a:spcAft>
              <a:buClr>
                <a:schemeClr val="bg2"/>
              </a:buClr>
              <a:buNone/>
              <a:defRPr sz="1700">
                <a:solidFill>
                  <a:schemeClr val="bg1"/>
                </a:solidFill>
                <a:latin typeface="+mj-lt"/>
              </a:defRPr>
            </a:lvl1pPr>
            <a:lvl2pPr marL="182563" indent="-182563">
              <a:spcAft>
                <a:spcPts val="600"/>
              </a:spcAft>
              <a:buClr>
                <a:schemeClr val="bg2"/>
              </a:buClr>
              <a:buFont typeface="Arial"/>
              <a:buChar char="•"/>
              <a:defRPr sz="1700">
                <a:solidFill>
                  <a:schemeClr val="bg1"/>
                </a:solidFill>
              </a:defRPr>
            </a:lvl2pPr>
            <a:lvl3pPr marL="357188" indent="-174625">
              <a:buClr>
                <a:schemeClr val="bg2"/>
              </a:buClr>
              <a:defRPr sz="1600">
                <a:solidFill>
                  <a:schemeClr val="bg1"/>
                </a:solidFill>
              </a:defRPr>
            </a:lvl3pPr>
            <a:lvl4pPr marL="539750" indent="-182563">
              <a:buClr>
                <a:schemeClr val="bg2"/>
              </a:buClr>
              <a:defRPr sz="1500">
                <a:solidFill>
                  <a:schemeClr val="bg1"/>
                </a:solidFill>
              </a:defRPr>
            </a:lvl4pPr>
            <a:lvl5pPr marL="715963" indent="-176213">
              <a:buClr>
                <a:schemeClr val="bg2"/>
              </a:buClr>
              <a:defRPr sz="1400" baseline="0">
                <a:solidFill>
                  <a:schemeClr val="bg1"/>
                </a:solidFill>
              </a:defRPr>
            </a:lvl5pPr>
          </a:lstStyle>
          <a:p>
            <a:pPr lvl="0"/>
            <a:r>
              <a:rPr lang="en-US" dirty="0" smtClean="0"/>
              <a:t>Click to add subheading</a:t>
            </a:r>
          </a:p>
          <a:p>
            <a:pPr lvl="1"/>
            <a:r>
              <a:rPr lang="en-US" dirty="0" smtClean="0"/>
              <a:t>Insert bullet point here</a:t>
            </a:r>
          </a:p>
          <a:p>
            <a:pPr lvl="2"/>
            <a:r>
              <a:rPr lang="en-US" dirty="0" smtClean="0"/>
              <a:t>Insert bullet point here</a:t>
            </a:r>
          </a:p>
          <a:p>
            <a:pPr lvl="3"/>
            <a:r>
              <a:rPr lang="en-US" dirty="0" smtClean="0"/>
              <a:t>Insert bullet point here</a:t>
            </a:r>
          </a:p>
          <a:p>
            <a:pPr lvl="4"/>
            <a:r>
              <a:rPr lang="en-US" dirty="0" smtClean="0"/>
              <a:t>Insert bullet point here</a:t>
            </a:r>
            <a:endParaRPr lang="en-AU"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6" cy="295200"/>
          </a:xfrm>
          <a:prstGeom prst="rect">
            <a:avLst/>
          </a:prstGeom>
        </p:spPr>
      </p:pic>
    </p:spTree>
    <p:extLst>
      <p:ext uri="{BB962C8B-B14F-4D97-AF65-F5344CB8AC3E}">
        <p14:creationId xmlns="" xmlns:p14="http://schemas.microsoft.com/office/powerpoint/2010/main" val="2436241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200" y="414000"/>
            <a:ext cx="8136456" cy="854760"/>
          </a:xfrm>
          <a:prstGeom prst="rect">
            <a:avLst/>
          </a:prstGeom>
        </p:spPr>
        <p:txBody>
          <a:bodyPr>
            <a:normAutofit/>
          </a:bodyPr>
          <a:lstStyle>
            <a:lvl1pPr algn="l">
              <a:lnSpc>
                <a:spcPct val="80000"/>
              </a:lnSpc>
              <a:defRPr baseline="0">
                <a:solidFill>
                  <a:srgbClr val="A20066"/>
                </a:solidFill>
              </a:defRPr>
            </a:lvl1pPr>
          </a:lstStyle>
          <a:p>
            <a:r>
              <a:rPr lang="en-US" dirty="0" smtClean="0"/>
              <a:t>Click to add title</a:t>
            </a:r>
            <a:endParaRPr lang="en-AU" dirty="0"/>
          </a:p>
        </p:txBody>
      </p:sp>
      <p:sp>
        <p:nvSpPr>
          <p:cNvPr id="3" name="Content Placeholder 2"/>
          <p:cNvSpPr>
            <a:spLocks noGrp="1"/>
          </p:cNvSpPr>
          <p:nvPr>
            <p:ph idx="1" hasCustomPrompt="1"/>
          </p:nvPr>
        </p:nvSpPr>
        <p:spPr>
          <a:xfrm>
            <a:off x="554400" y="1476000"/>
            <a:ext cx="8136456" cy="720080"/>
          </a:xfrm>
          <a:prstGeom prst="rect">
            <a:avLst/>
          </a:prstGeom>
        </p:spPr>
        <p:txBody>
          <a:bodyPr>
            <a:normAutofit/>
          </a:bodyPr>
          <a:lstStyle>
            <a:lvl1pPr marL="0" indent="0">
              <a:spcAft>
                <a:spcPts val="800"/>
              </a:spcAft>
              <a:buClr>
                <a:schemeClr val="bg2"/>
              </a:buClr>
              <a:buNone/>
              <a:defRPr sz="1700">
                <a:solidFill>
                  <a:schemeClr val="bg1"/>
                </a:solidFill>
                <a:latin typeface="+mj-lt"/>
              </a:defRPr>
            </a:lvl1pPr>
            <a:lvl2pPr marL="0" indent="0">
              <a:spcAft>
                <a:spcPts val="600"/>
              </a:spcAft>
              <a:buClr>
                <a:schemeClr val="bg2"/>
              </a:buClr>
              <a:buFont typeface="Arial"/>
              <a:buNone/>
              <a:defRPr sz="1700" baseline="0">
                <a:solidFill>
                  <a:schemeClr val="bg1"/>
                </a:solidFill>
              </a:defRPr>
            </a:lvl2pPr>
            <a:lvl3pPr marL="357188" indent="-174625">
              <a:buClr>
                <a:schemeClr val="bg2"/>
              </a:buClr>
              <a:defRPr sz="1600">
                <a:solidFill>
                  <a:schemeClr val="bg1"/>
                </a:solidFill>
              </a:defRPr>
            </a:lvl3pPr>
            <a:lvl4pPr marL="539750" indent="-182563">
              <a:buClr>
                <a:schemeClr val="bg2"/>
              </a:buClr>
              <a:defRPr sz="1500">
                <a:solidFill>
                  <a:schemeClr val="bg1"/>
                </a:solidFill>
              </a:defRPr>
            </a:lvl4pPr>
            <a:lvl5pPr marL="715963" indent="-176213">
              <a:buClr>
                <a:schemeClr val="bg2"/>
              </a:buClr>
              <a:defRPr sz="1400">
                <a:solidFill>
                  <a:schemeClr val="bg1"/>
                </a:solidFill>
              </a:defRPr>
            </a:lvl5pPr>
          </a:lstStyle>
          <a:p>
            <a:pPr lvl="1"/>
            <a:r>
              <a:rPr lang="en-US" dirty="0" smtClean="0"/>
              <a:t>Click to add subheading</a:t>
            </a:r>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6" cy="295200"/>
          </a:xfrm>
          <a:prstGeom prst="rect">
            <a:avLst/>
          </a:prstGeom>
        </p:spPr>
      </p:pic>
    </p:spTree>
    <p:extLst>
      <p:ext uri="{BB962C8B-B14F-4D97-AF65-F5344CB8AC3E}">
        <p14:creationId xmlns="" xmlns:p14="http://schemas.microsoft.com/office/powerpoint/2010/main" val="31399008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4572000"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 name="connsiteX4" fmla="*/ 0 w 4572000"/>
              <a:gd name="connsiteY4" fmla="*/ 0 h 6858000"/>
              <a:gd name="connsiteX0" fmla="*/ 0 w 4572000"/>
              <a:gd name="connsiteY0" fmla="*/ 0 h 6858000"/>
              <a:gd name="connsiteX1" fmla="*/ 4572000 w 4572000"/>
              <a:gd name="connsiteY1" fmla="*/ 0 h 6858000"/>
              <a:gd name="connsiteX2" fmla="*/ 4572000 w 4572000"/>
              <a:gd name="connsiteY2" fmla="*/ 6858000 h 6858000"/>
              <a:gd name="connsiteX3" fmla="*/ 232012 w 4572000"/>
              <a:gd name="connsiteY3" fmla="*/ 6844352 h 6858000"/>
              <a:gd name="connsiteX4" fmla="*/ 0 w 457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6858000">
                <a:moveTo>
                  <a:pt x="0" y="0"/>
                </a:moveTo>
                <a:lnTo>
                  <a:pt x="4572000" y="0"/>
                </a:lnTo>
                <a:lnTo>
                  <a:pt x="4572000" y="6858000"/>
                </a:lnTo>
                <a:lnTo>
                  <a:pt x="232012" y="6844352"/>
                </a:lnTo>
                <a:lnTo>
                  <a:pt x="0" y="0"/>
                </a:lnTo>
                <a:close/>
              </a:path>
            </a:pathLst>
          </a:custGeom>
          <a:solidFill>
            <a:srgbClr val="F1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47200" y="414000"/>
            <a:ext cx="3600000" cy="1512168"/>
          </a:xfrm>
          <a:prstGeom prst="rect">
            <a:avLst/>
          </a:prstGeom>
        </p:spPr>
        <p:txBody>
          <a:bodyPr>
            <a:normAutofit/>
          </a:bodyPr>
          <a:lstStyle>
            <a:lvl1pPr algn="l">
              <a:lnSpc>
                <a:spcPct val="80000"/>
              </a:lnSpc>
              <a:defRPr baseline="0">
                <a:solidFill>
                  <a:srgbClr val="A20066"/>
                </a:solidFill>
              </a:defRPr>
            </a:lvl1pPr>
          </a:lstStyle>
          <a:p>
            <a:r>
              <a:rPr lang="en-US" dirty="0" smtClean="0"/>
              <a:t>Click to</a:t>
            </a:r>
            <a:br>
              <a:rPr lang="en-US" dirty="0" smtClean="0"/>
            </a:br>
            <a:r>
              <a:rPr lang="en-US" dirty="0" smtClean="0"/>
              <a:t>add title</a:t>
            </a:r>
            <a:endParaRPr lang="en-AU" dirty="0"/>
          </a:p>
        </p:txBody>
      </p:sp>
      <p:sp>
        <p:nvSpPr>
          <p:cNvPr id="3" name="Content Placeholder 2"/>
          <p:cNvSpPr>
            <a:spLocks noGrp="1"/>
          </p:cNvSpPr>
          <p:nvPr>
            <p:ph idx="1" hasCustomPrompt="1"/>
          </p:nvPr>
        </p:nvSpPr>
        <p:spPr>
          <a:xfrm>
            <a:off x="558000" y="3103200"/>
            <a:ext cx="3600000" cy="2473200"/>
          </a:xfrm>
          <a:prstGeom prst="rect">
            <a:avLst/>
          </a:prstGeom>
        </p:spPr>
        <p:txBody>
          <a:bodyPr>
            <a:normAutofit/>
          </a:bodyPr>
          <a:lstStyle>
            <a:lvl1pPr marL="0" indent="0">
              <a:spcAft>
                <a:spcPts val="800"/>
              </a:spcAft>
              <a:buClr>
                <a:schemeClr val="bg2"/>
              </a:buClr>
              <a:buNone/>
              <a:defRPr sz="1700">
                <a:solidFill>
                  <a:schemeClr val="bg1"/>
                </a:solidFill>
                <a:latin typeface="+mj-lt"/>
              </a:defRPr>
            </a:lvl1pPr>
            <a:lvl2pPr marL="182563" indent="-182563">
              <a:spcAft>
                <a:spcPts val="600"/>
              </a:spcAft>
              <a:buClr>
                <a:schemeClr val="bg2"/>
              </a:buClr>
              <a:buFont typeface="Arial"/>
              <a:buChar char="•"/>
              <a:defRPr sz="1700">
                <a:solidFill>
                  <a:schemeClr val="bg1"/>
                </a:solidFill>
              </a:defRPr>
            </a:lvl2pPr>
            <a:lvl3pPr marL="357188" indent="-174625">
              <a:buClr>
                <a:schemeClr val="bg2"/>
              </a:buClr>
              <a:defRPr sz="1600">
                <a:solidFill>
                  <a:schemeClr val="bg1"/>
                </a:solidFill>
              </a:defRPr>
            </a:lvl3pPr>
            <a:lvl4pPr marL="539750" indent="-182563">
              <a:buClr>
                <a:schemeClr val="bg2"/>
              </a:buClr>
              <a:defRPr sz="1500">
                <a:solidFill>
                  <a:schemeClr val="bg1"/>
                </a:solidFill>
              </a:defRPr>
            </a:lvl4pPr>
            <a:lvl5pPr marL="715963" indent="-176213">
              <a:buClr>
                <a:schemeClr val="bg2"/>
              </a:buClr>
              <a:defRPr sz="1400">
                <a:solidFill>
                  <a:schemeClr val="bg1"/>
                </a:solidFill>
              </a:defRPr>
            </a:lvl5pPr>
          </a:lstStyle>
          <a:p>
            <a:pPr lvl="0"/>
            <a:r>
              <a:rPr lang="en-US" dirty="0" smtClean="0"/>
              <a:t>Click to add subheading</a:t>
            </a:r>
          </a:p>
          <a:p>
            <a:pPr lvl="1"/>
            <a:r>
              <a:rPr lang="en-US" dirty="0" smtClean="0"/>
              <a:t>Insert bullet point here</a:t>
            </a:r>
          </a:p>
          <a:p>
            <a:pPr lvl="2"/>
            <a:r>
              <a:rPr lang="en-US" dirty="0" smtClean="0"/>
              <a:t>Insert bullet point here</a:t>
            </a:r>
          </a:p>
          <a:p>
            <a:pPr lvl="3"/>
            <a:r>
              <a:rPr lang="en-US" dirty="0" smtClean="0"/>
              <a:t>Insert bullet point here</a:t>
            </a:r>
          </a:p>
          <a:p>
            <a:pPr lvl="4"/>
            <a:r>
              <a:rPr lang="en-US" dirty="0" smtClean="0"/>
              <a:t>Insert bullet point here</a:t>
            </a:r>
            <a:endParaRPr lang="en-AU"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6" cy="295200"/>
          </a:xfrm>
          <a:prstGeom prst="rect">
            <a:avLst/>
          </a:prstGeom>
        </p:spPr>
      </p:pic>
      <p:sp>
        <p:nvSpPr>
          <p:cNvPr id="9" name="Text Placeholder 4"/>
          <p:cNvSpPr>
            <a:spLocks noGrp="1"/>
          </p:cNvSpPr>
          <p:nvPr>
            <p:ph type="body" sz="quarter" idx="12" hasCustomPrompt="1"/>
          </p:nvPr>
        </p:nvSpPr>
        <p:spPr>
          <a:xfrm>
            <a:off x="4914900" y="4076700"/>
            <a:ext cx="3886200" cy="1619250"/>
          </a:xfrm>
          <a:prstGeom prst="rect">
            <a:avLst/>
          </a:prstGeom>
        </p:spPr>
        <p:txBody>
          <a:bodyPr>
            <a:normAutofit/>
          </a:bodyPr>
          <a:lstStyle>
            <a:lvl1pPr marL="0" indent="0" algn="ctr">
              <a:buNone/>
              <a:defRPr sz="2600">
                <a:solidFill>
                  <a:schemeClr val="bg1"/>
                </a:solidFill>
                <a:latin typeface="+mj-lt"/>
              </a:defRPr>
            </a:lvl1pPr>
          </a:lstStyle>
          <a:p>
            <a:pPr lvl="0"/>
            <a:r>
              <a:rPr lang="en-US" dirty="0" smtClean="0"/>
              <a:t>Insert Legend here</a:t>
            </a:r>
            <a:endParaRPr lang="en-AU" dirty="0"/>
          </a:p>
        </p:txBody>
      </p:sp>
    </p:spTree>
    <p:extLst>
      <p:ext uri="{BB962C8B-B14F-4D97-AF65-F5344CB8AC3E}">
        <p14:creationId xmlns="" xmlns:p14="http://schemas.microsoft.com/office/powerpoint/2010/main" val="2375475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3"/>
          <p:cNvSpPr>
            <a:spLocks noGrp="1"/>
          </p:cNvSpPr>
          <p:nvPr>
            <p:ph type="pic" sz="quarter" idx="10" hasCustomPrompt="1"/>
          </p:nvPr>
        </p:nvSpPr>
        <p:spPr>
          <a:xfrm>
            <a:off x="0" y="0"/>
            <a:ext cx="9144000" cy="6858000"/>
          </a:xfrm>
          <a:prstGeom prst="rect">
            <a:avLst/>
          </a:prstGeom>
        </p:spPr>
        <p:txBody>
          <a:bodyPr vert="horz" lIns="5040000" bIns="270000" anchor="b" anchorCtr="0"/>
          <a:lstStyle>
            <a:lvl1pPr marL="0" indent="0" algn="l">
              <a:lnSpc>
                <a:spcPct val="80000"/>
              </a:lnSpc>
              <a:spcBef>
                <a:spcPts val="0"/>
              </a:spcBef>
              <a:buFontTx/>
              <a:buNone/>
              <a:defRPr sz="4400">
                <a:solidFill>
                  <a:schemeClr val="bg2"/>
                </a:solidFill>
                <a:latin typeface="+mj-lt"/>
              </a:defRPr>
            </a:lvl1pPr>
          </a:lstStyle>
          <a:p>
            <a:r>
              <a:rPr lang="en-US" dirty="0" smtClean="0"/>
              <a:t>&lt;Insert</a:t>
            </a:r>
            <a:br>
              <a:rPr lang="en-US" dirty="0" smtClean="0"/>
            </a:br>
            <a:r>
              <a:rPr lang="en-US" dirty="0" smtClean="0"/>
              <a:t>background</a:t>
            </a:r>
            <a:br>
              <a:rPr lang="en-US" dirty="0" smtClean="0"/>
            </a:br>
            <a:r>
              <a:rPr lang="en-US" dirty="0" smtClean="0"/>
              <a:t>image&gt;</a:t>
            </a:r>
            <a:endParaRPr lang="en-US"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6" cy="295199"/>
          </a:xfrm>
          <a:prstGeom prst="rect">
            <a:avLst/>
          </a:prstGeom>
        </p:spPr>
      </p:pic>
      <p:sp>
        <p:nvSpPr>
          <p:cNvPr id="5" name="Content Placeholder 2"/>
          <p:cNvSpPr>
            <a:spLocks noGrp="1"/>
          </p:cNvSpPr>
          <p:nvPr>
            <p:ph idx="1" hasCustomPrompt="1"/>
          </p:nvPr>
        </p:nvSpPr>
        <p:spPr>
          <a:xfrm>
            <a:off x="547200" y="414000"/>
            <a:ext cx="6480000" cy="2706081"/>
          </a:xfrm>
          <a:prstGeom prst="rect">
            <a:avLst/>
          </a:prstGeom>
        </p:spPr>
        <p:txBody>
          <a:bodyPr>
            <a:normAutofit/>
          </a:bodyPr>
          <a:lstStyle>
            <a:lvl1pPr marL="0" indent="0">
              <a:lnSpc>
                <a:spcPct val="80000"/>
              </a:lnSpc>
              <a:spcAft>
                <a:spcPts val="800"/>
              </a:spcAft>
              <a:buClr>
                <a:schemeClr val="bg2"/>
              </a:buClr>
              <a:buNone/>
              <a:defRPr sz="4400" baseline="0">
                <a:solidFill>
                  <a:schemeClr val="bg2"/>
                </a:solidFill>
                <a:latin typeface="+mj-lt"/>
              </a:defRPr>
            </a:lvl1pPr>
            <a:lvl2pPr marL="182563" indent="-182563">
              <a:lnSpc>
                <a:spcPct val="80000"/>
              </a:lnSpc>
              <a:spcAft>
                <a:spcPts val="600"/>
              </a:spcAft>
              <a:buClrTx/>
              <a:buFont typeface="Lucida Grande"/>
              <a:buChar char="–"/>
              <a:defRPr sz="3000" b="0">
                <a:solidFill>
                  <a:schemeClr val="bg2"/>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smtClean="0"/>
              <a:t>Insert text here</a:t>
            </a:r>
          </a:p>
        </p:txBody>
      </p:sp>
    </p:spTree>
    <p:extLst>
      <p:ext uri="{BB962C8B-B14F-4D97-AF65-F5344CB8AC3E}">
        <p14:creationId xmlns="" xmlns:p14="http://schemas.microsoft.com/office/powerpoint/2010/main" val="1019104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6" cy="295199"/>
          </a:xfrm>
          <a:prstGeom prst="rect">
            <a:avLst/>
          </a:prstGeom>
        </p:spPr>
      </p:pic>
      <p:sp>
        <p:nvSpPr>
          <p:cNvPr id="5" name="Content Placeholder 2"/>
          <p:cNvSpPr>
            <a:spLocks noGrp="1"/>
          </p:cNvSpPr>
          <p:nvPr>
            <p:ph idx="1" hasCustomPrompt="1"/>
          </p:nvPr>
        </p:nvSpPr>
        <p:spPr>
          <a:xfrm>
            <a:off x="547200" y="414000"/>
            <a:ext cx="6480000" cy="3561259"/>
          </a:xfrm>
          <a:prstGeom prst="rect">
            <a:avLst/>
          </a:prstGeom>
        </p:spPr>
        <p:txBody>
          <a:bodyPr>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smtClean="0"/>
              <a:t>Insert text here</a:t>
            </a:r>
          </a:p>
        </p:txBody>
      </p:sp>
    </p:spTree>
    <p:extLst>
      <p:ext uri="{BB962C8B-B14F-4D97-AF65-F5344CB8AC3E}">
        <p14:creationId xmlns="" xmlns:p14="http://schemas.microsoft.com/office/powerpoint/2010/main" val="2458828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der">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8000" y="6165304"/>
            <a:ext cx="892753" cy="295199"/>
          </a:xfrm>
          <a:prstGeom prst="rect">
            <a:avLst/>
          </a:prstGeom>
        </p:spPr>
      </p:pic>
      <p:sp>
        <p:nvSpPr>
          <p:cNvPr id="5" name="Content Placeholder 2"/>
          <p:cNvSpPr>
            <a:spLocks noGrp="1"/>
          </p:cNvSpPr>
          <p:nvPr>
            <p:ph idx="1" hasCustomPrompt="1"/>
          </p:nvPr>
        </p:nvSpPr>
        <p:spPr>
          <a:xfrm>
            <a:off x="547200" y="414000"/>
            <a:ext cx="6480000" cy="3561259"/>
          </a:xfrm>
          <a:prstGeom prst="rect">
            <a:avLst/>
          </a:prstGeom>
        </p:spPr>
        <p:txBody>
          <a:bodyPr>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smtClean="0"/>
              <a:t>Insert text here</a:t>
            </a:r>
          </a:p>
        </p:txBody>
      </p:sp>
    </p:spTree>
    <p:extLst>
      <p:ext uri="{BB962C8B-B14F-4D97-AF65-F5344CB8AC3E}">
        <p14:creationId xmlns="" xmlns:p14="http://schemas.microsoft.com/office/powerpoint/2010/main" val="277251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50349282"/>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 id="2147483682" r:id="rId6"/>
    <p:sldLayoutId id="2147483675" r:id="rId7"/>
    <p:sldLayoutId id="2147483676" r:id="rId8"/>
    <p:sldLayoutId id="2147483677" r:id="rId9"/>
    <p:sldLayoutId id="2147483678" r:id="rId10"/>
    <p:sldLayoutId id="2147483679" r:id="rId11"/>
    <p:sldLayoutId id="2147483680" r:id="rId12"/>
    <p:sldLayoutId id="2147483681" r:id="rId13"/>
    <p:sldLayoutId id="2147483667" r:id="rId14"/>
    <p:sldLayoutId id="2147483683" r:id="rId15"/>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844" y="1225411"/>
            <a:ext cx="7772400" cy="2046089"/>
          </a:xfrm>
          <a:ln>
            <a:solidFill>
              <a:schemeClr val="accent1"/>
            </a:solidFill>
          </a:ln>
        </p:spPr>
        <p:txBody>
          <a:bodyPr>
            <a:normAutofit fontScale="90000"/>
          </a:bodyPr>
          <a:lstStyle/>
          <a:p>
            <a:pPr algn="ctr"/>
            <a:r>
              <a:rPr lang="en-AU" dirty="0" smtClean="0"/>
              <a:t>How therapeutic can a </a:t>
            </a:r>
            <a:r>
              <a:rPr lang="en-AU" sz="6700" dirty="0" smtClean="0"/>
              <a:t>CIP</a:t>
            </a:r>
            <a:r>
              <a:rPr lang="en-AU" dirty="0" smtClean="0"/>
              <a:t> be?</a:t>
            </a:r>
            <a:r>
              <a:rPr lang="en-AU" dirty="0" smtClean="0">
                <a:latin typeface="+mn-lt"/>
              </a:rPr>
              <a:t/>
            </a:r>
            <a:br>
              <a:rPr lang="en-AU" dirty="0" smtClean="0">
                <a:latin typeface="+mn-lt"/>
              </a:rPr>
            </a:br>
            <a:r>
              <a:rPr lang="en-AU" dirty="0" smtClean="0">
                <a:latin typeface="+mn-lt"/>
              </a:rPr>
              <a:t/>
            </a:r>
            <a:br>
              <a:rPr lang="en-AU" dirty="0" smtClean="0">
                <a:latin typeface="+mn-lt"/>
              </a:rPr>
            </a:br>
            <a:r>
              <a:rPr lang="en-AU" sz="4000" dirty="0" smtClean="0"/>
              <a:t>An integrated model for family therapy post separation style</a:t>
            </a:r>
            <a:br>
              <a:rPr lang="en-AU" sz="4000" dirty="0" smtClean="0"/>
            </a:br>
            <a:r>
              <a:rPr lang="en-AU" sz="4000" dirty="0" smtClean="0"/>
              <a:t/>
            </a:r>
            <a:br>
              <a:rPr lang="en-AU" sz="4000" dirty="0" smtClean="0"/>
            </a:br>
            <a:r>
              <a:rPr lang="en-AU" sz="4000" dirty="0" smtClean="0"/>
              <a:t/>
            </a:r>
            <a:br>
              <a:rPr lang="en-AU" sz="4000" dirty="0" smtClean="0"/>
            </a:br>
            <a:r>
              <a:rPr lang="en-AU" sz="2000" dirty="0" smtClean="0"/>
              <a:t>Lisa Robinson and Jessica Sadler</a:t>
            </a:r>
            <a:br>
              <a:rPr lang="en-AU" sz="2000" dirty="0" smtClean="0"/>
            </a:br>
            <a:r>
              <a:rPr lang="en-AU" sz="2000" dirty="0" smtClean="0"/>
              <a:t>The Anchor, Uniting Counselling and Mediation, Unifam</a:t>
            </a:r>
            <a:r>
              <a:rPr lang="en-AU" sz="2000" dirty="0"/>
              <a:t/>
            </a:r>
            <a:br>
              <a:rPr lang="en-AU" sz="2000" dirty="0"/>
            </a:br>
            <a:endParaRPr lang="en-AU" sz="2000" dirty="0"/>
          </a:p>
        </p:txBody>
      </p:sp>
    </p:spTree>
    <p:extLst>
      <p:ext uri="{BB962C8B-B14F-4D97-AF65-F5344CB8AC3E}">
        <p14:creationId xmlns="" xmlns:p14="http://schemas.microsoft.com/office/powerpoint/2010/main" val="553598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one meeting be therapeutic?</a:t>
            </a:r>
            <a:br>
              <a:rPr lang="en-US" dirty="0" smtClean="0"/>
            </a:br>
            <a:endParaRPr lang="en-AU" dirty="0"/>
          </a:p>
        </p:txBody>
      </p:sp>
      <p:sp>
        <p:nvSpPr>
          <p:cNvPr id="3" name="Content Placeholder 2"/>
          <p:cNvSpPr>
            <a:spLocks noGrp="1"/>
          </p:cNvSpPr>
          <p:nvPr>
            <p:ph idx="1"/>
          </p:nvPr>
        </p:nvSpPr>
        <p:spPr>
          <a:xfrm>
            <a:off x="666856" y="2083800"/>
            <a:ext cx="7334143" cy="3561259"/>
          </a:xfrm>
        </p:spPr>
        <p:txBody>
          <a:bodyPr/>
          <a:lstStyle/>
          <a:p>
            <a:r>
              <a:rPr lang="en-AU" sz="2400" i="1" dirty="0"/>
              <a:t>In summary it is a clinical assessment  of how the child is thinking and feeling about the separation, and ultimately it is about understanding the impact of the separation, the level of conflict the child is exposed to, the child's relationships with the family and how the child is travelling.</a:t>
            </a:r>
          </a:p>
          <a:p>
            <a:endParaRPr lang="en-AU" dirty="0"/>
          </a:p>
        </p:txBody>
      </p:sp>
    </p:spTree>
    <p:extLst>
      <p:ext uri="{BB962C8B-B14F-4D97-AF65-F5344CB8AC3E}">
        <p14:creationId xmlns="" xmlns:p14="http://schemas.microsoft.com/office/powerpoint/2010/main" val="279072863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Crafting the feedback</a:t>
            </a:r>
            <a:endParaRPr lang="en-US" dirty="0"/>
          </a:p>
        </p:txBody>
      </p:sp>
      <p:sp>
        <p:nvSpPr>
          <p:cNvPr id="3" name="Content Placeholder 2"/>
          <p:cNvSpPr>
            <a:spLocks noGrp="1"/>
          </p:cNvSpPr>
          <p:nvPr>
            <p:ph idx="1"/>
          </p:nvPr>
        </p:nvSpPr>
        <p:spPr>
          <a:xfrm>
            <a:off x="558000" y="2160000"/>
            <a:ext cx="6120000" cy="4037600"/>
          </a:xfrm>
        </p:spPr>
        <p:txBody>
          <a:bodyPr>
            <a:normAutofit/>
          </a:bodyPr>
          <a:lstStyle/>
          <a:p>
            <a:pPr marL="0" indent="0">
              <a:buNone/>
            </a:pPr>
            <a:endParaRPr lang="en-US" dirty="0" smtClean="0"/>
          </a:p>
          <a:p>
            <a:pPr marL="0" indent="0">
              <a:buNone/>
            </a:pPr>
            <a:endParaRPr lang="en-US" dirty="0"/>
          </a:p>
        </p:txBody>
      </p:sp>
      <p:sp>
        <p:nvSpPr>
          <p:cNvPr id="5" name="Rectangle 4"/>
          <p:cNvSpPr/>
          <p:nvPr/>
        </p:nvSpPr>
        <p:spPr>
          <a:xfrm>
            <a:off x="547200" y="1562471"/>
            <a:ext cx="8259449" cy="2308324"/>
          </a:xfrm>
          <a:prstGeom prst="rect">
            <a:avLst/>
          </a:prstGeom>
        </p:spPr>
        <p:txBody>
          <a:bodyPr wrap="square">
            <a:spAutoFit/>
          </a:bodyPr>
          <a:lstStyle/>
          <a:p>
            <a:r>
              <a:rPr lang="en-AU" sz="3600" b="1" dirty="0">
                <a:solidFill>
                  <a:schemeClr val="bg1"/>
                </a:solidFill>
                <a:latin typeface="+mj-lt"/>
              </a:rPr>
              <a:t>“ ….if I had known how difficult it was to have parents I never would have had any….”</a:t>
            </a:r>
          </a:p>
          <a:p>
            <a:r>
              <a:rPr lang="en-AU" sz="3600" b="1" dirty="0">
                <a:solidFill>
                  <a:schemeClr val="bg1"/>
                </a:solidFill>
                <a:latin typeface="+mj-lt"/>
              </a:rPr>
              <a:t>					12 year old </a:t>
            </a:r>
          </a:p>
        </p:txBody>
      </p:sp>
    </p:spTree>
    <p:extLst>
      <p:ext uri="{BB962C8B-B14F-4D97-AF65-F5344CB8AC3E}">
        <p14:creationId xmlns="" xmlns:p14="http://schemas.microsoft.com/office/powerpoint/2010/main" val="3549300305"/>
      </p:ext>
    </p:extLst>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00" y="198100"/>
            <a:ext cx="7772400" cy="1512168"/>
          </a:xfrm>
        </p:spPr>
        <p:txBody>
          <a:bodyPr/>
          <a:lstStyle/>
          <a:p>
            <a:r>
              <a:rPr lang="en-AU" dirty="0"/>
              <a:t>3</a:t>
            </a:r>
            <a:r>
              <a:rPr lang="en-AU" dirty="0" smtClean="0"/>
              <a:t>. Feedback processes</a:t>
            </a:r>
            <a:endParaRPr lang="en-AU" dirty="0"/>
          </a:p>
        </p:txBody>
      </p:sp>
      <p:sp>
        <p:nvSpPr>
          <p:cNvPr id="3" name="Content Placeholder 2"/>
          <p:cNvSpPr>
            <a:spLocks noGrp="1"/>
          </p:cNvSpPr>
          <p:nvPr>
            <p:ph idx="1"/>
          </p:nvPr>
        </p:nvSpPr>
        <p:spPr>
          <a:xfrm>
            <a:off x="939000" y="1347200"/>
            <a:ext cx="6120000" cy="3561259"/>
          </a:xfrm>
        </p:spPr>
        <p:txBody>
          <a:bodyPr/>
          <a:lstStyle/>
          <a:p>
            <a:r>
              <a:rPr lang="en-AU" dirty="0" smtClean="0"/>
              <a:t> </a:t>
            </a:r>
            <a:endParaRPr lang="en-AU" dirty="0"/>
          </a:p>
        </p:txBody>
      </p:sp>
      <p:pic>
        <p:nvPicPr>
          <p:cNvPr id="5" name="Picture 2" descr="C:\Users\lirobinson\Desktop\cartoons for family therapy\dentist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78630" y="1589314"/>
            <a:ext cx="5488214" cy="48114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566057" y="1589314"/>
            <a:ext cx="1589311" cy="3505200"/>
          </a:xfrm>
          <a:prstGeom prst="rect">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3200" dirty="0" smtClean="0"/>
              <a:t>This isn't going to hurt a bit</a:t>
            </a:r>
            <a:endParaRPr lang="en-AU" sz="3200" dirty="0"/>
          </a:p>
        </p:txBody>
      </p:sp>
    </p:spTree>
    <p:extLst>
      <p:ext uri="{BB962C8B-B14F-4D97-AF65-F5344CB8AC3E}">
        <p14:creationId xmlns="" xmlns:p14="http://schemas.microsoft.com/office/powerpoint/2010/main" val="840116651"/>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4</a:t>
            </a:r>
            <a:r>
              <a:rPr lang="en-AU" dirty="0" smtClean="0"/>
              <a:t>. Implementing Recommendations</a:t>
            </a:r>
            <a:endParaRPr lang="en-AU" dirty="0"/>
          </a:p>
        </p:txBody>
      </p:sp>
      <p:sp>
        <p:nvSpPr>
          <p:cNvPr id="3" name="Content Placeholder 2"/>
          <p:cNvSpPr>
            <a:spLocks noGrp="1"/>
          </p:cNvSpPr>
          <p:nvPr>
            <p:ph idx="1"/>
          </p:nvPr>
        </p:nvSpPr>
        <p:spPr>
          <a:xfrm>
            <a:off x="557999" y="2160000"/>
            <a:ext cx="7902420" cy="3561259"/>
          </a:xfrm>
        </p:spPr>
        <p:txBody>
          <a:bodyPr>
            <a:normAutofit/>
          </a:bodyPr>
          <a:lstStyle/>
          <a:p>
            <a:r>
              <a:rPr lang="en-US" sz="3200" dirty="0"/>
              <a:t>The work of the Adult consultants </a:t>
            </a:r>
          </a:p>
          <a:p>
            <a:r>
              <a:rPr lang="en-US" sz="2400" dirty="0"/>
              <a:t>	</a:t>
            </a:r>
            <a:r>
              <a:rPr lang="en-US" sz="2800" dirty="0"/>
              <a:t>The 6 C’S </a:t>
            </a:r>
          </a:p>
          <a:p>
            <a:r>
              <a:rPr lang="en-AU" sz="2800" dirty="0"/>
              <a:t>	Contract for the work</a:t>
            </a:r>
          </a:p>
          <a:p>
            <a:r>
              <a:rPr lang="en-AU" sz="2800" dirty="0"/>
              <a:t>	Practitioners  have a </a:t>
            </a:r>
            <a:r>
              <a:rPr lang="en-AU" sz="2800" dirty="0" smtClean="0"/>
              <a:t>shared agenda </a:t>
            </a:r>
            <a:endParaRPr lang="en-AU" sz="2800" dirty="0"/>
          </a:p>
          <a:p>
            <a:r>
              <a:rPr lang="en-AU" sz="2800" dirty="0"/>
              <a:t>	Feedbacks and Ongoing work </a:t>
            </a:r>
          </a:p>
        </p:txBody>
      </p:sp>
    </p:spTree>
    <p:extLst>
      <p:ext uri="{BB962C8B-B14F-4D97-AF65-F5344CB8AC3E}">
        <p14:creationId xmlns="" xmlns:p14="http://schemas.microsoft.com/office/powerpoint/2010/main" val="405105533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5</a:t>
            </a:r>
            <a:r>
              <a:rPr lang="en-AU" dirty="0" smtClean="0"/>
              <a:t>. Therapy with Child</a:t>
            </a:r>
            <a:endParaRPr lang="en-AU" dirty="0"/>
          </a:p>
        </p:txBody>
      </p:sp>
      <p:sp>
        <p:nvSpPr>
          <p:cNvPr id="3" name="Content Placeholder 2"/>
          <p:cNvSpPr>
            <a:spLocks noGrp="1"/>
          </p:cNvSpPr>
          <p:nvPr>
            <p:ph idx="1"/>
          </p:nvPr>
        </p:nvSpPr>
        <p:spPr>
          <a:xfrm>
            <a:off x="557999" y="1549400"/>
            <a:ext cx="7761601" cy="4440120"/>
          </a:xfrm>
        </p:spPr>
        <p:txBody>
          <a:bodyPr>
            <a:normAutofit/>
          </a:bodyPr>
          <a:lstStyle/>
          <a:p>
            <a:r>
              <a:rPr lang="en-AU" sz="2800" dirty="0"/>
              <a:t>Indicators for Therapy</a:t>
            </a:r>
          </a:p>
          <a:p>
            <a:r>
              <a:rPr lang="en-AU" sz="2800" dirty="0"/>
              <a:t>6 Stages of separation – Judith </a:t>
            </a:r>
            <a:r>
              <a:rPr lang="en-AU" sz="2800" dirty="0" err="1"/>
              <a:t>Wallerstein</a:t>
            </a:r>
            <a:endParaRPr lang="en-AU" sz="2800" dirty="0"/>
          </a:p>
          <a:p>
            <a:r>
              <a:rPr lang="en-AU" sz="2800" dirty="0"/>
              <a:t>Core Developmental Tasks  and Developmental Deficits – Janet Johnson</a:t>
            </a:r>
          </a:p>
          <a:p>
            <a:r>
              <a:rPr lang="en-AU" sz="2800" dirty="0"/>
              <a:t>Therapeutic case plan – The Anchor</a:t>
            </a:r>
          </a:p>
          <a:p>
            <a:endParaRPr lang="en-AU" sz="2000" dirty="0" smtClean="0"/>
          </a:p>
        </p:txBody>
      </p:sp>
    </p:spTree>
    <p:extLst>
      <p:ext uri="{BB962C8B-B14F-4D97-AF65-F5344CB8AC3E}">
        <p14:creationId xmlns="" xmlns:p14="http://schemas.microsoft.com/office/powerpoint/2010/main" val="214277506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71" y="609600"/>
            <a:ext cx="7772400" cy="902568"/>
          </a:xfrm>
        </p:spPr>
        <p:txBody>
          <a:bodyPr>
            <a:normAutofit fontScale="90000"/>
          </a:bodyPr>
          <a:lstStyle/>
          <a:p>
            <a:r>
              <a:rPr lang="en-AU" sz="4900" dirty="0"/>
              <a:t>Six Tasks of Adjustment</a:t>
            </a:r>
            <a:r>
              <a:rPr lang="en-AU" dirty="0">
                <a:latin typeface="Century Gothic" pitchFamily="34" charset="0"/>
              </a:rPr>
              <a:t/>
            </a:r>
            <a:br>
              <a:rPr lang="en-AU" dirty="0">
                <a:latin typeface="Century Gothic" pitchFamily="34" charset="0"/>
              </a:rPr>
            </a:br>
            <a:endParaRPr lang="en-AU" dirty="0"/>
          </a:p>
        </p:txBody>
      </p:sp>
      <p:sp>
        <p:nvSpPr>
          <p:cNvPr id="3" name="Content Placeholder 2"/>
          <p:cNvSpPr>
            <a:spLocks noGrp="1"/>
          </p:cNvSpPr>
          <p:nvPr>
            <p:ph idx="1"/>
          </p:nvPr>
        </p:nvSpPr>
        <p:spPr>
          <a:xfrm>
            <a:off x="557999" y="1567543"/>
            <a:ext cx="8128801" cy="4746171"/>
          </a:xfrm>
        </p:spPr>
        <p:txBody>
          <a:bodyPr>
            <a:normAutofit lnSpcReduction="10000"/>
          </a:bodyPr>
          <a:lstStyle/>
          <a:p>
            <a:pPr>
              <a:lnSpc>
                <a:spcPct val="80000"/>
              </a:lnSpc>
              <a:defRPr/>
            </a:pPr>
            <a:endParaRPr lang="en-AU" sz="2400" dirty="0"/>
          </a:p>
          <a:p>
            <a:pPr marL="457200" indent="-457200">
              <a:lnSpc>
                <a:spcPct val="80000"/>
              </a:lnSpc>
              <a:buFont typeface="+mj-lt"/>
              <a:buAutoNum type="arabicPeriod"/>
              <a:defRPr/>
            </a:pPr>
            <a:r>
              <a:rPr lang="en-AU" sz="2400" dirty="0"/>
              <a:t>Acknowledge the reality of the </a:t>
            </a:r>
            <a:r>
              <a:rPr lang="en-AU" sz="2400" dirty="0" smtClean="0"/>
              <a:t>Separation</a:t>
            </a:r>
            <a:endParaRPr lang="en-AU" sz="2400" dirty="0"/>
          </a:p>
          <a:p>
            <a:pPr marL="457200" indent="-457200">
              <a:lnSpc>
                <a:spcPct val="80000"/>
              </a:lnSpc>
              <a:buFont typeface="+mj-lt"/>
              <a:buAutoNum type="arabicPeriod"/>
              <a:defRPr/>
            </a:pPr>
            <a:r>
              <a:rPr lang="en-AU" sz="2400" dirty="0"/>
              <a:t>Disengage from parental </a:t>
            </a:r>
            <a:r>
              <a:rPr lang="en-AU" sz="2400" dirty="0" smtClean="0"/>
              <a:t>conflict </a:t>
            </a:r>
            <a:r>
              <a:rPr lang="en-AU" sz="2400" dirty="0"/>
              <a:t>and distress and resume customary pursuits</a:t>
            </a:r>
          </a:p>
          <a:p>
            <a:pPr marL="457200" indent="-457200">
              <a:lnSpc>
                <a:spcPct val="80000"/>
              </a:lnSpc>
              <a:buFont typeface="+mj-lt"/>
              <a:buAutoNum type="arabicPeriod"/>
              <a:defRPr/>
            </a:pPr>
            <a:r>
              <a:rPr lang="en-AU" sz="2400" dirty="0"/>
              <a:t>Resolve their </a:t>
            </a:r>
            <a:r>
              <a:rPr lang="en-AU" sz="2400" dirty="0" smtClean="0"/>
              <a:t>loss</a:t>
            </a:r>
            <a:endParaRPr lang="en-AU" sz="2400" dirty="0"/>
          </a:p>
          <a:p>
            <a:pPr marL="457200" indent="-457200">
              <a:lnSpc>
                <a:spcPct val="80000"/>
              </a:lnSpc>
              <a:buFont typeface="+mj-lt"/>
              <a:buAutoNum type="arabicPeriod"/>
              <a:defRPr/>
            </a:pPr>
            <a:r>
              <a:rPr lang="en-AU" sz="2400" dirty="0"/>
              <a:t>Resolve Anger and Self </a:t>
            </a:r>
            <a:r>
              <a:rPr lang="en-AU" sz="2400" dirty="0" smtClean="0"/>
              <a:t>Blame</a:t>
            </a:r>
            <a:endParaRPr lang="en-AU" sz="2400" dirty="0"/>
          </a:p>
          <a:p>
            <a:pPr marL="457200" indent="-457200">
              <a:lnSpc>
                <a:spcPct val="80000"/>
              </a:lnSpc>
              <a:buFont typeface="+mj-lt"/>
              <a:buAutoNum type="arabicPeriod"/>
              <a:defRPr/>
            </a:pPr>
            <a:r>
              <a:rPr lang="en-AU" sz="2400" dirty="0"/>
              <a:t>Accept the permanence of the </a:t>
            </a:r>
            <a:r>
              <a:rPr lang="en-AU" sz="2400" dirty="0" smtClean="0"/>
              <a:t>separation</a:t>
            </a:r>
            <a:endParaRPr lang="en-AU" sz="2400" dirty="0"/>
          </a:p>
          <a:p>
            <a:pPr marL="457200" indent="-457200">
              <a:lnSpc>
                <a:spcPct val="80000"/>
              </a:lnSpc>
              <a:buFont typeface="+mj-lt"/>
              <a:buAutoNum type="arabicPeriod"/>
              <a:defRPr/>
            </a:pPr>
            <a:r>
              <a:rPr lang="en-AU" sz="2400" dirty="0"/>
              <a:t>Achieve realistic hope regarding the separation</a:t>
            </a:r>
          </a:p>
          <a:p>
            <a:pPr marL="457200" indent="-457200">
              <a:lnSpc>
                <a:spcPct val="80000"/>
              </a:lnSpc>
              <a:buFont typeface="+mj-lt"/>
              <a:buAutoNum type="arabicPeriod"/>
              <a:defRPr/>
            </a:pPr>
            <a:endParaRPr lang="en-AU" sz="2400" dirty="0"/>
          </a:p>
          <a:p>
            <a:pPr>
              <a:lnSpc>
                <a:spcPct val="80000"/>
              </a:lnSpc>
              <a:defRPr/>
            </a:pPr>
            <a:r>
              <a:rPr lang="en-AU" sz="2400" dirty="0" smtClean="0"/>
              <a:t>					</a:t>
            </a:r>
            <a:r>
              <a:rPr lang="en-AU" sz="2000" dirty="0" smtClean="0"/>
              <a:t>Judith </a:t>
            </a:r>
            <a:r>
              <a:rPr lang="en-AU" sz="2000" dirty="0" err="1" smtClean="0"/>
              <a:t>Wallerstein</a:t>
            </a:r>
            <a:r>
              <a:rPr lang="en-AU" sz="2000" dirty="0" smtClean="0"/>
              <a:t> </a:t>
            </a:r>
          </a:p>
          <a:p>
            <a:pPr>
              <a:lnSpc>
                <a:spcPct val="80000"/>
              </a:lnSpc>
              <a:defRPr/>
            </a:pPr>
            <a:r>
              <a:rPr lang="en-AU" sz="1600" dirty="0" smtClean="0">
                <a:latin typeface="Century Gothic" pitchFamily="34" charset="0"/>
              </a:rPr>
              <a:t> </a:t>
            </a:r>
            <a:endParaRPr lang="en-AU" dirty="0"/>
          </a:p>
        </p:txBody>
      </p:sp>
    </p:spTree>
    <p:extLst>
      <p:ext uri="{BB962C8B-B14F-4D97-AF65-F5344CB8AC3E}">
        <p14:creationId xmlns="" xmlns:p14="http://schemas.microsoft.com/office/powerpoint/2010/main" val="452343661"/>
      </p:ext>
    </p:extLst>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14" y="414000"/>
            <a:ext cx="7772400" cy="1512168"/>
          </a:xfrm>
        </p:spPr>
        <p:txBody>
          <a:bodyPr/>
          <a:lstStyle/>
          <a:p>
            <a:r>
              <a:rPr lang="en-AU" dirty="0" smtClean="0"/>
              <a:t>Children’s Central Concerns  </a:t>
            </a:r>
            <a:endParaRPr lang="en-AU" dirty="0"/>
          </a:p>
        </p:txBody>
      </p:sp>
      <p:sp>
        <p:nvSpPr>
          <p:cNvPr id="3" name="Content Placeholder 2"/>
          <p:cNvSpPr>
            <a:spLocks noGrp="1"/>
          </p:cNvSpPr>
          <p:nvPr>
            <p:ph idx="1"/>
          </p:nvPr>
        </p:nvSpPr>
        <p:spPr>
          <a:xfrm>
            <a:off x="557999" y="1328058"/>
            <a:ext cx="8172343" cy="4746172"/>
          </a:xfrm>
        </p:spPr>
        <p:txBody>
          <a:bodyPr>
            <a:normAutofit fontScale="40000" lnSpcReduction="20000"/>
          </a:bodyPr>
          <a:lstStyle/>
          <a:p>
            <a:pPr>
              <a:lnSpc>
                <a:spcPct val="80000"/>
              </a:lnSpc>
              <a:defRPr/>
            </a:pPr>
            <a:r>
              <a:rPr lang="en-AU" sz="9000" dirty="0" smtClean="0"/>
              <a:t> </a:t>
            </a:r>
            <a:endParaRPr lang="en-AU" sz="14400" dirty="0" smtClean="0"/>
          </a:p>
          <a:p>
            <a:pPr>
              <a:lnSpc>
                <a:spcPct val="80000"/>
              </a:lnSpc>
              <a:defRPr/>
            </a:pPr>
            <a:r>
              <a:rPr lang="en-AU" sz="6200" dirty="0" smtClean="0"/>
              <a:t>How </a:t>
            </a:r>
            <a:r>
              <a:rPr lang="en-AU" sz="6200" dirty="0"/>
              <a:t>do I keep myself </a:t>
            </a:r>
            <a:r>
              <a:rPr lang="en-AU" sz="6200" dirty="0" smtClean="0"/>
              <a:t>safe?</a:t>
            </a:r>
          </a:p>
          <a:p>
            <a:pPr>
              <a:lnSpc>
                <a:spcPct val="80000"/>
              </a:lnSpc>
              <a:defRPr/>
            </a:pPr>
            <a:endParaRPr lang="en-AU" sz="6200" dirty="0" smtClean="0"/>
          </a:p>
          <a:p>
            <a:pPr>
              <a:lnSpc>
                <a:spcPct val="80000"/>
              </a:lnSpc>
              <a:defRPr/>
            </a:pPr>
            <a:r>
              <a:rPr lang="en-AU" sz="6200" dirty="0" smtClean="0"/>
              <a:t>How </a:t>
            </a:r>
            <a:r>
              <a:rPr lang="en-AU" sz="6200" dirty="0"/>
              <a:t>do I keep life </a:t>
            </a:r>
            <a:r>
              <a:rPr lang="en-AU" sz="6200" dirty="0" smtClean="0"/>
              <a:t>predictable?</a:t>
            </a:r>
          </a:p>
          <a:p>
            <a:pPr marL="1371600" indent="-1371600">
              <a:lnSpc>
                <a:spcPct val="80000"/>
              </a:lnSpc>
              <a:buFont typeface="+mj-lt"/>
              <a:buAutoNum type="arabicPeriod"/>
              <a:defRPr/>
            </a:pPr>
            <a:endParaRPr lang="en-AU" sz="6200" dirty="0" smtClean="0"/>
          </a:p>
          <a:p>
            <a:pPr>
              <a:lnSpc>
                <a:spcPct val="80000"/>
              </a:lnSpc>
              <a:defRPr/>
            </a:pPr>
            <a:r>
              <a:rPr lang="en-AU" sz="6200" dirty="0" smtClean="0"/>
              <a:t>How </a:t>
            </a:r>
            <a:r>
              <a:rPr lang="en-AU" sz="6200" dirty="0"/>
              <a:t>do I stop the </a:t>
            </a:r>
            <a:r>
              <a:rPr lang="en-AU" sz="6200" dirty="0" smtClean="0"/>
              <a:t>fighting?</a:t>
            </a:r>
          </a:p>
          <a:p>
            <a:pPr marL="1371600" indent="-1371600">
              <a:lnSpc>
                <a:spcPct val="80000"/>
              </a:lnSpc>
              <a:buFont typeface="+mj-lt"/>
              <a:buAutoNum type="arabicPeriod"/>
              <a:defRPr/>
            </a:pPr>
            <a:endParaRPr lang="en-AU" sz="6200" dirty="0" smtClean="0"/>
          </a:p>
          <a:p>
            <a:pPr>
              <a:lnSpc>
                <a:spcPct val="80000"/>
              </a:lnSpc>
              <a:defRPr/>
            </a:pPr>
            <a:r>
              <a:rPr lang="en-AU" sz="6200" dirty="0" smtClean="0"/>
              <a:t>How do I keep my parents safe?  </a:t>
            </a:r>
          </a:p>
          <a:p>
            <a:pPr>
              <a:lnSpc>
                <a:spcPct val="80000"/>
              </a:lnSpc>
              <a:defRPr/>
            </a:pPr>
            <a:endParaRPr lang="en-AU" sz="7600" dirty="0"/>
          </a:p>
          <a:p>
            <a:pPr>
              <a:lnSpc>
                <a:spcPct val="80000"/>
              </a:lnSpc>
              <a:defRPr/>
            </a:pPr>
            <a:r>
              <a:rPr lang="en-AU" sz="7600" dirty="0" smtClean="0"/>
              <a:t>					</a:t>
            </a:r>
            <a:r>
              <a:rPr lang="en-AU" sz="5500" dirty="0" smtClean="0"/>
              <a:t>Janet Johnson, 2005 </a:t>
            </a:r>
          </a:p>
          <a:p>
            <a:pPr>
              <a:lnSpc>
                <a:spcPct val="80000"/>
              </a:lnSpc>
              <a:defRPr/>
            </a:pPr>
            <a:r>
              <a:rPr lang="en-AU" sz="5500" dirty="0" smtClean="0"/>
              <a:t>	</a:t>
            </a:r>
            <a:endParaRPr lang="en-AU" sz="5500" dirty="0"/>
          </a:p>
          <a:p>
            <a:pPr>
              <a:lnSpc>
                <a:spcPct val="80000"/>
              </a:lnSpc>
              <a:defRPr/>
            </a:pPr>
            <a:endParaRPr lang="en-AU" sz="1800" dirty="0">
              <a:latin typeface="Century Gothic" pitchFamily="34" charset="0"/>
            </a:endParaRPr>
          </a:p>
          <a:p>
            <a:pPr>
              <a:lnSpc>
                <a:spcPct val="80000"/>
              </a:lnSpc>
              <a:buBlip>
                <a:blip r:embed="rId3"/>
              </a:buBlip>
              <a:defRPr/>
            </a:pPr>
            <a:endParaRPr lang="en-AU" sz="1800" dirty="0">
              <a:latin typeface="Century Gothic" pitchFamily="34" charset="0"/>
            </a:endParaRPr>
          </a:p>
          <a:p>
            <a:pPr>
              <a:lnSpc>
                <a:spcPct val="80000"/>
              </a:lnSpc>
              <a:buBlip>
                <a:blip r:embed="rId3"/>
              </a:buBlip>
              <a:defRPr/>
            </a:pPr>
            <a:endParaRPr lang="en-AU" sz="1800" dirty="0">
              <a:latin typeface="Century Gothic" pitchFamily="34" charset="0"/>
            </a:endParaRPr>
          </a:p>
          <a:p>
            <a:endParaRPr lang="en-AU" dirty="0"/>
          </a:p>
        </p:txBody>
      </p:sp>
    </p:spTree>
    <p:extLst>
      <p:ext uri="{BB962C8B-B14F-4D97-AF65-F5344CB8AC3E}">
        <p14:creationId xmlns="" xmlns:p14="http://schemas.microsoft.com/office/powerpoint/2010/main" val="1711435108"/>
      </p:ext>
    </p:extLst>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Developmental Deficits</a:t>
            </a:r>
            <a:endParaRPr lang="en-AU" dirty="0"/>
          </a:p>
        </p:txBody>
      </p:sp>
      <p:sp>
        <p:nvSpPr>
          <p:cNvPr id="3" name="Content Placeholder 2"/>
          <p:cNvSpPr>
            <a:spLocks noGrp="1"/>
          </p:cNvSpPr>
          <p:nvPr>
            <p:ph idx="1"/>
          </p:nvPr>
        </p:nvSpPr>
        <p:spPr>
          <a:xfrm>
            <a:off x="558000" y="1436914"/>
            <a:ext cx="7671600" cy="4284345"/>
          </a:xfrm>
        </p:spPr>
        <p:txBody>
          <a:bodyPr>
            <a:normAutofit/>
          </a:bodyPr>
          <a:lstStyle/>
          <a:p>
            <a:pPr marL="457200" indent="-457200">
              <a:buFont typeface="+mj-lt"/>
              <a:buAutoNum type="arabicPeriod"/>
            </a:pPr>
            <a:r>
              <a:rPr lang="en-AU" sz="2000" dirty="0" err="1" smtClean="0"/>
              <a:t>Hypervigilance</a:t>
            </a:r>
            <a:r>
              <a:rPr lang="en-AU" sz="2000" dirty="0" smtClean="0"/>
              <a:t>, distrust and self reliance</a:t>
            </a:r>
          </a:p>
          <a:p>
            <a:pPr marL="457200" indent="-457200">
              <a:buFont typeface="+mj-lt"/>
              <a:buAutoNum type="arabicPeriod"/>
            </a:pPr>
            <a:r>
              <a:rPr lang="en-AU" sz="2000" dirty="0" smtClean="0"/>
              <a:t>Constriction of feelings, difficulty modulating affect and tolerating ambivalence</a:t>
            </a:r>
          </a:p>
          <a:p>
            <a:pPr marL="457200" indent="-457200">
              <a:buFont typeface="+mj-lt"/>
              <a:buAutoNum type="arabicPeriod"/>
            </a:pPr>
            <a:r>
              <a:rPr lang="en-AU" sz="2000" dirty="0" smtClean="0"/>
              <a:t>Low egocentricity and  self efficacy, poor interpersonal boundaries</a:t>
            </a:r>
          </a:p>
          <a:p>
            <a:pPr marL="457200" indent="-457200">
              <a:buFont typeface="+mj-lt"/>
              <a:buAutoNum type="arabicPeriod"/>
            </a:pPr>
            <a:r>
              <a:rPr lang="en-AU" sz="2000" dirty="0" smtClean="0"/>
              <a:t>Overly simplified, rigid and distorted views of people</a:t>
            </a:r>
          </a:p>
          <a:p>
            <a:pPr marL="457200" indent="-457200">
              <a:buFont typeface="+mj-lt"/>
              <a:buAutoNum type="arabicPeriod"/>
            </a:pPr>
            <a:r>
              <a:rPr lang="en-AU" sz="2000" dirty="0" smtClean="0"/>
              <a:t>Harsh rigid rules of conduct, condemnation of self and others, failure to hope and dream</a:t>
            </a:r>
            <a:endParaRPr lang="en-AU" sz="2000" dirty="0"/>
          </a:p>
        </p:txBody>
      </p:sp>
    </p:spTree>
    <p:extLst>
      <p:ext uri="{BB962C8B-B14F-4D97-AF65-F5344CB8AC3E}">
        <p14:creationId xmlns="" xmlns:p14="http://schemas.microsoft.com/office/powerpoint/2010/main" val="3131955540"/>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00" y="414000"/>
            <a:ext cx="7772400" cy="914057"/>
          </a:xfrm>
        </p:spPr>
        <p:txBody>
          <a:bodyPr>
            <a:normAutofit fontScale="90000"/>
          </a:bodyPr>
          <a:lstStyle/>
          <a:p>
            <a:r>
              <a:rPr lang="en-AU" dirty="0" smtClean="0"/>
              <a:t> </a:t>
            </a:r>
            <a:r>
              <a:rPr lang="en-AU" sz="4000" dirty="0" smtClean="0"/>
              <a:t> Therapeutic </a:t>
            </a:r>
            <a:r>
              <a:rPr lang="en-AU" sz="4000" dirty="0"/>
              <a:t>g</a:t>
            </a:r>
            <a:r>
              <a:rPr lang="en-AU" sz="4000" dirty="0" smtClean="0"/>
              <a:t>oals  </a:t>
            </a:r>
            <a:r>
              <a:rPr lang="en-AU" dirty="0"/>
              <a:t/>
            </a:r>
            <a:br>
              <a:rPr lang="en-AU" dirty="0"/>
            </a:br>
            <a:endParaRPr lang="en-AU" dirty="0"/>
          </a:p>
        </p:txBody>
      </p:sp>
      <p:sp>
        <p:nvSpPr>
          <p:cNvPr id="3" name="Content Placeholder 2"/>
          <p:cNvSpPr>
            <a:spLocks noGrp="1"/>
          </p:cNvSpPr>
          <p:nvPr>
            <p:ph idx="1"/>
          </p:nvPr>
        </p:nvSpPr>
        <p:spPr>
          <a:xfrm>
            <a:off x="557999" y="1415144"/>
            <a:ext cx="7998171" cy="5682342"/>
          </a:xfrm>
        </p:spPr>
        <p:txBody>
          <a:bodyPr>
            <a:normAutofit/>
          </a:bodyPr>
          <a:lstStyle/>
          <a:p>
            <a:pPr marL="514350" indent="-514350">
              <a:lnSpc>
                <a:spcPct val="80000"/>
              </a:lnSpc>
              <a:buFont typeface="+mj-lt"/>
              <a:buAutoNum type="arabicPeriod"/>
              <a:defRPr/>
            </a:pPr>
            <a:r>
              <a:rPr lang="en-AU" sz="2400" dirty="0" smtClean="0"/>
              <a:t>Create </a:t>
            </a:r>
            <a:r>
              <a:rPr lang="en-AU" sz="2400" dirty="0"/>
              <a:t>Common ground and </a:t>
            </a:r>
            <a:r>
              <a:rPr lang="en-AU" sz="2400" dirty="0" smtClean="0"/>
              <a:t>safety</a:t>
            </a:r>
          </a:p>
          <a:p>
            <a:pPr marL="514350" indent="-514350">
              <a:lnSpc>
                <a:spcPct val="80000"/>
              </a:lnSpc>
              <a:buFont typeface="+mj-lt"/>
              <a:buAutoNum type="arabicPeriod"/>
              <a:defRPr/>
            </a:pPr>
            <a:r>
              <a:rPr lang="en-AU" sz="2400" dirty="0" smtClean="0"/>
              <a:t>Explore </a:t>
            </a:r>
            <a:r>
              <a:rPr lang="en-AU" sz="2400" dirty="0"/>
              <a:t>the language and complexity of </a:t>
            </a:r>
            <a:r>
              <a:rPr lang="en-AU" sz="2400" dirty="0" smtClean="0"/>
              <a:t>feelings</a:t>
            </a:r>
          </a:p>
          <a:p>
            <a:pPr marL="514350" indent="-514350">
              <a:lnSpc>
                <a:spcPct val="80000"/>
              </a:lnSpc>
              <a:buFont typeface="+mj-lt"/>
              <a:buAutoNum type="arabicPeriod"/>
              <a:defRPr/>
            </a:pPr>
            <a:r>
              <a:rPr lang="en-AU" sz="2400" dirty="0" smtClean="0"/>
              <a:t>Defining </a:t>
            </a:r>
            <a:r>
              <a:rPr lang="en-AU" sz="2400" dirty="0"/>
              <a:t>and understanding the </a:t>
            </a:r>
            <a:r>
              <a:rPr lang="en-AU" sz="2400" dirty="0" smtClean="0"/>
              <a:t>self</a:t>
            </a:r>
          </a:p>
          <a:p>
            <a:pPr marL="514350" indent="-514350">
              <a:lnSpc>
                <a:spcPct val="80000"/>
              </a:lnSpc>
              <a:buFont typeface="+mj-lt"/>
              <a:buAutoNum type="arabicPeriod"/>
              <a:defRPr/>
            </a:pPr>
            <a:r>
              <a:rPr lang="en-AU" sz="2400" dirty="0" smtClean="0"/>
              <a:t>Defining </a:t>
            </a:r>
            <a:r>
              <a:rPr lang="en-AU" sz="2400" dirty="0"/>
              <a:t>and revising roles and </a:t>
            </a:r>
            <a:r>
              <a:rPr lang="en-AU" sz="2400" dirty="0" smtClean="0"/>
              <a:t>relationships</a:t>
            </a:r>
          </a:p>
          <a:p>
            <a:pPr marL="514350" indent="-514350">
              <a:lnSpc>
                <a:spcPct val="80000"/>
              </a:lnSpc>
              <a:buFont typeface="+mj-lt"/>
              <a:buAutoNum type="arabicPeriod"/>
              <a:defRPr/>
            </a:pPr>
            <a:r>
              <a:rPr lang="en-AU" sz="2400" dirty="0" smtClean="0"/>
              <a:t>Restoring </a:t>
            </a:r>
            <a:r>
              <a:rPr lang="en-AU" sz="2400" dirty="0"/>
              <a:t>a moral </a:t>
            </a:r>
            <a:r>
              <a:rPr lang="en-AU" sz="2400" dirty="0" smtClean="0"/>
              <a:t>order</a:t>
            </a:r>
          </a:p>
          <a:p>
            <a:pPr>
              <a:lnSpc>
                <a:spcPct val="80000"/>
              </a:lnSpc>
              <a:defRPr/>
            </a:pPr>
            <a:r>
              <a:rPr lang="en-AU" sz="2400" dirty="0" smtClean="0"/>
              <a:t> </a:t>
            </a:r>
          </a:p>
          <a:p>
            <a:pPr>
              <a:lnSpc>
                <a:spcPct val="80000"/>
              </a:lnSpc>
              <a:defRPr/>
            </a:pPr>
            <a:r>
              <a:rPr lang="en-AU" sz="2400" dirty="0" smtClean="0"/>
              <a:t>					Janet Johnson,  2005</a:t>
            </a:r>
          </a:p>
          <a:p>
            <a:pPr>
              <a:lnSpc>
                <a:spcPct val="80000"/>
              </a:lnSpc>
              <a:defRPr/>
            </a:pPr>
            <a:endParaRPr lang="en-AU" sz="2400" dirty="0"/>
          </a:p>
          <a:p>
            <a:endParaRPr lang="en-AU" dirty="0"/>
          </a:p>
        </p:txBody>
      </p:sp>
    </p:spTree>
    <p:extLst>
      <p:ext uri="{BB962C8B-B14F-4D97-AF65-F5344CB8AC3E}">
        <p14:creationId xmlns="" xmlns:p14="http://schemas.microsoft.com/office/powerpoint/2010/main" val="3326844679"/>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Therapeutic Case Plan</a:t>
            </a:r>
            <a:endParaRPr lang="en-AU" dirty="0"/>
          </a:p>
        </p:txBody>
      </p:sp>
      <p:sp>
        <p:nvSpPr>
          <p:cNvPr id="3" name="Content Placeholder 2"/>
          <p:cNvSpPr>
            <a:spLocks noGrp="1"/>
          </p:cNvSpPr>
          <p:nvPr>
            <p:ph idx="1"/>
          </p:nvPr>
        </p:nvSpPr>
        <p:spPr>
          <a:xfrm>
            <a:off x="642258" y="1382487"/>
            <a:ext cx="7913914" cy="4267200"/>
          </a:xfrm>
        </p:spPr>
        <p:txBody>
          <a:bodyPr>
            <a:noAutofit/>
          </a:bodyPr>
          <a:lstStyle/>
          <a:p>
            <a:pPr defTabSz="457200">
              <a:spcBef>
                <a:spcPts val="0"/>
              </a:spcBef>
              <a:spcAft>
                <a:spcPts val="0"/>
              </a:spcAft>
              <a:buClrTx/>
              <a:defRPr/>
            </a:pPr>
            <a:endParaRPr lang="en-AU" sz="2400" b="1" dirty="0" smtClean="0"/>
          </a:p>
          <a:p>
            <a:pPr marL="342900" indent="-342900" defTabSz="457200">
              <a:spcBef>
                <a:spcPts val="0"/>
              </a:spcBef>
              <a:spcAft>
                <a:spcPts val="0"/>
              </a:spcAft>
              <a:buClrTx/>
              <a:buFont typeface="Arial" panose="020B0604020202020204" pitchFamily="34" charset="0"/>
              <a:buChar char="•"/>
              <a:defRPr/>
            </a:pPr>
            <a:r>
              <a:rPr lang="en-AU" sz="2400" b="1" i="1" dirty="0" smtClean="0">
                <a:solidFill>
                  <a:schemeClr val="bg2"/>
                </a:solidFill>
              </a:rPr>
              <a:t>Child’s </a:t>
            </a:r>
            <a:r>
              <a:rPr lang="en-AU" sz="2400" b="1" i="1" dirty="0">
                <a:solidFill>
                  <a:schemeClr val="bg2"/>
                </a:solidFill>
              </a:rPr>
              <a:t>ability to manage </a:t>
            </a:r>
            <a:r>
              <a:rPr lang="en-AU" sz="2400" dirty="0"/>
              <a:t>in their new family system, to understand the separation and to have </a:t>
            </a:r>
            <a:r>
              <a:rPr lang="en-AU" sz="2400" b="1" i="1" dirty="0"/>
              <a:t>any </a:t>
            </a:r>
            <a:r>
              <a:rPr lang="en-AU" sz="2400" b="1" i="1" dirty="0">
                <a:solidFill>
                  <a:schemeClr val="bg2"/>
                </a:solidFill>
              </a:rPr>
              <a:t>intense emotions validated </a:t>
            </a:r>
            <a:r>
              <a:rPr lang="en-AU" sz="2400" dirty="0"/>
              <a:t>and heard by </a:t>
            </a:r>
            <a:r>
              <a:rPr lang="en-AU" sz="2400" dirty="0" smtClean="0"/>
              <a:t>parents</a:t>
            </a:r>
          </a:p>
          <a:p>
            <a:pPr marL="342900" indent="-342900" defTabSz="457200">
              <a:spcBef>
                <a:spcPts val="0"/>
              </a:spcBef>
              <a:spcAft>
                <a:spcPts val="0"/>
              </a:spcAft>
              <a:buClrTx/>
              <a:buFont typeface="Arial" panose="020B0604020202020204" pitchFamily="34" charset="0"/>
              <a:buChar char="•"/>
              <a:defRPr/>
            </a:pPr>
            <a:r>
              <a:rPr lang="en-AU" sz="2400" b="1" i="1" dirty="0" smtClean="0">
                <a:solidFill>
                  <a:schemeClr val="bg2"/>
                </a:solidFill>
              </a:rPr>
              <a:t>Individuation </a:t>
            </a:r>
            <a:r>
              <a:rPr lang="en-AU" sz="2400" dirty="0"/>
              <a:t>from parental distress/ needs and protection from parental conflict</a:t>
            </a:r>
            <a:r>
              <a:rPr lang="en-AU" sz="2400" b="1" dirty="0"/>
              <a:t>:  </a:t>
            </a:r>
            <a:endParaRPr lang="en-AU" sz="2400" dirty="0"/>
          </a:p>
          <a:p>
            <a:pPr marL="342900" indent="-342900">
              <a:buFont typeface="Arial" panose="020B0604020202020204" pitchFamily="34" charset="0"/>
              <a:buChar char="•"/>
            </a:pPr>
            <a:r>
              <a:rPr lang="en-AU" sz="2400" dirty="0"/>
              <a:t> </a:t>
            </a:r>
            <a:r>
              <a:rPr lang="en-AU" sz="2400" b="1" i="1" dirty="0" smtClean="0">
                <a:solidFill>
                  <a:schemeClr val="bg2"/>
                </a:solidFill>
              </a:rPr>
              <a:t>Child’s </a:t>
            </a:r>
            <a:r>
              <a:rPr lang="en-AU" sz="2400" b="1" i="1" dirty="0">
                <a:solidFill>
                  <a:schemeClr val="bg2"/>
                </a:solidFill>
              </a:rPr>
              <a:t>relationship with their parents </a:t>
            </a:r>
            <a:r>
              <a:rPr lang="en-AU" sz="2400" dirty="0"/>
              <a:t>and significant adults is  supported where appropriate</a:t>
            </a:r>
          </a:p>
        </p:txBody>
      </p:sp>
    </p:spTree>
    <p:extLst>
      <p:ext uri="{BB962C8B-B14F-4D97-AF65-F5344CB8AC3E}">
        <p14:creationId xmlns="" xmlns:p14="http://schemas.microsoft.com/office/powerpoint/2010/main" val="32291731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000" y="1143000"/>
            <a:ext cx="2419100" cy="4356100"/>
          </a:xfrm>
        </p:spPr>
        <p:txBody>
          <a:bodyPr>
            <a:normAutofit/>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1026" name="Picture 2" descr="C:\Users\lirobinson\Desktop\cartoons for family therapy\cartoon081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1798" y="551035"/>
            <a:ext cx="6253741" cy="50551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527478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00" y="414000"/>
            <a:ext cx="7772400" cy="881400"/>
          </a:xfrm>
        </p:spPr>
        <p:txBody>
          <a:bodyPr/>
          <a:lstStyle/>
          <a:p>
            <a:r>
              <a:rPr lang="en-AU" dirty="0"/>
              <a:t>6</a:t>
            </a:r>
            <a:r>
              <a:rPr lang="en-AU" dirty="0" smtClean="0"/>
              <a:t>. Parent Child Relationship</a:t>
            </a:r>
            <a:endParaRPr lang="en-AU" dirty="0"/>
          </a:p>
        </p:txBody>
      </p:sp>
      <p:sp>
        <p:nvSpPr>
          <p:cNvPr id="3" name="Content Placeholder 2"/>
          <p:cNvSpPr>
            <a:spLocks noGrp="1"/>
          </p:cNvSpPr>
          <p:nvPr>
            <p:ph idx="1"/>
          </p:nvPr>
        </p:nvSpPr>
        <p:spPr>
          <a:xfrm>
            <a:off x="557999" y="1536700"/>
            <a:ext cx="7849153" cy="4184559"/>
          </a:xfrm>
        </p:spPr>
        <p:txBody>
          <a:bodyPr/>
          <a:lstStyle/>
          <a:p>
            <a:r>
              <a:rPr lang="en-AU" sz="2800" dirty="0"/>
              <a:t>Regular feedback with consultants</a:t>
            </a:r>
          </a:p>
          <a:p>
            <a:r>
              <a:rPr lang="en-AU" sz="2800" dirty="0"/>
              <a:t>Working with  Apologies</a:t>
            </a:r>
          </a:p>
          <a:p>
            <a:r>
              <a:rPr lang="en-AU" sz="2800" dirty="0"/>
              <a:t>Separation Story – Trauma integration </a:t>
            </a:r>
          </a:p>
          <a:p>
            <a:r>
              <a:rPr lang="en-AU" sz="2800" dirty="0"/>
              <a:t>Parental </a:t>
            </a:r>
            <a:r>
              <a:rPr lang="en-AU" sz="2800" dirty="0" err="1"/>
              <a:t>Attunement</a:t>
            </a:r>
            <a:r>
              <a:rPr lang="en-AU" sz="2800" dirty="0"/>
              <a:t> </a:t>
            </a:r>
          </a:p>
          <a:p>
            <a:r>
              <a:rPr lang="en-AU" sz="2800" dirty="0"/>
              <a:t>Dyadic Attachment work</a:t>
            </a:r>
          </a:p>
          <a:p>
            <a:r>
              <a:rPr lang="en-AU" sz="2800" dirty="0"/>
              <a:t>Integrative Play Therapy approach</a:t>
            </a:r>
          </a:p>
          <a:p>
            <a:endParaRPr lang="en-AU" sz="2400" dirty="0"/>
          </a:p>
        </p:txBody>
      </p:sp>
    </p:spTree>
    <p:extLst>
      <p:ext uri="{BB962C8B-B14F-4D97-AF65-F5344CB8AC3E}">
        <p14:creationId xmlns="" xmlns:p14="http://schemas.microsoft.com/office/powerpoint/2010/main" val="34737867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870" y="2206587"/>
            <a:ext cx="6480000" cy="1613976"/>
          </a:xfrm>
        </p:spPr>
        <p:txBody>
          <a:bodyPr>
            <a:normAutofit/>
          </a:bodyPr>
          <a:lstStyle/>
          <a:p>
            <a:pPr algn="ctr"/>
            <a:r>
              <a:rPr lang="en-US" sz="5400" dirty="0" smtClean="0"/>
              <a:t>Over to you Jess</a:t>
            </a:r>
            <a:endParaRPr lang="en-US" sz="5400" dirty="0"/>
          </a:p>
        </p:txBody>
      </p:sp>
    </p:spTree>
    <p:extLst>
      <p:ext uri="{BB962C8B-B14F-4D97-AF65-F5344CB8AC3E}">
        <p14:creationId xmlns="" xmlns:p14="http://schemas.microsoft.com/office/powerpoint/2010/main" val="1570616850"/>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Penny, Rachel and David</a:t>
            </a:r>
            <a:endParaRPr lang="en-US" dirty="0"/>
          </a:p>
        </p:txBody>
      </p:sp>
      <p:sp>
        <p:nvSpPr>
          <p:cNvPr id="4" name="Rectangle 3"/>
          <p:cNvSpPr/>
          <p:nvPr/>
        </p:nvSpPr>
        <p:spPr>
          <a:xfrm>
            <a:off x="2315516" y="3244334"/>
            <a:ext cx="4512967" cy="369332"/>
          </a:xfrm>
          <a:prstGeom prst="rect">
            <a:avLst/>
          </a:prstGeom>
        </p:spPr>
        <p:txBody>
          <a:bodyPr wrap="none">
            <a:spAutoFit/>
          </a:bodyPr>
          <a:lstStyle/>
          <a:p>
            <a:r>
              <a:rPr lang="en-AU" dirty="0"/>
              <a:t>http://intranet/brand/Pages/default.aspx</a:t>
            </a:r>
          </a:p>
        </p:txBody>
      </p:sp>
      <p:pic>
        <p:nvPicPr>
          <p:cNvPr id="6" name="Content Placeholder 12"/>
          <p:cNvPicPr>
            <a:picLocks noChangeAspect="1"/>
          </p:cNvPicPr>
          <p:nvPr/>
        </p:nvPicPr>
        <p:blipFill>
          <a:blip r:embed="rId3" cstate="print"/>
          <a:srcRect t="34" b="34"/>
          <a:stretch>
            <a:fillRect/>
          </a:stretch>
        </p:blipFill>
        <p:spPr>
          <a:xfrm>
            <a:off x="4530725" y="4518025"/>
            <a:ext cx="1212850" cy="931863"/>
          </a:xfrm>
          <a:prstGeom prst="rect">
            <a:avLst/>
          </a:prstGeom>
        </p:spPr>
      </p:pic>
      <p:sp>
        <p:nvSpPr>
          <p:cNvPr id="7" name="Rectangle 6"/>
          <p:cNvSpPr/>
          <p:nvPr/>
        </p:nvSpPr>
        <p:spPr>
          <a:xfrm>
            <a:off x="2250390" y="2251247"/>
            <a:ext cx="4512967" cy="369332"/>
          </a:xfrm>
          <a:prstGeom prst="rect">
            <a:avLst/>
          </a:prstGeom>
        </p:spPr>
        <p:txBody>
          <a:bodyPr wrap="none">
            <a:spAutoFit/>
          </a:bodyPr>
          <a:lstStyle/>
          <a:p>
            <a:r>
              <a:rPr lang="en-AU" dirty="0"/>
              <a:t>http://intranet/brand/Pages/default.aspx</a:t>
            </a:r>
          </a:p>
        </p:txBody>
      </p:sp>
      <p:cxnSp>
        <p:nvCxnSpPr>
          <p:cNvPr id="8" name="Straight Connector 7"/>
          <p:cNvCxnSpPr>
            <a:stCxn id="33" idx="0"/>
          </p:cNvCxnSpPr>
          <p:nvPr/>
        </p:nvCxnSpPr>
        <p:spPr>
          <a:xfrm flipH="1">
            <a:off x="3013522" y="3418915"/>
            <a:ext cx="1097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49239" y="2429591"/>
            <a:ext cx="0" cy="96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002064" y="2429591"/>
            <a:ext cx="0" cy="96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40759" y="2428836"/>
            <a:ext cx="134320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333587" y="1964986"/>
            <a:ext cx="11948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1389769" y="1929872"/>
            <a:ext cx="11948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Connector 13"/>
          <p:cNvCxnSpPr/>
          <p:nvPr/>
        </p:nvCxnSpPr>
        <p:spPr>
          <a:xfrm>
            <a:off x="6508184" y="2413673"/>
            <a:ext cx="13432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86484" y="3906655"/>
            <a:ext cx="134320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833099" y="2051121"/>
            <a:ext cx="1024128" cy="878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3885992" y="2035813"/>
            <a:ext cx="1024128" cy="878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Straight Connector 17"/>
          <p:cNvCxnSpPr/>
          <p:nvPr/>
        </p:nvCxnSpPr>
        <p:spPr>
          <a:xfrm>
            <a:off x="1645834" y="3906655"/>
            <a:ext cx="0" cy="686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68702" y="3906655"/>
            <a:ext cx="0" cy="686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358112" y="3756454"/>
            <a:ext cx="171598" cy="247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35182" y="3769570"/>
            <a:ext cx="171598" cy="247159"/>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56671" y="4593753"/>
            <a:ext cx="610564" cy="54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A0000"/>
                </a:solidFill>
              </a:rPr>
              <a:t>2</a:t>
            </a:r>
          </a:p>
        </p:txBody>
      </p:sp>
      <p:sp>
        <p:nvSpPr>
          <p:cNvPr id="23" name="Oval 22"/>
          <p:cNvSpPr/>
          <p:nvPr/>
        </p:nvSpPr>
        <p:spPr>
          <a:xfrm>
            <a:off x="1347755" y="4566465"/>
            <a:ext cx="596157" cy="591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rgbClr val="0A0000"/>
                </a:solidFill>
              </a:rPr>
              <a:t>4</a:t>
            </a:r>
          </a:p>
        </p:txBody>
      </p:sp>
      <p:cxnSp>
        <p:nvCxnSpPr>
          <p:cNvPr id="24" name="Straight Connector 23"/>
          <p:cNvCxnSpPr/>
          <p:nvPr/>
        </p:nvCxnSpPr>
        <p:spPr>
          <a:xfrm flipV="1">
            <a:off x="3381707" y="2312333"/>
            <a:ext cx="171598" cy="247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83962" y="2924439"/>
            <a:ext cx="229511" cy="2810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40399" y="3330281"/>
            <a:ext cx="203256" cy="2154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2234540" y="2905035"/>
            <a:ext cx="611809" cy="543484"/>
          </a:xfrm>
          <a:prstGeom prst="bentConnector3">
            <a:avLst>
              <a:gd name="adj1" fmla="val 50001"/>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735575" y="3064977"/>
            <a:ext cx="286386" cy="2631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508288" y="3404726"/>
            <a:ext cx="1024128" cy="878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bg1"/>
                </a:solidFill>
              </a:rPr>
              <a:t>David</a:t>
            </a:r>
            <a:endParaRPr lang="en-AU" dirty="0">
              <a:solidFill>
                <a:schemeClr val="bg1"/>
              </a:solidFill>
            </a:endParaRPr>
          </a:p>
        </p:txBody>
      </p:sp>
      <p:cxnSp>
        <p:nvCxnSpPr>
          <p:cNvPr id="32" name="Straight Connector 31"/>
          <p:cNvCxnSpPr>
            <a:stCxn id="33" idx="6"/>
          </p:cNvCxnSpPr>
          <p:nvPr/>
        </p:nvCxnSpPr>
        <p:spPr>
          <a:xfrm>
            <a:off x="3720658" y="3876115"/>
            <a:ext cx="277175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525842" y="3418915"/>
            <a:ext cx="11948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bg1"/>
                </a:solidFill>
              </a:rPr>
              <a:t>Rachel</a:t>
            </a:r>
            <a:endParaRPr lang="en-AU" sz="1600" dirty="0">
              <a:solidFill>
                <a:schemeClr val="bg1"/>
              </a:solidFill>
            </a:endParaRPr>
          </a:p>
        </p:txBody>
      </p:sp>
      <p:cxnSp>
        <p:nvCxnSpPr>
          <p:cNvPr id="34" name="Straight Connector 33"/>
          <p:cNvCxnSpPr/>
          <p:nvPr/>
        </p:nvCxnSpPr>
        <p:spPr>
          <a:xfrm>
            <a:off x="5121449" y="3880034"/>
            <a:ext cx="0" cy="686431"/>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07616" y="3451385"/>
            <a:ext cx="1497883" cy="369332"/>
          </a:xfrm>
          <a:prstGeom prst="rect">
            <a:avLst/>
          </a:prstGeom>
          <a:noFill/>
        </p:spPr>
        <p:txBody>
          <a:bodyPr wrap="square" rtlCol="0">
            <a:spAutoFit/>
          </a:bodyPr>
          <a:lstStyle/>
          <a:p>
            <a:r>
              <a:rPr lang="en-US" dirty="0" smtClean="0">
                <a:solidFill>
                  <a:srgbClr val="0A0000"/>
                </a:solidFill>
              </a:rPr>
              <a:t>T: 3y S:10y</a:t>
            </a:r>
            <a:endParaRPr lang="en-US" dirty="0">
              <a:solidFill>
                <a:srgbClr val="0A0000"/>
              </a:solidFill>
            </a:endParaRPr>
          </a:p>
        </p:txBody>
      </p:sp>
      <p:sp>
        <p:nvSpPr>
          <p:cNvPr id="3" name="TextBox 2"/>
          <p:cNvSpPr txBox="1"/>
          <p:nvPr/>
        </p:nvSpPr>
        <p:spPr>
          <a:xfrm>
            <a:off x="4757287" y="4660790"/>
            <a:ext cx="993521" cy="646331"/>
          </a:xfrm>
          <a:prstGeom prst="rect">
            <a:avLst/>
          </a:prstGeom>
          <a:noFill/>
        </p:spPr>
        <p:txBody>
          <a:bodyPr wrap="square" rtlCol="0">
            <a:spAutoFit/>
          </a:bodyPr>
          <a:lstStyle/>
          <a:p>
            <a:r>
              <a:rPr lang="en-AU" dirty="0" smtClean="0">
                <a:solidFill>
                  <a:schemeClr val="bg1"/>
                </a:solidFill>
              </a:rPr>
              <a:t>Penny 11yrs</a:t>
            </a:r>
            <a:endParaRPr lang="en-AU" dirty="0">
              <a:solidFill>
                <a:schemeClr val="bg1"/>
              </a:solidFill>
            </a:endParaRPr>
          </a:p>
        </p:txBody>
      </p:sp>
      <p:sp>
        <p:nvSpPr>
          <p:cNvPr id="37" name="Rectangle 36"/>
          <p:cNvSpPr/>
          <p:nvPr/>
        </p:nvSpPr>
        <p:spPr>
          <a:xfrm>
            <a:off x="210044" y="3371686"/>
            <a:ext cx="1024128" cy="878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207999" y="3676838"/>
            <a:ext cx="1151392" cy="338554"/>
          </a:xfrm>
          <a:prstGeom prst="rect">
            <a:avLst/>
          </a:prstGeom>
          <a:noFill/>
        </p:spPr>
        <p:txBody>
          <a:bodyPr wrap="square" rtlCol="0">
            <a:spAutoFit/>
          </a:bodyPr>
          <a:lstStyle/>
          <a:p>
            <a:r>
              <a:rPr lang="en-AU" sz="1600" dirty="0" smtClean="0">
                <a:solidFill>
                  <a:schemeClr val="bg1"/>
                </a:solidFill>
              </a:rPr>
              <a:t>Michael</a:t>
            </a:r>
            <a:endParaRPr lang="en-AU" sz="1600" dirty="0">
              <a:solidFill>
                <a:schemeClr val="bg1"/>
              </a:solidFill>
            </a:endParaRPr>
          </a:p>
        </p:txBody>
      </p:sp>
      <p:cxnSp>
        <p:nvCxnSpPr>
          <p:cNvPr id="39" name="Straight Connector 38"/>
          <p:cNvCxnSpPr/>
          <p:nvPr/>
        </p:nvCxnSpPr>
        <p:spPr>
          <a:xfrm flipH="1" flipV="1">
            <a:off x="3617297" y="3207756"/>
            <a:ext cx="286386" cy="2631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722606" y="1926168"/>
            <a:ext cx="9053" cy="30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748810" y="1956473"/>
            <a:ext cx="1210994" cy="1122629"/>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5365344" y="1866149"/>
            <a:ext cx="1210994" cy="1122629"/>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7745786" y="1932439"/>
            <a:ext cx="1143198" cy="1084932"/>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5390210" y="1884997"/>
            <a:ext cx="1143198" cy="1084932"/>
          </a:xfrm>
          <a:prstGeom prst="line">
            <a:avLst/>
          </a:prstGeom>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1385904" y="3479996"/>
            <a:ext cx="913732" cy="369332"/>
          </a:xfrm>
          <a:prstGeom prst="rect">
            <a:avLst/>
          </a:prstGeom>
          <a:noFill/>
        </p:spPr>
        <p:txBody>
          <a:bodyPr wrap="square" rtlCol="0">
            <a:spAutoFit/>
          </a:bodyPr>
          <a:lstStyle/>
          <a:p>
            <a:r>
              <a:rPr lang="en-AU" dirty="0" smtClean="0">
                <a:solidFill>
                  <a:schemeClr val="bg1"/>
                </a:solidFill>
              </a:rPr>
              <a:t>T: 8y</a:t>
            </a:r>
            <a:endParaRPr lang="en-AU" dirty="0">
              <a:solidFill>
                <a:schemeClr val="bg1"/>
              </a:solidFill>
            </a:endParaRPr>
          </a:p>
        </p:txBody>
      </p:sp>
    </p:spTree>
    <p:extLst>
      <p:ext uri="{BB962C8B-B14F-4D97-AF65-F5344CB8AC3E}">
        <p14:creationId xmlns="" xmlns:p14="http://schemas.microsoft.com/office/powerpoint/2010/main" val="41794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22" grpId="0" animBg="1"/>
      <p:bldP spid="23" grpId="0" animBg="1"/>
      <p:bldP spid="31" grpId="0" animBg="1"/>
      <p:bldP spid="33" grpId="0" animBg="1"/>
      <p:bldP spid="36" grpId="0"/>
      <p:bldP spid="3" grpId="0"/>
      <p:bldP spid="37" grpId="0" animBg="1"/>
      <p:bldP spid="38"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extLst>
              <p:ext uri="{D42A27DB-BD31-4B8C-83A1-F6EECF244321}">
                <p14:modId xmlns="" xmlns:p14="http://schemas.microsoft.com/office/powerpoint/2010/main" val="139973512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ctrTitle"/>
          </p:nvPr>
        </p:nvSpPr>
        <p:spPr>
          <a:xfrm>
            <a:off x="332567" y="641835"/>
            <a:ext cx="7772400" cy="861000"/>
          </a:xfrm>
        </p:spPr>
        <p:txBody>
          <a:bodyPr>
            <a:normAutofit/>
          </a:bodyPr>
          <a:lstStyle/>
          <a:p>
            <a:r>
              <a:rPr lang="en-AU" sz="4400" dirty="0" smtClean="0"/>
              <a:t>Flowchart of the Work</a:t>
            </a:r>
            <a:endParaRPr lang="en-AU" sz="4400" dirty="0"/>
          </a:p>
        </p:txBody>
      </p:sp>
      <p:sp>
        <p:nvSpPr>
          <p:cNvPr id="6" name="Rounded Rectangle 5"/>
          <p:cNvSpPr/>
          <p:nvPr/>
        </p:nvSpPr>
        <p:spPr>
          <a:xfrm>
            <a:off x="7154333" y="4106333"/>
            <a:ext cx="1820334" cy="110066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ADULT WORK</a:t>
            </a:r>
            <a:endParaRPr lang="en-US" dirty="0">
              <a:solidFill>
                <a:srgbClr val="0A0000"/>
              </a:solidFill>
            </a:endParaRPr>
          </a:p>
        </p:txBody>
      </p:sp>
      <p:sp>
        <p:nvSpPr>
          <p:cNvPr id="7" name="Right Arrow 6"/>
          <p:cNvSpPr/>
          <p:nvPr/>
        </p:nvSpPr>
        <p:spPr>
          <a:xfrm rot="3655727">
            <a:off x="7535608" y="3355618"/>
            <a:ext cx="579709" cy="370061"/>
          </a:xfrm>
          <a:prstGeom prst="rightArrow">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910167" y="1608667"/>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0" name="Rounded Rectangle 19"/>
          <p:cNvSpPr/>
          <p:nvPr/>
        </p:nvSpPr>
        <p:spPr>
          <a:xfrm>
            <a:off x="2036233" y="4068235"/>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1" name="Rounded Rectangle 20"/>
          <p:cNvSpPr/>
          <p:nvPr/>
        </p:nvSpPr>
        <p:spPr>
          <a:xfrm>
            <a:off x="2019300" y="4580467"/>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2" name="Rounded Rectangle 21"/>
          <p:cNvSpPr/>
          <p:nvPr/>
        </p:nvSpPr>
        <p:spPr>
          <a:xfrm>
            <a:off x="2044700" y="5071534"/>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3" name="Rounded Rectangle 22"/>
          <p:cNvSpPr/>
          <p:nvPr/>
        </p:nvSpPr>
        <p:spPr>
          <a:xfrm>
            <a:off x="7514167" y="2671233"/>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5" name="Rounded Rectangle 24"/>
          <p:cNvSpPr/>
          <p:nvPr/>
        </p:nvSpPr>
        <p:spPr>
          <a:xfrm>
            <a:off x="3716866" y="3441701"/>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6" name="Rounded Rectangle 25"/>
          <p:cNvSpPr/>
          <p:nvPr/>
        </p:nvSpPr>
        <p:spPr>
          <a:xfrm>
            <a:off x="4766734" y="1634067"/>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7" name="Rounded Rectangle 26"/>
          <p:cNvSpPr/>
          <p:nvPr/>
        </p:nvSpPr>
        <p:spPr>
          <a:xfrm>
            <a:off x="6654800" y="1617134"/>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8" name="Rounded Rectangle 27"/>
          <p:cNvSpPr/>
          <p:nvPr/>
        </p:nvSpPr>
        <p:spPr>
          <a:xfrm>
            <a:off x="2840567" y="1507066"/>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29" name="Rounded Rectangle 28"/>
          <p:cNvSpPr/>
          <p:nvPr/>
        </p:nvSpPr>
        <p:spPr>
          <a:xfrm>
            <a:off x="5655733" y="4555067"/>
            <a:ext cx="1460500" cy="359833"/>
          </a:xfrm>
          <a:prstGeom prst="round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Case </a:t>
            </a:r>
            <a:r>
              <a:rPr lang="en-US" dirty="0" err="1" smtClean="0">
                <a:solidFill>
                  <a:srgbClr val="0A0000"/>
                </a:solidFill>
              </a:rPr>
              <a:t>mtg</a:t>
            </a:r>
            <a:endParaRPr lang="en-US" dirty="0">
              <a:solidFill>
                <a:srgbClr val="0A0000"/>
              </a:solidFill>
            </a:endParaRPr>
          </a:p>
        </p:txBody>
      </p:sp>
      <p:sp>
        <p:nvSpPr>
          <p:cNvPr id="30" name="Rounded Rectangle 29"/>
          <p:cNvSpPr/>
          <p:nvPr/>
        </p:nvSpPr>
        <p:spPr>
          <a:xfrm>
            <a:off x="5702301" y="3945467"/>
            <a:ext cx="1460500" cy="359833"/>
          </a:xfrm>
          <a:prstGeom prst="round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Case </a:t>
            </a:r>
            <a:r>
              <a:rPr lang="en-US" dirty="0" err="1" smtClean="0">
                <a:solidFill>
                  <a:srgbClr val="0A0000"/>
                </a:solidFill>
              </a:rPr>
              <a:t>mtg</a:t>
            </a:r>
            <a:endParaRPr lang="en-US" dirty="0">
              <a:solidFill>
                <a:srgbClr val="0A0000"/>
              </a:solidFill>
            </a:endParaRPr>
          </a:p>
        </p:txBody>
      </p:sp>
      <p:sp>
        <p:nvSpPr>
          <p:cNvPr id="31" name="Rounded Rectangle 30"/>
          <p:cNvSpPr/>
          <p:nvPr/>
        </p:nvSpPr>
        <p:spPr>
          <a:xfrm>
            <a:off x="7505699" y="2108199"/>
            <a:ext cx="1460500" cy="359833"/>
          </a:xfrm>
          <a:prstGeom prst="round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Case </a:t>
            </a:r>
            <a:r>
              <a:rPr lang="en-US" dirty="0" err="1" smtClean="0">
                <a:solidFill>
                  <a:srgbClr val="0A0000"/>
                </a:solidFill>
              </a:rPr>
              <a:t>mtg</a:t>
            </a:r>
            <a:endParaRPr lang="en-US" dirty="0">
              <a:solidFill>
                <a:srgbClr val="0A0000"/>
              </a:solidFill>
            </a:endParaRPr>
          </a:p>
        </p:txBody>
      </p:sp>
      <p:sp>
        <p:nvSpPr>
          <p:cNvPr id="32" name="Rounded Rectangle 31"/>
          <p:cNvSpPr/>
          <p:nvPr/>
        </p:nvSpPr>
        <p:spPr>
          <a:xfrm>
            <a:off x="4449233" y="2861734"/>
            <a:ext cx="1460500" cy="359833"/>
          </a:xfrm>
          <a:prstGeom prst="round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Case </a:t>
            </a:r>
            <a:r>
              <a:rPr lang="en-US" dirty="0" err="1" smtClean="0">
                <a:solidFill>
                  <a:srgbClr val="0A0000"/>
                </a:solidFill>
              </a:rPr>
              <a:t>mtg</a:t>
            </a:r>
            <a:endParaRPr lang="en-US" dirty="0">
              <a:solidFill>
                <a:srgbClr val="0A0000"/>
              </a:solidFill>
            </a:endParaRPr>
          </a:p>
        </p:txBody>
      </p:sp>
      <p:sp>
        <p:nvSpPr>
          <p:cNvPr id="33" name="Rounded Rectangle 32"/>
          <p:cNvSpPr/>
          <p:nvPr/>
        </p:nvSpPr>
        <p:spPr>
          <a:xfrm>
            <a:off x="5698067" y="5168900"/>
            <a:ext cx="1460500" cy="359833"/>
          </a:xfrm>
          <a:prstGeom prst="round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Case </a:t>
            </a:r>
            <a:r>
              <a:rPr lang="en-US" dirty="0" err="1" smtClean="0">
                <a:solidFill>
                  <a:srgbClr val="0A0000"/>
                </a:solidFill>
              </a:rPr>
              <a:t>mtg</a:t>
            </a:r>
            <a:endParaRPr lang="en-US" dirty="0">
              <a:solidFill>
                <a:srgbClr val="0A0000"/>
              </a:solidFill>
            </a:endParaRPr>
          </a:p>
        </p:txBody>
      </p:sp>
      <p:sp>
        <p:nvSpPr>
          <p:cNvPr id="34" name="Rounded Rectangle 33"/>
          <p:cNvSpPr/>
          <p:nvPr/>
        </p:nvSpPr>
        <p:spPr>
          <a:xfrm>
            <a:off x="1104900" y="2120900"/>
            <a:ext cx="1460500" cy="359833"/>
          </a:xfrm>
          <a:prstGeom prst="round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Case </a:t>
            </a:r>
            <a:r>
              <a:rPr lang="en-US" dirty="0" err="1" smtClean="0">
                <a:solidFill>
                  <a:srgbClr val="0A0000"/>
                </a:solidFill>
              </a:rPr>
              <a:t>mtg</a:t>
            </a:r>
            <a:endParaRPr lang="en-US" dirty="0">
              <a:solidFill>
                <a:srgbClr val="0A0000"/>
              </a:solidFill>
            </a:endParaRPr>
          </a:p>
        </p:txBody>
      </p:sp>
      <p:sp>
        <p:nvSpPr>
          <p:cNvPr id="35" name="Rounded Rectangle 34"/>
          <p:cNvSpPr/>
          <p:nvPr/>
        </p:nvSpPr>
        <p:spPr>
          <a:xfrm>
            <a:off x="2036233" y="3581400"/>
            <a:ext cx="1460500" cy="359833"/>
          </a:xfrm>
          <a:prstGeom prst="round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Case </a:t>
            </a:r>
            <a:r>
              <a:rPr lang="en-US" dirty="0" err="1" smtClean="0">
                <a:solidFill>
                  <a:srgbClr val="0A0000"/>
                </a:solidFill>
              </a:rPr>
              <a:t>mtg</a:t>
            </a:r>
            <a:endParaRPr lang="en-US" dirty="0">
              <a:solidFill>
                <a:srgbClr val="0A0000"/>
              </a:solidFill>
            </a:endParaRPr>
          </a:p>
        </p:txBody>
      </p:sp>
      <p:sp>
        <p:nvSpPr>
          <p:cNvPr id="36" name="Right Arrow 35"/>
          <p:cNvSpPr/>
          <p:nvPr/>
        </p:nvSpPr>
        <p:spPr>
          <a:xfrm rot="2382485">
            <a:off x="4740970" y="5747175"/>
            <a:ext cx="586371" cy="360143"/>
          </a:xfrm>
          <a:prstGeom prst="rightArrow">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592233" y="5757334"/>
            <a:ext cx="1646767" cy="91016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ONGOING FEEDBACK</a:t>
            </a:r>
            <a:endParaRPr lang="en-US" dirty="0">
              <a:solidFill>
                <a:srgbClr val="0A0000"/>
              </a:solidFill>
            </a:endParaRPr>
          </a:p>
        </p:txBody>
      </p:sp>
      <p:sp>
        <p:nvSpPr>
          <p:cNvPr id="38" name="Right Arrow 37"/>
          <p:cNvSpPr/>
          <p:nvPr/>
        </p:nvSpPr>
        <p:spPr>
          <a:xfrm rot="19040659">
            <a:off x="7369868" y="5455075"/>
            <a:ext cx="586371" cy="360143"/>
          </a:xfrm>
          <a:prstGeom prst="rightArrow">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7412567" y="6100234"/>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43" name="Rounded Rectangle 42"/>
          <p:cNvSpPr/>
          <p:nvPr/>
        </p:nvSpPr>
        <p:spPr>
          <a:xfrm>
            <a:off x="3898901" y="6269567"/>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
        <p:nvSpPr>
          <p:cNvPr id="44" name="Rounded Rectangle 43"/>
          <p:cNvSpPr/>
          <p:nvPr/>
        </p:nvSpPr>
        <p:spPr>
          <a:xfrm>
            <a:off x="241299" y="3369734"/>
            <a:ext cx="1646767" cy="91016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FDR: Initiated by Father</a:t>
            </a:r>
            <a:endParaRPr lang="en-US" dirty="0">
              <a:solidFill>
                <a:srgbClr val="0A0000"/>
              </a:solidFill>
            </a:endParaRPr>
          </a:p>
        </p:txBody>
      </p:sp>
      <p:sp>
        <p:nvSpPr>
          <p:cNvPr id="45" name="Rounded Rectangle 44"/>
          <p:cNvSpPr/>
          <p:nvPr/>
        </p:nvSpPr>
        <p:spPr>
          <a:xfrm>
            <a:off x="3801533" y="4220634"/>
            <a:ext cx="1646767" cy="91016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CHILD WORK</a:t>
            </a:r>
            <a:endParaRPr lang="en-US" dirty="0">
              <a:solidFill>
                <a:srgbClr val="0A0000"/>
              </a:solidFill>
            </a:endParaRPr>
          </a:p>
        </p:txBody>
      </p:sp>
      <p:sp>
        <p:nvSpPr>
          <p:cNvPr id="46" name="Rounded Rectangle 45"/>
          <p:cNvSpPr/>
          <p:nvPr/>
        </p:nvSpPr>
        <p:spPr>
          <a:xfrm>
            <a:off x="5795433" y="2171700"/>
            <a:ext cx="1646767" cy="91016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FEEDBACK</a:t>
            </a:r>
            <a:endParaRPr lang="en-US" dirty="0">
              <a:solidFill>
                <a:srgbClr val="0A0000"/>
              </a:solidFill>
            </a:endParaRPr>
          </a:p>
        </p:txBody>
      </p:sp>
      <p:sp>
        <p:nvSpPr>
          <p:cNvPr id="47" name="Rounded Rectangle 46"/>
          <p:cNvSpPr/>
          <p:nvPr/>
        </p:nvSpPr>
        <p:spPr>
          <a:xfrm>
            <a:off x="2654300" y="2269068"/>
            <a:ext cx="1646767" cy="91016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CHILD CONSULT</a:t>
            </a:r>
            <a:endParaRPr lang="en-US" dirty="0">
              <a:solidFill>
                <a:srgbClr val="0A0000"/>
              </a:solidFill>
            </a:endParaRPr>
          </a:p>
        </p:txBody>
      </p:sp>
      <p:sp>
        <p:nvSpPr>
          <p:cNvPr id="48" name="Right Arrow 47"/>
          <p:cNvSpPr/>
          <p:nvPr/>
        </p:nvSpPr>
        <p:spPr>
          <a:xfrm rot="20171375">
            <a:off x="1812997" y="2791101"/>
            <a:ext cx="586371" cy="388528"/>
          </a:xfrm>
          <a:prstGeom prst="rightArrow">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ight Arrow 48"/>
          <p:cNvSpPr/>
          <p:nvPr/>
        </p:nvSpPr>
        <p:spPr>
          <a:xfrm>
            <a:off x="4770601" y="2263142"/>
            <a:ext cx="586371" cy="360143"/>
          </a:xfrm>
          <a:prstGeom prst="rightArrow">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ight Arrow 49"/>
          <p:cNvSpPr/>
          <p:nvPr/>
        </p:nvSpPr>
        <p:spPr>
          <a:xfrm rot="7287749">
            <a:off x="5134726" y="3549909"/>
            <a:ext cx="760659" cy="388333"/>
          </a:xfrm>
          <a:prstGeom prst="rightArrow">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5867400" y="3369734"/>
            <a:ext cx="1460500" cy="35983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A0000"/>
                </a:solidFill>
              </a:rPr>
              <a:t>Supervision</a:t>
            </a:r>
            <a:endParaRPr lang="en-US" dirty="0">
              <a:solidFill>
                <a:srgbClr val="0A0000"/>
              </a:solidFill>
            </a:endParaRPr>
          </a:p>
        </p:txBody>
      </p:sp>
    </p:spTree>
    <p:extLst>
      <p:ext uri="{BB962C8B-B14F-4D97-AF65-F5344CB8AC3E}">
        <p14:creationId xmlns="" xmlns:p14="http://schemas.microsoft.com/office/powerpoint/2010/main" val="298252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2" grpId="0" animBg="1"/>
      <p:bldP spid="43" grpId="0" animBg="1"/>
      <p:bldP spid="45" grpId="0" animBg="1"/>
      <p:bldP spid="46" grpId="0" animBg="1"/>
      <p:bldP spid="47" grpId="0" animBg="1"/>
      <p:bldP spid="48" grpId="0" animBg="1"/>
      <p:bldP spid="49" grpId="0" animBg="1"/>
      <p:bldP spid="50" grpId="0" animBg="1"/>
      <p:bldP spid="51" grpId="0" animBg="1"/>
      <p:bldP spid="5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00" y="477500"/>
            <a:ext cx="7772400" cy="1512168"/>
          </a:xfrm>
        </p:spPr>
        <p:txBody>
          <a:bodyPr/>
          <a:lstStyle/>
          <a:p>
            <a:r>
              <a:rPr lang="en-US" dirty="0" smtClean="0"/>
              <a:t>Meeting with the child</a:t>
            </a:r>
            <a:endParaRPr lang="en-US" dirty="0"/>
          </a:p>
        </p:txBody>
      </p:sp>
      <p:sp>
        <p:nvSpPr>
          <p:cNvPr id="3" name="Content Placeholder 2"/>
          <p:cNvSpPr>
            <a:spLocks noGrp="1"/>
          </p:cNvSpPr>
          <p:nvPr>
            <p:ph idx="1"/>
          </p:nvPr>
        </p:nvSpPr>
        <p:spPr>
          <a:xfrm>
            <a:off x="557999" y="1735666"/>
            <a:ext cx="8131602" cy="4360333"/>
          </a:xfrm>
        </p:spPr>
        <p:txBody>
          <a:bodyPr>
            <a:normAutofit fontScale="92500" lnSpcReduction="10000"/>
          </a:bodyPr>
          <a:lstStyle/>
          <a:p>
            <a:r>
              <a:rPr lang="en-US" sz="2400" b="1" dirty="0" smtClean="0">
                <a:latin typeface="FS Elliot Pro Heavy (Headings)"/>
                <a:cs typeface="FS Elliot Pro Heavy (Headings)"/>
              </a:rPr>
              <a:t>Presentation</a:t>
            </a:r>
          </a:p>
          <a:p>
            <a:r>
              <a:rPr lang="en-US" sz="2400" b="1" dirty="0" smtClean="0">
                <a:latin typeface="FS Elliot Pro Heavy (Headings)"/>
                <a:cs typeface="FS Elliot Pro Heavy (Headings)"/>
              </a:rPr>
              <a:t>Interventions: Genogram, </a:t>
            </a:r>
            <a:r>
              <a:rPr lang="en-US" sz="2400" b="1" dirty="0">
                <a:latin typeface="FS Elliot Pro Heavy (Headings)"/>
                <a:cs typeface="FS Elliot Pro Heavy (Headings)"/>
              </a:rPr>
              <a:t>l</a:t>
            </a:r>
            <a:r>
              <a:rPr lang="en-US" sz="2400" b="1" dirty="0" smtClean="0">
                <a:latin typeface="FS Elliot Pro Heavy (Headings)"/>
                <a:cs typeface="FS Elliot Pro Heavy (Headings)"/>
              </a:rPr>
              <a:t>ikes/dislikes, worries mind map</a:t>
            </a:r>
          </a:p>
          <a:p>
            <a:r>
              <a:rPr lang="en-US" sz="2400" b="1" dirty="0" smtClean="0">
                <a:latin typeface="FS Elliot Pro Heavy (Headings)"/>
                <a:cs typeface="FS Elliot Pro Heavy (Headings)"/>
              </a:rPr>
              <a:t>Things she said:</a:t>
            </a:r>
          </a:p>
          <a:p>
            <a:pPr algn="ctr"/>
            <a:r>
              <a:rPr lang="en-AU" sz="2400" b="1" dirty="0">
                <a:latin typeface="FS Elliot Pro Heavy (Headings)"/>
                <a:cs typeface="FS Elliot Pro Heavy (Headings)"/>
              </a:rPr>
              <a:t>	</a:t>
            </a:r>
            <a:r>
              <a:rPr lang="en-AU" sz="2400" i="1" dirty="0" smtClean="0">
                <a:latin typeface="FS Elliot Pro Heavy (Headings)"/>
                <a:cs typeface="FS Elliot Pro Heavy (Headings)"/>
              </a:rPr>
              <a:t>“</a:t>
            </a:r>
            <a:r>
              <a:rPr lang="en-AU" sz="2400" i="1" dirty="0">
                <a:latin typeface="FS Elliot Pro Heavy (Headings)"/>
                <a:cs typeface="FS Elliot Pro Heavy (Headings)"/>
              </a:rPr>
              <a:t>I want to be able to go to one house and know that the other parent understands”</a:t>
            </a:r>
          </a:p>
          <a:p>
            <a:pPr algn="ctr"/>
            <a:r>
              <a:rPr lang="en-AU" sz="2400" i="1" dirty="0">
                <a:latin typeface="FS Elliot Pro Heavy (Headings)"/>
                <a:cs typeface="FS Elliot Pro Heavy (Headings)"/>
              </a:rPr>
              <a:t>	</a:t>
            </a:r>
            <a:r>
              <a:rPr lang="en-AU" sz="2400" i="1" dirty="0" smtClean="0">
                <a:latin typeface="FS Elliot Pro Heavy (Headings)"/>
                <a:cs typeface="FS Elliot Pro Heavy (Headings)"/>
              </a:rPr>
              <a:t>“</a:t>
            </a:r>
            <a:r>
              <a:rPr lang="en-AU" sz="2400" i="1" dirty="0">
                <a:latin typeface="FS Elliot Pro Heavy (Headings)"/>
                <a:cs typeface="FS Elliot Pro Heavy (Headings)"/>
              </a:rPr>
              <a:t>I don</a:t>
            </a:r>
            <a:r>
              <a:rPr lang="fr-FR" sz="2400" i="1" dirty="0">
                <a:latin typeface="FS Elliot Pro Heavy (Headings)"/>
                <a:cs typeface="FS Elliot Pro Heavy (Headings)"/>
              </a:rPr>
              <a:t>’</a:t>
            </a:r>
            <a:r>
              <a:rPr lang="en-AU" sz="2400" i="1" dirty="0">
                <a:latin typeface="FS Elliot Pro Heavy (Headings)"/>
                <a:cs typeface="FS Elliot Pro Heavy (Headings)"/>
              </a:rPr>
              <a:t>t want to know what is happening between Mum and </a:t>
            </a:r>
            <a:r>
              <a:rPr lang="en-AU" sz="2400" i="1" dirty="0" smtClean="0">
                <a:latin typeface="FS Elliot Pro Heavy (Headings)"/>
                <a:cs typeface="FS Elliot Pro Heavy (Headings)"/>
              </a:rPr>
              <a:t>Dad anymore”</a:t>
            </a:r>
            <a:endParaRPr lang="en-AU" sz="2400" i="1" dirty="0">
              <a:latin typeface="FS Elliot Pro Heavy (Headings)"/>
              <a:cs typeface="FS Elliot Pro Heavy (Headings)"/>
            </a:endParaRPr>
          </a:p>
          <a:p>
            <a:pPr algn="ctr"/>
            <a:r>
              <a:rPr lang="en-AU" sz="2400" i="1" dirty="0">
                <a:latin typeface="FS Elliot Pro Heavy (Headings)"/>
                <a:cs typeface="FS Elliot Pro Heavy (Headings)"/>
              </a:rPr>
              <a:t>	</a:t>
            </a:r>
            <a:r>
              <a:rPr lang="en-AU" sz="2400" i="1" dirty="0" smtClean="0">
                <a:latin typeface="FS Elliot Pro Heavy (Headings)"/>
                <a:cs typeface="FS Elliot Pro Heavy (Headings)"/>
              </a:rPr>
              <a:t>“</a:t>
            </a:r>
            <a:r>
              <a:rPr lang="en-AU" sz="2400" i="1" dirty="0">
                <a:latin typeface="FS Elliot Pro Heavy (Headings)"/>
                <a:cs typeface="FS Elliot Pro Heavy (Headings)"/>
              </a:rPr>
              <a:t>He gets upset when I ask things he </a:t>
            </a:r>
            <a:r>
              <a:rPr lang="en-AU" sz="2400" i="1" dirty="0" err="1">
                <a:latin typeface="FS Elliot Pro Heavy (Headings)"/>
                <a:cs typeface="FS Elliot Pro Heavy (Headings)"/>
              </a:rPr>
              <a:t>doesn</a:t>
            </a:r>
            <a:r>
              <a:rPr lang="fr-FR" sz="2400" i="1" dirty="0">
                <a:latin typeface="FS Elliot Pro Heavy (Headings)"/>
                <a:cs typeface="FS Elliot Pro Heavy (Headings)"/>
              </a:rPr>
              <a:t>’</a:t>
            </a:r>
            <a:r>
              <a:rPr lang="en-AU" sz="2400" i="1" dirty="0">
                <a:latin typeface="FS Elliot Pro Heavy (Headings)"/>
                <a:cs typeface="FS Elliot Pro Heavy (Headings)"/>
              </a:rPr>
              <a:t>t like, like calling Mum. Then I feel responsible for upsetting him”</a:t>
            </a:r>
          </a:p>
          <a:p>
            <a:r>
              <a:rPr lang="en-US" sz="2400" b="1" dirty="0" smtClean="0">
                <a:latin typeface="FS Elliot Pro Heavy (Headings)"/>
                <a:cs typeface="FS Elliot Pro Heavy (Headings)"/>
              </a:rPr>
              <a:t>Indicators </a:t>
            </a:r>
            <a:r>
              <a:rPr lang="en-US" sz="2400" b="1" dirty="0">
                <a:latin typeface="FS Elliot Pro Heavy (Headings)"/>
                <a:cs typeface="FS Elliot Pro Heavy (Headings)"/>
              </a:rPr>
              <a:t>of </a:t>
            </a:r>
            <a:r>
              <a:rPr lang="en-US" sz="2400" b="1" dirty="0" smtClean="0">
                <a:latin typeface="FS Elliot Pro Heavy (Headings)"/>
                <a:cs typeface="FS Elliot Pro Heavy (Headings)"/>
              </a:rPr>
              <a:t>distress</a:t>
            </a:r>
          </a:p>
          <a:p>
            <a:pPr marL="285750" indent="-285750">
              <a:buFontTx/>
              <a:buChar char="-"/>
            </a:pPr>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1745" y="1059394"/>
            <a:ext cx="8591738" cy="5563354"/>
          </a:xfrm>
          <a:prstGeom prst="rect">
            <a:avLst/>
          </a:prstGeom>
        </p:spPr>
      </p:pic>
    </p:spTree>
    <p:extLst>
      <p:ext uri="{BB962C8B-B14F-4D97-AF65-F5344CB8AC3E}">
        <p14:creationId xmlns="" xmlns:p14="http://schemas.microsoft.com/office/powerpoint/2010/main" val="1071292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Feedback </a:t>
            </a:r>
            <a:endParaRPr lang="en-US" dirty="0"/>
          </a:p>
        </p:txBody>
      </p:sp>
      <p:sp>
        <p:nvSpPr>
          <p:cNvPr id="3" name="Content Placeholder 2"/>
          <p:cNvSpPr>
            <a:spLocks noGrp="1"/>
          </p:cNvSpPr>
          <p:nvPr>
            <p:ph idx="1"/>
          </p:nvPr>
        </p:nvSpPr>
        <p:spPr>
          <a:xfrm>
            <a:off x="515666" y="1207500"/>
            <a:ext cx="7548833" cy="4740333"/>
          </a:xfrm>
        </p:spPr>
        <p:txBody>
          <a:bodyPr>
            <a:normAutofit fontScale="92500" lnSpcReduction="20000"/>
          </a:bodyPr>
          <a:lstStyle/>
          <a:p>
            <a:r>
              <a:rPr lang="en-US" sz="3200" dirty="0" smtClean="0"/>
              <a:t>Themes: </a:t>
            </a:r>
          </a:p>
          <a:p>
            <a:r>
              <a:rPr lang="en-US" sz="2600" dirty="0" smtClean="0"/>
              <a:t>David: </a:t>
            </a:r>
            <a:r>
              <a:rPr lang="en-AU" sz="2200" dirty="0" smtClean="0"/>
              <a:t>Parental </a:t>
            </a:r>
            <a:r>
              <a:rPr lang="en-AU" sz="2200" dirty="0" err="1" smtClean="0"/>
              <a:t>attunement</a:t>
            </a:r>
            <a:r>
              <a:rPr lang="en-AU" sz="2200" dirty="0" smtClean="0"/>
              <a:t>, </a:t>
            </a:r>
            <a:r>
              <a:rPr lang="en-AU" sz="2200" dirty="0" err="1" smtClean="0"/>
              <a:t>parentified</a:t>
            </a:r>
            <a:r>
              <a:rPr lang="en-AU" sz="2200" dirty="0" smtClean="0"/>
              <a:t> emotional </a:t>
            </a:r>
            <a:r>
              <a:rPr lang="en-AU" sz="2200" dirty="0"/>
              <a:t>dysregulation, </a:t>
            </a:r>
            <a:r>
              <a:rPr lang="en-US" sz="2200" dirty="0" smtClean="0"/>
              <a:t>exposure </a:t>
            </a:r>
            <a:r>
              <a:rPr lang="en-US" sz="2200" dirty="0"/>
              <a:t>to </a:t>
            </a:r>
            <a:r>
              <a:rPr lang="en-US" sz="2200" dirty="0" smtClean="0"/>
              <a:t>conflict / adult issues, </a:t>
            </a:r>
            <a:r>
              <a:rPr lang="en-AU" sz="2200" dirty="0"/>
              <a:t>apology, </a:t>
            </a:r>
            <a:endParaRPr lang="en-US" sz="2200" dirty="0" smtClean="0"/>
          </a:p>
          <a:p>
            <a:r>
              <a:rPr lang="en-US" sz="2600" dirty="0" smtClean="0"/>
              <a:t>Rachel: </a:t>
            </a:r>
            <a:r>
              <a:rPr lang="en-US" sz="2200" dirty="0" smtClean="0"/>
              <a:t>True Permission, parental attunement, exposure to conflict/ adult issue</a:t>
            </a:r>
            <a:endParaRPr lang="en-US" sz="2200" dirty="0"/>
          </a:p>
          <a:p>
            <a:endParaRPr lang="en-US" dirty="0" smtClean="0"/>
          </a:p>
          <a:p>
            <a:r>
              <a:rPr lang="en-US" sz="3200" dirty="0" smtClean="0"/>
              <a:t>Recommendations:</a:t>
            </a:r>
          </a:p>
          <a:p>
            <a:r>
              <a:rPr lang="en-US" sz="2600" dirty="0" smtClean="0"/>
              <a:t>David: </a:t>
            </a:r>
            <a:r>
              <a:rPr lang="en-US" sz="2200" dirty="0" smtClean="0"/>
              <a:t>Adult </a:t>
            </a:r>
            <a:r>
              <a:rPr lang="en-US" sz="2200" dirty="0"/>
              <a:t>w</a:t>
            </a:r>
            <a:r>
              <a:rPr lang="en-US" sz="2200" dirty="0" smtClean="0"/>
              <a:t>ork, </a:t>
            </a:r>
            <a:r>
              <a:rPr lang="en-US" sz="2200" dirty="0" err="1" smtClean="0"/>
              <a:t>minimising</a:t>
            </a:r>
            <a:r>
              <a:rPr lang="en-US" sz="2200" dirty="0" smtClean="0"/>
              <a:t> </a:t>
            </a:r>
            <a:r>
              <a:rPr lang="en-US" sz="2200" dirty="0"/>
              <a:t>exposure to </a:t>
            </a:r>
            <a:r>
              <a:rPr lang="en-US" sz="2200" dirty="0" smtClean="0"/>
              <a:t>conflict / adult </a:t>
            </a:r>
            <a:r>
              <a:rPr lang="en-US" sz="2200" dirty="0"/>
              <a:t>issue, Apology / </a:t>
            </a:r>
            <a:r>
              <a:rPr lang="en-US" sz="2200" dirty="0" smtClean="0"/>
              <a:t>acknowledgement letter.</a:t>
            </a:r>
          </a:p>
          <a:p>
            <a:r>
              <a:rPr lang="en-US" sz="2600" dirty="0" smtClean="0"/>
              <a:t>Rachel: </a:t>
            </a:r>
            <a:r>
              <a:rPr lang="en-US" sz="2200" dirty="0" smtClean="0"/>
              <a:t>Adult </a:t>
            </a:r>
            <a:r>
              <a:rPr lang="en-US" sz="2200" dirty="0"/>
              <a:t>w</a:t>
            </a:r>
            <a:r>
              <a:rPr lang="en-US" sz="2200" dirty="0" smtClean="0"/>
              <a:t>ork, achieving true permission, </a:t>
            </a:r>
            <a:r>
              <a:rPr lang="en-US" sz="2200" dirty="0" err="1"/>
              <a:t>m</a:t>
            </a:r>
            <a:r>
              <a:rPr lang="en-US" sz="2200" dirty="0" err="1" smtClean="0"/>
              <a:t>inimising</a:t>
            </a:r>
            <a:r>
              <a:rPr lang="en-US" sz="2200" dirty="0" smtClean="0"/>
              <a:t> exposure </a:t>
            </a:r>
            <a:r>
              <a:rPr lang="en-US" sz="2200" dirty="0"/>
              <a:t>to conflict/adult </a:t>
            </a:r>
            <a:r>
              <a:rPr lang="en-US" sz="2200" dirty="0" smtClean="0"/>
              <a:t>issue</a:t>
            </a:r>
          </a:p>
          <a:p>
            <a:r>
              <a:rPr lang="en-US" sz="2600" dirty="0" smtClean="0"/>
              <a:t>Penny: </a:t>
            </a:r>
            <a:r>
              <a:rPr lang="en-US" sz="2200" dirty="0" smtClean="0"/>
              <a:t>attend The Anchor</a:t>
            </a:r>
            <a:endParaRPr lang="en-US" sz="2200" dirty="0"/>
          </a:p>
        </p:txBody>
      </p:sp>
    </p:spTree>
    <p:extLst>
      <p:ext uri="{BB962C8B-B14F-4D97-AF65-F5344CB8AC3E}">
        <p14:creationId xmlns="" xmlns:p14="http://schemas.microsoft.com/office/powerpoint/2010/main" val="171756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work – Implementing recommendations</a:t>
            </a:r>
            <a:endParaRPr lang="en-US" dirty="0"/>
          </a:p>
        </p:txBody>
      </p:sp>
      <p:sp>
        <p:nvSpPr>
          <p:cNvPr id="3" name="Content Placeholder 2"/>
          <p:cNvSpPr>
            <a:spLocks noGrp="1"/>
          </p:cNvSpPr>
          <p:nvPr>
            <p:ph idx="1"/>
          </p:nvPr>
        </p:nvSpPr>
        <p:spPr>
          <a:xfrm>
            <a:off x="90535" y="1503335"/>
            <a:ext cx="8944823" cy="4656667"/>
          </a:xfrm>
        </p:spPr>
        <p:txBody>
          <a:bodyPr>
            <a:normAutofit fontScale="25000" lnSpcReduction="20000"/>
          </a:bodyPr>
          <a:lstStyle/>
          <a:p>
            <a:r>
              <a:rPr lang="en-AU" sz="10400" u="sng" dirty="0" smtClean="0"/>
              <a:t>Letter from David to Penny</a:t>
            </a:r>
            <a:r>
              <a:rPr lang="en-AU" sz="10400" dirty="0" smtClean="0"/>
              <a:t>:</a:t>
            </a:r>
          </a:p>
          <a:p>
            <a:pPr algn="just"/>
            <a:r>
              <a:rPr lang="en-AU" sz="8800" i="1" dirty="0" smtClean="0">
                <a:latin typeface="+mn-lt"/>
              </a:rPr>
              <a:t>Wow</a:t>
            </a:r>
            <a:r>
              <a:rPr lang="en-AU" sz="8800" i="1" dirty="0">
                <a:latin typeface="+mn-lt"/>
              </a:rPr>
              <a:t>, it seems like forever since I’ve seen you and I miss you. I’m not sure how all this happened, I just know it hurts and I know it’s not your fault, things just happen. I’m sorry that I’ve contributed to where we are. </a:t>
            </a:r>
          </a:p>
          <a:p>
            <a:r>
              <a:rPr lang="en-AU" sz="8800" i="1" dirty="0">
                <a:latin typeface="+mn-lt"/>
              </a:rPr>
              <a:t>I understand </a:t>
            </a:r>
            <a:r>
              <a:rPr lang="en-AU" sz="8800" i="1" dirty="0" smtClean="0">
                <a:latin typeface="+mn-lt"/>
              </a:rPr>
              <a:t>that </a:t>
            </a:r>
            <a:r>
              <a:rPr lang="en-AU" sz="8800" i="1" dirty="0">
                <a:latin typeface="+mn-lt"/>
              </a:rPr>
              <a:t>sometimes it must be hard for you thinking that you have to keep both Mum and I happy. We both love you lots and want the absolute best for you. </a:t>
            </a:r>
          </a:p>
          <a:p>
            <a:r>
              <a:rPr lang="en-AU" sz="8800" i="1" dirty="0">
                <a:latin typeface="+mn-lt"/>
              </a:rPr>
              <a:t>I am currently having counselling sessions with a colleague of Jesse. Her name is Ali, she too is great and she is assisting me in becoming the best Dad for you I can possibly be. She is helping to consider your needs, be bigger, stronger, wiser and kind in all aspects of my life. I am committed and ready to change anything we need to reunite us. I know you are growing up and will respect you and trust in your ideas in this </a:t>
            </a:r>
            <a:r>
              <a:rPr lang="en-AU" sz="8800" i="1" dirty="0" smtClean="0">
                <a:latin typeface="+mn-lt"/>
              </a:rPr>
              <a:t>journey. </a:t>
            </a:r>
            <a:endParaRPr lang="en-AU" sz="8800" i="1" dirty="0">
              <a:latin typeface="+mn-lt"/>
            </a:endParaRPr>
          </a:p>
        </p:txBody>
      </p:sp>
    </p:spTree>
    <p:extLst>
      <p:ext uri="{BB962C8B-B14F-4D97-AF65-F5344CB8AC3E}">
        <p14:creationId xmlns="" xmlns:p14="http://schemas.microsoft.com/office/powerpoint/2010/main" val="35420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5. Child Work</a:t>
            </a:r>
            <a:endParaRPr lang="en-US" dirty="0"/>
          </a:p>
        </p:txBody>
      </p:sp>
      <p:sp>
        <p:nvSpPr>
          <p:cNvPr id="3" name="Content Placeholder 2"/>
          <p:cNvSpPr>
            <a:spLocks noGrp="1"/>
          </p:cNvSpPr>
          <p:nvPr>
            <p:ph idx="1"/>
          </p:nvPr>
        </p:nvSpPr>
        <p:spPr>
          <a:xfrm>
            <a:off x="558000" y="1102293"/>
            <a:ext cx="8141500" cy="4451259"/>
          </a:xfrm>
        </p:spPr>
        <p:txBody>
          <a:bodyPr/>
          <a:lstStyle/>
          <a:p>
            <a:r>
              <a:rPr lang="en-US" sz="2600" dirty="0" smtClean="0"/>
              <a:t>The ongoing therapeutic work centered around key themes:</a:t>
            </a:r>
          </a:p>
          <a:p>
            <a:r>
              <a:rPr lang="en-US" sz="2600" dirty="0" smtClean="0"/>
              <a:t>Relational repair with Father</a:t>
            </a:r>
          </a:p>
          <a:p>
            <a:r>
              <a:rPr lang="en-US" sz="2600" dirty="0"/>
              <a:t>Individuation/Loyalty </a:t>
            </a:r>
            <a:r>
              <a:rPr lang="en-US" sz="2600" dirty="0" smtClean="0"/>
              <a:t>binds</a:t>
            </a:r>
          </a:p>
          <a:p>
            <a:r>
              <a:rPr lang="en-US" sz="2600" dirty="0" smtClean="0"/>
              <a:t>Separating self from conflict</a:t>
            </a:r>
          </a:p>
          <a:p>
            <a:endParaRPr lang="en-US" dirty="0"/>
          </a:p>
        </p:txBody>
      </p:sp>
      <p:sp>
        <p:nvSpPr>
          <p:cNvPr id="6" name="TextBox 5"/>
          <p:cNvSpPr txBox="1"/>
          <p:nvPr/>
        </p:nvSpPr>
        <p:spPr>
          <a:xfrm>
            <a:off x="558000" y="2456194"/>
            <a:ext cx="7972007" cy="3785651"/>
          </a:xfrm>
          <a:prstGeom prst="rect">
            <a:avLst/>
          </a:prstGeom>
          <a:noFill/>
        </p:spPr>
        <p:txBody>
          <a:bodyPr wrap="square" rtlCol="0">
            <a:spAutoFit/>
          </a:bodyPr>
          <a:lstStyle/>
          <a:p>
            <a:r>
              <a:rPr lang="en-US" sz="2400" b="1" u="sng" dirty="0">
                <a:solidFill>
                  <a:srgbClr val="0A0000"/>
                </a:solidFill>
              </a:rPr>
              <a:t>R</a:t>
            </a:r>
            <a:r>
              <a:rPr lang="en-US" sz="2400" b="1" u="sng" dirty="0" smtClean="0">
                <a:solidFill>
                  <a:srgbClr val="0A0000"/>
                </a:solidFill>
              </a:rPr>
              <a:t>esponse </a:t>
            </a:r>
            <a:r>
              <a:rPr lang="en-US" sz="2400" b="1" u="sng" dirty="0">
                <a:solidFill>
                  <a:srgbClr val="0A0000"/>
                </a:solidFill>
              </a:rPr>
              <a:t>from Penny to David:</a:t>
            </a:r>
          </a:p>
          <a:p>
            <a:r>
              <a:rPr lang="en-AU" sz="1900" i="1" dirty="0">
                <a:solidFill>
                  <a:srgbClr val="0A0000"/>
                </a:solidFill>
              </a:rPr>
              <a:t>I </a:t>
            </a:r>
            <a:r>
              <a:rPr lang="en-AU" sz="2200" i="1" dirty="0">
                <a:solidFill>
                  <a:srgbClr val="0A0000"/>
                </a:solidFill>
              </a:rPr>
              <a:t>know it’s been a while and I wish it never happened but I’m happy it has to solve the problems from the past. </a:t>
            </a:r>
            <a:r>
              <a:rPr lang="en-AU" sz="2200" i="1" dirty="0" smtClean="0">
                <a:solidFill>
                  <a:srgbClr val="0A0000"/>
                </a:solidFill>
              </a:rPr>
              <a:t>Thank you for acknowledging that it’s happened and </a:t>
            </a:r>
            <a:r>
              <a:rPr lang="en-AU" sz="2200" i="1" dirty="0">
                <a:solidFill>
                  <a:srgbClr val="0A0000"/>
                </a:solidFill>
              </a:rPr>
              <a:t>your willingness to change. </a:t>
            </a:r>
            <a:endParaRPr lang="en-AU" sz="2200" i="1" dirty="0" smtClean="0">
              <a:solidFill>
                <a:srgbClr val="0A0000"/>
              </a:solidFill>
            </a:endParaRPr>
          </a:p>
          <a:p>
            <a:endParaRPr lang="en-AU" sz="2200" i="1" dirty="0">
              <a:solidFill>
                <a:srgbClr val="0A0000"/>
              </a:solidFill>
            </a:endParaRPr>
          </a:p>
          <a:p>
            <a:r>
              <a:rPr lang="en-AU" sz="2200" i="1" dirty="0">
                <a:solidFill>
                  <a:srgbClr val="0A0000"/>
                </a:solidFill>
              </a:rPr>
              <a:t>Thank you for realising that I love both you and Mum and that I don’t want to be in the middle. Also I want you to know that I’m not just staying at Mum’s because I love her more, I’m staying there because I feel safe while we work this out. </a:t>
            </a:r>
          </a:p>
          <a:p>
            <a:endParaRPr lang="en-US" dirty="0"/>
          </a:p>
        </p:txBody>
      </p:sp>
    </p:spTree>
    <p:extLst>
      <p:ext uri="{BB962C8B-B14F-4D97-AF65-F5344CB8AC3E}">
        <p14:creationId xmlns="" xmlns:p14="http://schemas.microsoft.com/office/powerpoint/2010/main" val="29632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42595" y="186612"/>
            <a:ext cx="8682525" cy="6511895"/>
          </a:xfrm>
          <a:prstGeom prst="rect">
            <a:avLst/>
          </a:prstGeom>
        </p:spPr>
      </p:pic>
    </p:spTree>
    <p:extLst>
      <p:ext uri="{BB962C8B-B14F-4D97-AF65-F5344CB8AC3E}">
        <p14:creationId xmlns="" xmlns:p14="http://schemas.microsoft.com/office/powerpoint/2010/main" val="158111051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Child work </a:t>
            </a:r>
            <a:r>
              <a:rPr lang="en-US" dirty="0" err="1" smtClean="0"/>
              <a:t>cont</a:t>
            </a:r>
            <a:r>
              <a:rPr lang="en-US" dirty="0" smtClean="0"/>
              <a:t>….</a:t>
            </a:r>
            <a:endParaRPr lang="en-US" dirty="0"/>
          </a:p>
        </p:txBody>
      </p:sp>
      <p:sp>
        <p:nvSpPr>
          <p:cNvPr id="3" name="Content Placeholder 2"/>
          <p:cNvSpPr>
            <a:spLocks noGrp="1"/>
          </p:cNvSpPr>
          <p:nvPr>
            <p:ph idx="1"/>
          </p:nvPr>
        </p:nvSpPr>
        <p:spPr>
          <a:xfrm>
            <a:off x="633644" y="1170084"/>
            <a:ext cx="7422934" cy="3851249"/>
          </a:xfrm>
        </p:spPr>
        <p:txBody>
          <a:bodyPr>
            <a:normAutofit/>
          </a:bodyPr>
          <a:lstStyle/>
          <a:p>
            <a:r>
              <a:rPr lang="en-US" sz="2400" dirty="0" smtClean="0"/>
              <a:t>Parent child relational healing</a:t>
            </a:r>
          </a:p>
          <a:p>
            <a:r>
              <a:rPr lang="en-US" sz="2400" dirty="0" smtClean="0"/>
              <a:t>Bringing the parent in to the room</a:t>
            </a:r>
          </a:p>
          <a:p>
            <a:r>
              <a:rPr lang="en-US" sz="2400" dirty="0" smtClean="0"/>
              <a:t>Ongoing feedback to parents</a:t>
            </a:r>
            <a:endParaRPr lang="en-US" sz="24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95472" y="1060056"/>
            <a:ext cx="8537417" cy="5452049"/>
          </a:xfrm>
          <a:prstGeom prst="rect">
            <a:avLst/>
          </a:prstGeom>
        </p:spPr>
      </p:pic>
    </p:spTree>
    <p:extLst>
      <p:ext uri="{BB962C8B-B14F-4D97-AF65-F5344CB8AC3E}">
        <p14:creationId xmlns="" xmlns:p14="http://schemas.microsoft.com/office/powerpoint/2010/main" val="236490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Articulating our model</a:t>
            </a:r>
            <a:endParaRPr lang="en-AU" dirty="0"/>
          </a:p>
        </p:txBody>
      </p:sp>
      <p:sp>
        <p:nvSpPr>
          <p:cNvPr id="3" name="Content Placeholder 2"/>
          <p:cNvSpPr>
            <a:spLocks noGrp="1"/>
          </p:cNvSpPr>
          <p:nvPr>
            <p:ph idx="1"/>
          </p:nvPr>
        </p:nvSpPr>
        <p:spPr>
          <a:xfrm>
            <a:off x="558000" y="1435100"/>
            <a:ext cx="7176300" cy="4286159"/>
          </a:xfrm>
        </p:spPr>
        <p:txBody>
          <a:bodyPr>
            <a:normAutofit fontScale="92500" lnSpcReduction="10000"/>
          </a:bodyPr>
          <a:lstStyle/>
          <a:p>
            <a:endParaRPr lang="en-AU" dirty="0" smtClean="0"/>
          </a:p>
          <a:p>
            <a:pPr marL="342900" indent="-342900">
              <a:buAutoNum type="arabicPeriod"/>
            </a:pPr>
            <a:r>
              <a:rPr lang="en-AU" sz="2800" dirty="0" smtClean="0"/>
              <a:t>Meeting with the child</a:t>
            </a:r>
          </a:p>
          <a:p>
            <a:pPr marL="342900" indent="-342900">
              <a:buAutoNum type="arabicPeriod"/>
            </a:pPr>
            <a:r>
              <a:rPr lang="en-AU" sz="2800" dirty="0" smtClean="0"/>
              <a:t>Crafting  the feedback</a:t>
            </a:r>
          </a:p>
          <a:p>
            <a:pPr marL="342900" indent="-342900">
              <a:buAutoNum type="arabicPeriod"/>
            </a:pPr>
            <a:r>
              <a:rPr lang="en-AU" sz="2800" dirty="0" smtClean="0"/>
              <a:t>Delivering the feedback</a:t>
            </a:r>
          </a:p>
          <a:p>
            <a:pPr marL="342900" indent="-342900">
              <a:buAutoNum type="arabicPeriod"/>
            </a:pPr>
            <a:endParaRPr lang="en-AU" sz="2800" dirty="0" smtClean="0"/>
          </a:p>
          <a:p>
            <a:pPr marL="342900" indent="-342900">
              <a:buAutoNum type="arabicPeriod"/>
            </a:pPr>
            <a:r>
              <a:rPr lang="en-AU" sz="2800" dirty="0" smtClean="0"/>
              <a:t>Implementing the Recommendations </a:t>
            </a:r>
          </a:p>
          <a:p>
            <a:pPr marL="342900" indent="-342900">
              <a:buAutoNum type="arabicPeriod"/>
            </a:pPr>
            <a:r>
              <a:rPr lang="en-AU" sz="2800" dirty="0" smtClean="0"/>
              <a:t>Therapy with the child</a:t>
            </a:r>
          </a:p>
          <a:p>
            <a:pPr marL="342900" indent="-342900">
              <a:buAutoNum type="arabicPeriod"/>
            </a:pPr>
            <a:r>
              <a:rPr lang="en-AU" sz="2800" dirty="0" smtClean="0"/>
              <a:t>Parent Child relational repair</a:t>
            </a:r>
          </a:p>
        </p:txBody>
      </p:sp>
    </p:spTree>
    <p:extLst>
      <p:ext uri="{BB962C8B-B14F-4D97-AF65-F5344CB8AC3E}">
        <p14:creationId xmlns="" xmlns:p14="http://schemas.microsoft.com/office/powerpoint/2010/main" val="32620613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00" y="323416"/>
            <a:ext cx="7772400" cy="1512168"/>
          </a:xfrm>
        </p:spPr>
        <p:txBody>
          <a:bodyPr>
            <a:normAutofit/>
          </a:bodyPr>
          <a:lstStyle/>
          <a:p>
            <a:r>
              <a:rPr lang="en-US" dirty="0" smtClean="0"/>
              <a:t>  Settling the system</a:t>
            </a:r>
            <a:endParaRPr lang="en-US" dirty="0"/>
          </a:p>
        </p:txBody>
      </p:sp>
      <p:sp>
        <p:nvSpPr>
          <p:cNvPr id="4" name="Rectangle 3"/>
          <p:cNvSpPr/>
          <p:nvPr/>
        </p:nvSpPr>
        <p:spPr>
          <a:xfrm>
            <a:off x="2315516" y="3155434"/>
            <a:ext cx="5106334" cy="369332"/>
          </a:xfrm>
          <a:prstGeom prst="rect">
            <a:avLst/>
          </a:prstGeom>
        </p:spPr>
        <p:txBody>
          <a:bodyPr wrap="none">
            <a:spAutoFit/>
          </a:bodyPr>
          <a:lstStyle/>
          <a:p>
            <a:r>
              <a:rPr lang="en-AU" dirty="0"/>
              <a:t>http://</a:t>
            </a:r>
            <a:r>
              <a:rPr lang="en-AU" dirty="0" smtClean="0"/>
              <a:t>intranLettinet/brand/Pages/default.aspx</a:t>
            </a:r>
            <a:endParaRPr lang="en-AU" dirty="0"/>
          </a:p>
        </p:txBody>
      </p:sp>
      <p:sp>
        <p:nvSpPr>
          <p:cNvPr id="6" name="TextBox 5"/>
          <p:cNvSpPr txBox="1"/>
          <p:nvPr/>
        </p:nvSpPr>
        <p:spPr>
          <a:xfrm>
            <a:off x="3302000" y="1079500"/>
            <a:ext cx="2116667" cy="369332"/>
          </a:xfrm>
          <a:prstGeom prst="rect">
            <a:avLst/>
          </a:prstGeom>
          <a:noFill/>
        </p:spPr>
        <p:txBody>
          <a:bodyPr wrap="square" rtlCol="0">
            <a:spAutoFit/>
          </a:bodyPr>
          <a:lstStyle/>
          <a:p>
            <a:endParaRPr lang="en-US" dirty="0">
              <a:solidFill>
                <a:srgbClr val="0A0000"/>
              </a:solidFill>
            </a:endParaRPr>
          </a:p>
        </p:txBody>
      </p:sp>
      <p:pic>
        <p:nvPicPr>
          <p:cNvPr id="7"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42490" y="911549"/>
            <a:ext cx="8328285" cy="5622843"/>
          </a:xfrm>
        </p:spPr>
      </p:pic>
    </p:spTree>
    <p:extLst>
      <p:ext uri="{BB962C8B-B14F-4D97-AF65-F5344CB8AC3E}">
        <p14:creationId xmlns="" xmlns:p14="http://schemas.microsoft.com/office/powerpoint/2010/main" val="25262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srcRect/>
          <a:stretch>
            <a:fillRect/>
          </a:stretch>
        </p:blipFill>
        <p:spPr>
          <a:xfrm>
            <a:off x="0" y="1248832"/>
            <a:ext cx="9144000" cy="5609167"/>
          </a:xfrm>
        </p:spPr>
      </p:pic>
      <p:sp>
        <p:nvSpPr>
          <p:cNvPr id="3" name="Title 2"/>
          <p:cNvSpPr>
            <a:spLocks noGrp="1"/>
          </p:cNvSpPr>
          <p:nvPr>
            <p:ph type="ctrTitle"/>
          </p:nvPr>
        </p:nvSpPr>
        <p:spPr>
          <a:xfrm>
            <a:off x="423333" y="303167"/>
            <a:ext cx="8287000" cy="2046089"/>
          </a:xfrm>
        </p:spPr>
        <p:txBody>
          <a:bodyPr>
            <a:normAutofit/>
          </a:bodyPr>
          <a:lstStyle/>
          <a:p>
            <a:pPr algn="ctr"/>
            <a:r>
              <a:rPr lang="en-AU" sz="4800" dirty="0" smtClean="0"/>
              <a:t>Reflecting on</a:t>
            </a:r>
            <a:r>
              <a:rPr lang="en-US" sz="4800" dirty="0" smtClean="0"/>
              <a:t> </a:t>
            </a:r>
            <a:r>
              <a:rPr lang="en-AU" sz="4800" dirty="0" smtClean="0"/>
              <a:t>the process</a:t>
            </a:r>
            <a:endParaRPr lang="en-AU" sz="4800" dirty="0"/>
          </a:p>
        </p:txBody>
      </p:sp>
      <p:sp>
        <p:nvSpPr>
          <p:cNvPr id="6" name="TextBox 5"/>
          <p:cNvSpPr txBox="1"/>
          <p:nvPr/>
        </p:nvSpPr>
        <p:spPr>
          <a:xfrm>
            <a:off x="3132667" y="2836333"/>
            <a:ext cx="2497667" cy="523220"/>
          </a:xfrm>
          <a:prstGeom prst="rect">
            <a:avLst/>
          </a:prstGeom>
          <a:solidFill>
            <a:srgbClr val="2DA5DD"/>
          </a:solidFill>
        </p:spPr>
        <p:txBody>
          <a:bodyPr wrap="square" rtlCol="0">
            <a:spAutoFit/>
          </a:bodyPr>
          <a:lstStyle/>
          <a:p>
            <a:pPr algn="ctr"/>
            <a:r>
              <a:rPr lang="en-US" sz="2800" b="1" dirty="0" smtClean="0">
                <a:solidFill>
                  <a:srgbClr val="0A0000"/>
                </a:solidFill>
              </a:rPr>
              <a:t>THERAPY</a:t>
            </a:r>
            <a:endParaRPr lang="en-US" sz="2800" b="1" dirty="0">
              <a:solidFill>
                <a:srgbClr val="0A0000"/>
              </a:solidFill>
            </a:endParaRPr>
          </a:p>
        </p:txBody>
      </p:sp>
    </p:spTree>
    <p:extLst>
      <p:ext uri="{BB962C8B-B14F-4D97-AF65-F5344CB8AC3E}">
        <p14:creationId xmlns="" xmlns:p14="http://schemas.microsoft.com/office/powerpoint/2010/main" val="3114818535"/>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790174" y="339694"/>
            <a:ext cx="7607377" cy="5705534"/>
          </a:xfrm>
        </p:spPr>
      </p:pic>
    </p:spTree>
    <p:extLst>
      <p:ext uri="{BB962C8B-B14F-4D97-AF65-F5344CB8AC3E}">
        <p14:creationId xmlns="" xmlns:p14="http://schemas.microsoft.com/office/powerpoint/2010/main" val="3056933162"/>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414000"/>
            <a:ext cx="6480000" cy="3561259"/>
          </a:xfrm>
        </p:spPr>
        <p:txBody>
          <a:bodyPr>
            <a:normAutofit/>
          </a:bodyPr>
          <a:lstStyle/>
          <a:p>
            <a:pPr algn="ctr"/>
            <a:endParaRPr lang="en-US" sz="5400" dirty="0" smtClean="0"/>
          </a:p>
          <a:p>
            <a:pPr algn="ctr"/>
            <a:endParaRPr lang="en-US" sz="5400" dirty="0"/>
          </a:p>
          <a:p>
            <a:pPr algn="ctr"/>
            <a:r>
              <a:rPr lang="en-US" sz="5400" dirty="0" smtClean="0"/>
              <a:t>We don’t know what we don’t know</a:t>
            </a:r>
            <a:endParaRPr lang="en-US" sz="5400" dirty="0"/>
          </a:p>
        </p:txBody>
      </p:sp>
    </p:spTree>
    <p:extLst>
      <p:ext uri="{BB962C8B-B14F-4D97-AF65-F5344CB8AC3E}">
        <p14:creationId xmlns="" xmlns:p14="http://schemas.microsoft.com/office/powerpoint/2010/main" val="2034917897"/>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7903" y="1659821"/>
            <a:ext cx="6480000" cy="3561259"/>
          </a:xfrm>
        </p:spPr>
        <p:txBody>
          <a:bodyPr>
            <a:normAutofit/>
          </a:bodyPr>
          <a:lstStyle/>
          <a:p>
            <a:pPr algn="ctr"/>
            <a:r>
              <a:rPr lang="en-US" sz="8000" b="1" dirty="0" smtClean="0"/>
              <a:t>Thank you</a:t>
            </a:r>
            <a:endParaRPr lang="en-US" sz="8000" b="1" dirty="0"/>
          </a:p>
        </p:txBody>
      </p:sp>
    </p:spTree>
    <p:extLst>
      <p:ext uri="{BB962C8B-B14F-4D97-AF65-F5344CB8AC3E}">
        <p14:creationId xmlns="" xmlns:p14="http://schemas.microsoft.com/office/powerpoint/2010/main" val="1227065664"/>
      </p:ext>
    </p:extLst>
  </p:cSld>
  <p:clrMapOvr>
    <a:masterClrMapping/>
  </p:clrMapOvr>
  <p:transition spd="slow">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600" y="303934"/>
            <a:ext cx="6480000" cy="1579900"/>
          </a:xfrm>
        </p:spPr>
        <p:txBody>
          <a:bodyPr/>
          <a:lstStyle/>
          <a:p>
            <a:r>
              <a:rPr lang="en-US" dirty="0" smtClean="0"/>
              <a:t>Reference List</a:t>
            </a:r>
            <a:endParaRPr lang="en-US" dirty="0"/>
          </a:p>
        </p:txBody>
      </p:sp>
      <p:sp>
        <p:nvSpPr>
          <p:cNvPr id="4" name="Rectangle 3"/>
          <p:cNvSpPr/>
          <p:nvPr/>
        </p:nvSpPr>
        <p:spPr>
          <a:xfrm>
            <a:off x="2286000" y="-7004625"/>
            <a:ext cx="4572000" cy="3416320"/>
          </a:xfrm>
          <a:prstGeom prst="rect">
            <a:avLst/>
          </a:prstGeom>
        </p:spPr>
        <p:txBody>
          <a:bodyPr>
            <a:spAutoFit/>
          </a:bodyPr>
          <a:lstStyle/>
          <a:p>
            <a:r>
              <a:rPr lang="en-AU" dirty="0" smtClean="0"/>
              <a:t> </a:t>
            </a:r>
            <a:endParaRPr lang="en-AU" dirty="0"/>
          </a:p>
          <a:p>
            <a:endParaRPr lang="en-AU" dirty="0"/>
          </a:p>
          <a:p>
            <a:r>
              <a:rPr lang="en-AU" dirty="0"/>
              <a:t> </a:t>
            </a:r>
          </a:p>
          <a:p>
            <a:pPr defTabSz="457200">
              <a:defRPr/>
            </a:pPr>
            <a:r>
              <a:rPr lang="en-AU" dirty="0"/>
              <a:t> </a:t>
            </a:r>
            <a:endParaRPr lang="en-AU" b="1" dirty="0"/>
          </a:p>
          <a:p>
            <a:r>
              <a:rPr lang="en-AU" b="1" dirty="0"/>
              <a:t> </a:t>
            </a:r>
            <a:endParaRPr lang="en-AU" dirty="0"/>
          </a:p>
          <a:p>
            <a:endParaRPr lang="en-AU" dirty="0"/>
          </a:p>
          <a:p>
            <a:endParaRPr lang="en-AU" dirty="0"/>
          </a:p>
          <a:p>
            <a:r>
              <a:rPr lang="en-AU" dirty="0"/>
              <a:t> </a:t>
            </a:r>
          </a:p>
          <a:p>
            <a:endParaRPr lang="en-AU" b="1" dirty="0"/>
          </a:p>
          <a:p>
            <a:endParaRPr lang="en-AU" dirty="0"/>
          </a:p>
          <a:p>
            <a:endParaRPr lang="en-AU" dirty="0"/>
          </a:p>
          <a:p>
            <a:endParaRPr lang="en-AU" dirty="0"/>
          </a:p>
        </p:txBody>
      </p:sp>
      <p:sp>
        <p:nvSpPr>
          <p:cNvPr id="2" name="TextBox 1"/>
          <p:cNvSpPr txBox="1"/>
          <p:nvPr/>
        </p:nvSpPr>
        <p:spPr>
          <a:xfrm>
            <a:off x="148169" y="994834"/>
            <a:ext cx="8678331" cy="5262979"/>
          </a:xfrm>
          <a:prstGeom prst="rect">
            <a:avLst/>
          </a:prstGeom>
          <a:noFill/>
        </p:spPr>
        <p:txBody>
          <a:bodyPr wrap="square" rtlCol="0">
            <a:spAutoFit/>
          </a:bodyPr>
          <a:lstStyle/>
          <a:p>
            <a:r>
              <a:rPr lang="en-AU" sz="1600" dirty="0">
                <a:solidFill>
                  <a:srgbClr val="FFFFFF"/>
                </a:solidFill>
              </a:rPr>
              <a:t>Cohen, O., &amp; Levite, Z. (2012). High-conflict divorced couples: Combining systemic and psychodynamic </a:t>
            </a:r>
            <a:r>
              <a:rPr lang="en-AU" sz="1600" dirty="0" err="1" smtClean="0">
                <a:solidFill>
                  <a:srgbClr val="FFFFFF"/>
                </a:solidFill>
              </a:rPr>
              <a:t>perspectives.Journal</a:t>
            </a:r>
            <a:r>
              <a:rPr lang="en-AU" sz="1600" dirty="0" smtClean="0">
                <a:solidFill>
                  <a:srgbClr val="FFFFFF"/>
                </a:solidFill>
              </a:rPr>
              <a:t> </a:t>
            </a:r>
            <a:r>
              <a:rPr lang="en-AU" sz="1600" dirty="0">
                <a:solidFill>
                  <a:srgbClr val="FFFFFF"/>
                </a:solidFill>
              </a:rPr>
              <a:t>of Family Therapy, 34, 387–402.</a:t>
            </a:r>
          </a:p>
          <a:p>
            <a:endParaRPr lang="en-AU" sz="1600" dirty="0">
              <a:solidFill>
                <a:srgbClr val="FFFFFF"/>
              </a:solidFill>
            </a:endParaRPr>
          </a:p>
          <a:p>
            <a:r>
              <a:rPr lang="en-AU" sz="1600" dirty="0" err="1">
                <a:solidFill>
                  <a:srgbClr val="FFFFFF"/>
                </a:solidFill>
              </a:rPr>
              <a:t>Demby</a:t>
            </a:r>
            <a:r>
              <a:rPr lang="en-AU" sz="1600" dirty="0">
                <a:solidFill>
                  <a:srgbClr val="FFFFFF"/>
                </a:solidFill>
              </a:rPr>
              <a:t>, S. L. (2016). Parenting coordination: Applying clinical thinking to the management and resolution of post-</a:t>
            </a:r>
            <a:r>
              <a:rPr lang="en-AU" sz="1600" dirty="0" err="1" smtClean="0">
                <a:solidFill>
                  <a:srgbClr val="FFFFFF"/>
                </a:solidFill>
              </a:rPr>
              <a:t>divorceconflict</a:t>
            </a:r>
            <a:r>
              <a:rPr lang="en-AU" sz="1600" dirty="0">
                <a:solidFill>
                  <a:srgbClr val="FFFFFF"/>
                </a:solidFill>
              </a:rPr>
              <a:t>. Journal of Clinical Psychology, 72, 458–468.</a:t>
            </a:r>
          </a:p>
          <a:p>
            <a:endParaRPr lang="en-AU" sz="1600" dirty="0">
              <a:solidFill>
                <a:srgbClr val="FFFFFF"/>
              </a:solidFill>
            </a:endParaRPr>
          </a:p>
          <a:p>
            <a:r>
              <a:rPr lang="en-AU" sz="1600" dirty="0" err="1">
                <a:solidFill>
                  <a:srgbClr val="FFFFFF"/>
                </a:solidFill>
              </a:rPr>
              <a:t>Kaduson</a:t>
            </a:r>
            <a:r>
              <a:rPr lang="en-AU" sz="1600" dirty="0">
                <a:solidFill>
                  <a:srgbClr val="FFFFFF"/>
                </a:solidFill>
              </a:rPr>
              <a:t>, H.G., &amp; Schaefer, C.E. (2006) Short Term Play Therapy for Children. New York : The Guildford Press</a:t>
            </a:r>
          </a:p>
          <a:p>
            <a:endParaRPr lang="en-AU" sz="1600" dirty="0">
              <a:solidFill>
                <a:srgbClr val="FFFFFF"/>
              </a:solidFill>
            </a:endParaRPr>
          </a:p>
          <a:p>
            <a:r>
              <a:rPr lang="en-AU" sz="1600" dirty="0">
                <a:solidFill>
                  <a:srgbClr val="FFFFFF"/>
                </a:solidFill>
              </a:rPr>
              <a:t>Lamb, M.E., (2012): Mothers, Fathers, Families, and Circumstances: Factors Affecting </a:t>
            </a:r>
            <a:r>
              <a:rPr lang="en-AU" sz="1600" dirty="0" smtClean="0">
                <a:solidFill>
                  <a:srgbClr val="FFFFFF"/>
                </a:solidFill>
              </a:rPr>
              <a:t>Children's Adjustment</a:t>
            </a:r>
            <a:r>
              <a:rPr lang="en-AU" sz="1600" dirty="0">
                <a:solidFill>
                  <a:srgbClr val="FFFFFF"/>
                </a:solidFill>
              </a:rPr>
              <a:t>, Applied Developmental Science, 16:2, 98-111</a:t>
            </a:r>
          </a:p>
          <a:p>
            <a:endParaRPr lang="en-AU" sz="1600" dirty="0">
              <a:solidFill>
                <a:srgbClr val="FFFFFF"/>
              </a:solidFill>
            </a:endParaRPr>
          </a:p>
          <a:p>
            <a:r>
              <a:rPr lang="en-AU" sz="1600" dirty="0" smtClean="0">
                <a:solidFill>
                  <a:srgbClr val="FFFFFF"/>
                </a:solidFill>
              </a:rPr>
              <a:t> Johnston</a:t>
            </a:r>
            <a:r>
              <a:rPr lang="en-AU" sz="1600" dirty="0">
                <a:solidFill>
                  <a:srgbClr val="FFFFFF"/>
                </a:solidFill>
              </a:rPr>
              <a:t>, J. R., </a:t>
            </a:r>
            <a:r>
              <a:rPr lang="en-AU" sz="1600" dirty="0" err="1">
                <a:solidFill>
                  <a:srgbClr val="FFFFFF"/>
                </a:solidFill>
              </a:rPr>
              <a:t>Roseby</a:t>
            </a:r>
            <a:r>
              <a:rPr lang="en-AU" sz="1600" dirty="0">
                <a:solidFill>
                  <a:srgbClr val="FFFFFF"/>
                </a:solidFill>
              </a:rPr>
              <a:t>, V., &amp; </a:t>
            </a:r>
            <a:r>
              <a:rPr lang="en-AU" sz="1600" dirty="0" err="1">
                <a:solidFill>
                  <a:srgbClr val="FFFFFF"/>
                </a:solidFill>
              </a:rPr>
              <a:t>Kuehnle</a:t>
            </a:r>
            <a:r>
              <a:rPr lang="en-AU" sz="1600" dirty="0">
                <a:solidFill>
                  <a:srgbClr val="FFFFFF"/>
                </a:solidFill>
              </a:rPr>
              <a:t>, K. (2009). In the name of the child: A development approach to understanding </a:t>
            </a:r>
            <a:r>
              <a:rPr lang="en-AU" sz="1600" dirty="0" smtClean="0">
                <a:solidFill>
                  <a:srgbClr val="FFFFFF"/>
                </a:solidFill>
              </a:rPr>
              <a:t>and helping </a:t>
            </a:r>
            <a:r>
              <a:rPr lang="en-AU" sz="1600" dirty="0">
                <a:solidFill>
                  <a:srgbClr val="FFFFFF"/>
                </a:solidFill>
              </a:rPr>
              <a:t>children of conflicted and violent divorce. (2nd ed.). New York: Springer</a:t>
            </a:r>
            <a:r>
              <a:rPr lang="en-AU" sz="1600" dirty="0" smtClean="0">
                <a:solidFill>
                  <a:srgbClr val="FFFFFF"/>
                </a:solidFill>
              </a:rPr>
              <a:t>.</a:t>
            </a:r>
            <a:r>
              <a:rPr lang="en-AU" sz="1600" dirty="0"/>
              <a:t> </a:t>
            </a:r>
            <a:endParaRPr lang="en-AU" sz="1600" dirty="0" smtClean="0"/>
          </a:p>
          <a:p>
            <a:endParaRPr lang="en-AU" sz="1600" dirty="0"/>
          </a:p>
          <a:p>
            <a:r>
              <a:rPr lang="en-AU" sz="1600" dirty="0" err="1" smtClean="0"/>
              <a:t>Malchiodi</a:t>
            </a:r>
            <a:r>
              <a:rPr lang="en-AU" sz="1600" dirty="0"/>
              <a:t>, C. A. (2014). Creative arts and play therapy for attachment problems . New York: Guilford Press.</a:t>
            </a:r>
          </a:p>
          <a:p>
            <a:endParaRPr lang="en-AU" sz="1600" dirty="0" smtClean="0">
              <a:solidFill>
                <a:srgbClr val="FFFFFF"/>
              </a:solidFill>
            </a:endParaRPr>
          </a:p>
          <a:p>
            <a:endParaRPr lang="en-AU" sz="1600" dirty="0">
              <a:solidFill>
                <a:srgbClr val="FFFFFF"/>
              </a:solidFill>
            </a:endParaRPr>
          </a:p>
          <a:p>
            <a:endParaRPr lang="en-AU" sz="1600" dirty="0">
              <a:solidFill>
                <a:srgbClr val="FFFFFF"/>
              </a:solidFill>
            </a:endParaRPr>
          </a:p>
        </p:txBody>
      </p:sp>
    </p:spTree>
    <p:extLst>
      <p:ext uri="{BB962C8B-B14F-4D97-AF65-F5344CB8AC3E}">
        <p14:creationId xmlns="" xmlns:p14="http://schemas.microsoft.com/office/powerpoint/2010/main" val="833405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600" y="303934"/>
            <a:ext cx="6480000" cy="1579900"/>
          </a:xfrm>
        </p:spPr>
        <p:txBody>
          <a:bodyPr/>
          <a:lstStyle/>
          <a:p>
            <a:r>
              <a:rPr lang="en-US" dirty="0" smtClean="0"/>
              <a:t>Reference List cont..</a:t>
            </a:r>
            <a:endParaRPr lang="en-US" dirty="0"/>
          </a:p>
        </p:txBody>
      </p:sp>
      <p:sp>
        <p:nvSpPr>
          <p:cNvPr id="4" name="Rectangle 3"/>
          <p:cNvSpPr/>
          <p:nvPr/>
        </p:nvSpPr>
        <p:spPr>
          <a:xfrm>
            <a:off x="2286000" y="-7004625"/>
            <a:ext cx="4572000" cy="3416320"/>
          </a:xfrm>
          <a:prstGeom prst="rect">
            <a:avLst/>
          </a:prstGeom>
        </p:spPr>
        <p:txBody>
          <a:bodyPr>
            <a:spAutoFit/>
          </a:bodyPr>
          <a:lstStyle/>
          <a:p>
            <a:r>
              <a:rPr lang="en-AU" dirty="0" smtClean="0"/>
              <a:t> </a:t>
            </a:r>
            <a:endParaRPr lang="en-AU" dirty="0"/>
          </a:p>
          <a:p>
            <a:endParaRPr lang="en-AU" dirty="0"/>
          </a:p>
          <a:p>
            <a:r>
              <a:rPr lang="en-AU" dirty="0"/>
              <a:t> </a:t>
            </a:r>
          </a:p>
          <a:p>
            <a:pPr defTabSz="457200">
              <a:defRPr/>
            </a:pPr>
            <a:r>
              <a:rPr lang="en-AU" dirty="0"/>
              <a:t> </a:t>
            </a:r>
            <a:endParaRPr lang="en-AU" b="1" dirty="0"/>
          </a:p>
          <a:p>
            <a:r>
              <a:rPr lang="en-AU" b="1" dirty="0"/>
              <a:t> </a:t>
            </a:r>
            <a:endParaRPr lang="en-AU" dirty="0"/>
          </a:p>
          <a:p>
            <a:endParaRPr lang="en-AU" dirty="0"/>
          </a:p>
          <a:p>
            <a:endParaRPr lang="en-AU" dirty="0"/>
          </a:p>
          <a:p>
            <a:r>
              <a:rPr lang="en-AU" dirty="0"/>
              <a:t> </a:t>
            </a:r>
          </a:p>
          <a:p>
            <a:endParaRPr lang="en-AU" b="1" dirty="0"/>
          </a:p>
          <a:p>
            <a:endParaRPr lang="en-AU" dirty="0"/>
          </a:p>
          <a:p>
            <a:endParaRPr lang="en-AU" dirty="0"/>
          </a:p>
          <a:p>
            <a:endParaRPr lang="en-AU" dirty="0"/>
          </a:p>
        </p:txBody>
      </p:sp>
      <p:sp>
        <p:nvSpPr>
          <p:cNvPr id="2" name="TextBox 1"/>
          <p:cNvSpPr txBox="1"/>
          <p:nvPr/>
        </p:nvSpPr>
        <p:spPr>
          <a:xfrm>
            <a:off x="148169" y="994834"/>
            <a:ext cx="8678331" cy="4031873"/>
          </a:xfrm>
          <a:prstGeom prst="rect">
            <a:avLst/>
          </a:prstGeom>
          <a:noFill/>
        </p:spPr>
        <p:txBody>
          <a:bodyPr wrap="square" rtlCol="0">
            <a:spAutoFit/>
          </a:bodyPr>
          <a:lstStyle/>
          <a:p>
            <a:pPr defTabSz="457200">
              <a:lnSpc>
                <a:spcPct val="100000"/>
              </a:lnSpc>
              <a:defRPr/>
            </a:pPr>
            <a:endParaRPr lang="en-AU" sz="1600" dirty="0"/>
          </a:p>
          <a:p>
            <a:pPr>
              <a:lnSpc>
                <a:spcPct val="100000"/>
              </a:lnSpc>
            </a:pPr>
            <a:r>
              <a:rPr lang="en-AU" sz="1600" dirty="0" err="1"/>
              <a:t>Roseby</a:t>
            </a:r>
            <a:r>
              <a:rPr lang="en-AU" sz="1600" dirty="0"/>
              <a:t>, V., </a:t>
            </a:r>
            <a:r>
              <a:rPr lang="en-AU" sz="1600" dirty="0" err="1"/>
              <a:t>Johnston,J</a:t>
            </a:r>
            <a:r>
              <a:rPr lang="en-AU" sz="1600" dirty="0"/>
              <a:t>., et al (1997). A safe place to grow : A group treatment manual for children in conflicted, violent and separating homes. New York: Haworth Maltreatment and Trauma Press</a:t>
            </a:r>
          </a:p>
          <a:p>
            <a:pPr>
              <a:lnSpc>
                <a:spcPct val="100000"/>
              </a:lnSpc>
            </a:pPr>
            <a:endParaRPr lang="en-AU" sz="1600" dirty="0"/>
          </a:p>
          <a:p>
            <a:pPr>
              <a:lnSpc>
                <a:spcPct val="100000"/>
              </a:lnSpc>
            </a:pPr>
            <a:r>
              <a:rPr lang="en-AU" sz="1600" dirty="0"/>
              <a:t>Smyth, B. M., &amp; </a:t>
            </a:r>
            <a:r>
              <a:rPr lang="en-AU" sz="1600" dirty="0" err="1"/>
              <a:t>Moloney</a:t>
            </a:r>
            <a:r>
              <a:rPr lang="en-AU" sz="1600" dirty="0"/>
              <a:t>, L. J. (2017). Entrenched post separation parenting disputes: The role of </a:t>
            </a:r>
            <a:r>
              <a:rPr lang="en-AU" sz="1600" dirty="0" err="1"/>
              <a:t>interparental</a:t>
            </a:r>
            <a:r>
              <a:rPr lang="en-AU" sz="1600" dirty="0"/>
              <a:t> hatred. Family Court Review, 55, 404–416.</a:t>
            </a:r>
          </a:p>
          <a:p>
            <a:pPr>
              <a:lnSpc>
                <a:spcPct val="100000"/>
              </a:lnSpc>
            </a:pPr>
            <a:endParaRPr lang="en-AU" sz="1600" dirty="0"/>
          </a:p>
          <a:p>
            <a:pPr defTabSz="457200">
              <a:lnSpc>
                <a:spcPct val="100000"/>
              </a:lnSpc>
              <a:defRPr/>
            </a:pPr>
            <a:r>
              <a:rPr lang="en-AU" sz="1600" dirty="0" err="1"/>
              <a:t>Sori</a:t>
            </a:r>
            <a:r>
              <a:rPr lang="en-AU" sz="1600" dirty="0"/>
              <a:t>, C.F &amp; </a:t>
            </a:r>
            <a:r>
              <a:rPr lang="en-AU" sz="1600" dirty="0" err="1"/>
              <a:t>Schnur</a:t>
            </a:r>
            <a:r>
              <a:rPr lang="en-AU" sz="1600" dirty="0"/>
              <a:t>, S. (2013) Trauma-Focused Integrated Play Therapy: An Interview With </a:t>
            </a:r>
            <a:r>
              <a:rPr lang="en-AU" sz="1600" dirty="0" err="1"/>
              <a:t>Eliana</a:t>
            </a:r>
            <a:r>
              <a:rPr lang="en-AU" sz="1600" dirty="0"/>
              <a:t> Gil, Part I The Family Journal 2014 22: 251</a:t>
            </a:r>
          </a:p>
          <a:p>
            <a:pPr defTabSz="457200">
              <a:lnSpc>
                <a:spcPct val="100000"/>
              </a:lnSpc>
              <a:defRPr/>
            </a:pPr>
            <a:endParaRPr lang="en-AU" sz="1600" dirty="0"/>
          </a:p>
          <a:p>
            <a:pPr>
              <a:lnSpc>
                <a:spcPct val="100000"/>
              </a:lnSpc>
            </a:pPr>
            <a:r>
              <a:rPr lang="en-AU" sz="1600" dirty="0"/>
              <a:t>Van Der </a:t>
            </a:r>
            <a:r>
              <a:rPr lang="en-AU" sz="1600" dirty="0" err="1"/>
              <a:t>Kolk</a:t>
            </a:r>
            <a:r>
              <a:rPr lang="en-AU" sz="1600" dirty="0"/>
              <a:t>, B (2014) The Body Keeps the Score: Mind, Brain and Body in Healing From Trauma. Viking Penguin,.</a:t>
            </a:r>
          </a:p>
          <a:p>
            <a:pPr>
              <a:lnSpc>
                <a:spcPct val="100000"/>
              </a:lnSpc>
            </a:pPr>
            <a:endParaRPr lang="en-AU" sz="1600" dirty="0"/>
          </a:p>
          <a:p>
            <a:pPr>
              <a:lnSpc>
                <a:spcPct val="100000"/>
              </a:lnSpc>
            </a:pPr>
            <a:r>
              <a:rPr lang="en-AU" sz="1600" dirty="0" err="1"/>
              <a:t>Wallerstein</a:t>
            </a:r>
            <a:r>
              <a:rPr lang="en-AU" sz="1600" dirty="0"/>
              <a:t>, J. S., &amp; Blakeslee, S. (1989). Second chances: Men, women &amp; children a decade after divorce. New York: Ticknor &amp; Fields</a:t>
            </a:r>
          </a:p>
        </p:txBody>
      </p:sp>
    </p:spTree>
    <p:extLst>
      <p:ext uri="{BB962C8B-B14F-4D97-AF65-F5344CB8AC3E}">
        <p14:creationId xmlns="" xmlns:p14="http://schemas.microsoft.com/office/powerpoint/2010/main" val="412438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00" y="414000"/>
            <a:ext cx="7772400" cy="1059200"/>
          </a:xfrm>
        </p:spPr>
        <p:txBody>
          <a:bodyPr>
            <a:noAutofit/>
          </a:bodyPr>
          <a:lstStyle/>
          <a:p>
            <a:pPr algn="ctr"/>
            <a:r>
              <a:rPr lang="en-AU" sz="4800" dirty="0" smtClean="0"/>
              <a:t>Contributions of </a:t>
            </a:r>
            <a:r>
              <a:rPr lang="en-AU" sz="4800" dirty="0"/>
              <a:t/>
            </a:r>
            <a:br>
              <a:rPr lang="en-AU" sz="4800" dirty="0"/>
            </a:br>
            <a:r>
              <a:rPr lang="en-AU" sz="4800" dirty="0"/>
              <a:t>Systemic Family Therapy</a:t>
            </a:r>
          </a:p>
        </p:txBody>
      </p:sp>
      <p:sp>
        <p:nvSpPr>
          <p:cNvPr id="3" name="Content Placeholder 2"/>
          <p:cNvSpPr>
            <a:spLocks noGrp="1"/>
          </p:cNvSpPr>
          <p:nvPr>
            <p:ph idx="1"/>
          </p:nvPr>
        </p:nvSpPr>
        <p:spPr>
          <a:xfrm>
            <a:off x="773900" y="1790700"/>
            <a:ext cx="7430300" cy="4292600"/>
          </a:xfrm>
        </p:spPr>
        <p:txBody>
          <a:bodyPr>
            <a:normAutofit fontScale="85000" lnSpcReduction="20000"/>
          </a:bodyPr>
          <a:lstStyle/>
          <a:p>
            <a:pPr>
              <a:defRPr/>
            </a:pPr>
            <a:r>
              <a:rPr lang="en-AU" sz="2800" dirty="0" smtClean="0"/>
              <a:t>Curiosity- </a:t>
            </a:r>
            <a:r>
              <a:rPr lang="en-AU" sz="2800" dirty="0"/>
              <a:t>Neutrality-Circularity</a:t>
            </a:r>
          </a:p>
          <a:p>
            <a:pPr>
              <a:defRPr/>
            </a:pPr>
            <a:r>
              <a:rPr lang="en-AU" sz="2800" dirty="0"/>
              <a:t>Hypothesising</a:t>
            </a:r>
          </a:p>
          <a:p>
            <a:pPr>
              <a:defRPr/>
            </a:pPr>
            <a:r>
              <a:rPr lang="en-AU" sz="2800" dirty="0"/>
              <a:t>Positive Connotation of intent</a:t>
            </a:r>
          </a:p>
          <a:p>
            <a:pPr>
              <a:defRPr/>
            </a:pPr>
            <a:r>
              <a:rPr lang="en-AU" sz="2800" dirty="0"/>
              <a:t>Reframing and metaphors</a:t>
            </a:r>
          </a:p>
          <a:p>
            <a:pPr>
              <a:defRPr/>
            </a:pPr>
            <a:r>
              <a:rPr lang="en-AU" sz="2800" dirty="0"/>
              <a:t>Other oriented mindfulness</a:t>
            </a:r>
          </a:p>
          <a:p>
            <a:pPr>
              <a:defRPr/>
            </a:pPr>
            <a:r>
              <a:rPr lang="en-AU" sz="2800" dirty="0"/>
              <a:t>Tracking Relationships over time</a:t>
            </a:r>
          </a:p>
          <a:p>
            <a:pPr>
              <a:defRPr/>
            </a:pPr>
            <a:r>
              <a:rPr lang="en-AU" sz="2800" dirty="0"/>
              <a:t>Family of Origin patterns</a:t>
            </a:r>
          </a:p>
          <a:p>
            <a:pPr>
              <a:defRPr/>
            </a:pPr>
            <a:r>
              <a:rPr lang="en-AU" sz="2800" dirty="0"/>
              <a:t>Behavioural sequences</a:t>
            </a:r>
          </a:p>
          <a:p>
            <a:pPr>
              <a:defRPr/>
            </a:pPr>
            <a:r>
              <a:rPr lang="en-AU" sz="2800" dirty="0"/>
              <a:t>Sub system boundaries &amp; coalitions</a:t>
            </a:r>
          </a:p>
          <a:p>
            <a:endParaRPr lang="en-AU" sz="2800" dirty="0"/>
          </a:p>
        </p:txBody>
      </p:sp>
    </p:spTree>
    <p:extLst>
      <p:ext uri="{BB962C8B-B14F-4D97-AF65-F5344CB8AC3E}">
        <p14:creationId xmlns="" xmlns:p14="http://schemas.microsoft.com/office/powerpoint/2010/main" val="1779459275"/>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0" y="325100"/>
            <a:ext cx="7772400" cy="983000"/>
          </a:xfrm>
        </p:spPr>
        <p:txBody>
          <a:bodyPr>
            <a:normAutofit fontScale="90000"/>
          </a:bodyPr>
          <a:lstStyle/>
          <a:p>
            <a:r>
              <a:rPr lang="en-AU" sz="4900" dirty="0" smtClean="0"/>
              <a:t>What is Family Counselling under the Family Law Act?</a:t>
            </a:r>
            <a:r>
              <a:rPr lang="en-AU" dirty="0" smtClean="0"/>
              <a:t/>
            </a:r>
            <a:br>
              <a:rPr lang="en-AU" dirty="0" smtClean="0"/>
            </a:br>
            <a:r>
              <a:rPr lang="en-AU" dirty="0"/>
              <a:t/>
            </a:r>
            <a:br>
              <a:rPr lang="en-AU" dirty="0"/>
            </a:br>
            <a:r>
              <a:rPr lang="en-AU" dirty="0"/>
              <a:t/>
            </a:r>
            <a:br>
              <a:rPr lang="en-AU" dirty="0"/>
            </a:br>
            <a:r>
              <a:rPr lang="en-AU" dirty="0" smtClean="0"/>
              <a:t> </a:t>
            </a:r>
            <a:endParaRPr lang="en-AU" dirty="0"/>
          </a:p>
        </p:txBody>
      </p:sp>
      <p:sp>
        <p:nvSpPr>
          <p:cNvPr id="3" name="Content Placeholder 2"/>
          <p:cNvSpPr>
            <a:spLocks noGrp="1"/>
          </p:cNvSpPr>
          <p:nvPr>
            <p:ph idx="1"/>
          </p:nvPr>
        </p:nvSpPr>
        <p:spPr>
          <a:xfrm>
            <a:off x="604967" y="1549400"/>
            <a:ext cx="7519200" cy="5937159"/>
          </a:xfrm>
        </p:spPr>
        <p:txBody>
          <a:bodyPr/>
          <a:lstStyle/>
          <a:p>
            <a:endParaRPr lang="en-AU" dirty="0"/>
          </a:p>
          <a:p>
            <a:endParaRPr lang="en-AU"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91605" y="2274838"/>
            <a:ext cx="3505728" cy="30591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2286000" y="2274838"/>
            <a:ext cx="4572000" cy="369332"/>
          </a:xfrm>
          <a:prstGeom prst="rect">
            <a:avLst/>
          </a:prstGeom>
        </p:spPr>
        <p:txBody>
          <a:bodyPr>
            <a:spAutoFit/>
          </a:bodyPr>
          <a:lstStyle/>
          <a:p>
            <a:r>
              <a:rPr lang="en-AU" dirty="0"/>
              <a:t>http://www.google.com.au/</a:t>
            </a:r>
            <a:r>
              <a:rPr lang="en-AU" dirty="0" smtClean="0"/>
              <a:t>u</a:t>
            </a:r>
            <a:endParaRPr lang="en-AU" dirty="0"/>
          </a:p>
        </p:txBody>
      </p:sp>
      <p:pic>
        <p:nvPicPr>
          <p:cNvPr id="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858839" y="2274837"/>
            <a:ext cx="3505728" cy="30422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573847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681862"/>
            <a:ext cx="7772400" cy="746700"/>
          </a:xfrm>
        </p:spPr>
        <p:txBody>
          <a:bodyPr>
            <a:normAutofit/>
          </a:bodyPr>
          <a:lstStyle/>
          <a:p>
            <a:r>
              <a:rPr lang="en-AU" sz="4400" dirty="0" smtClean="0"/>
              <a:t>It’s about the children</a:t>
            </a:r>
            <a:endParaRPr lang="en-AU" sz="4400" dirty="0"/>
          </a:p>
        </p:txBody>
      </p:sp>
      <p:pic>
        <p:nvPicPr>
          <p:cNvPr id="4098" name="Picture 2" descr="C:\Users\lirobinson\Desktop\cartoons for family therapy\0907-PC-Vey-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32640" y="1324321"/>
            <a:ext cx="5486400" cy="4508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4520937"/>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Factors predicting outcome</a:t>
            </a:r>
            <a:endParaRPr lang="en-AU" b="1" dirty="0"/>
          </a:p>
        </p:txBody>
      </p:sp>
      <p:sp>
        <p:nvSpPr>
          <p:cNvPr id="3" name="Content Placeholder 2"/>
          <p:cNvSpPr>
            <a:spLocks noGrp="1"/>
          </p:cNvSpPr>
          <p:nvPr>
            <p:ph idx="1"/>
          </p:nvPr>
        </p:nvSpPr>
        <p:spPr>
          <a:xfrm>
            <a:off x="557999" y="1638300"/>
            <a:ext cx="7711131" cy="4607436"/>
          </a:xfrm>
        </p:spPr>
        <p:txBody>
          <a:bodyPr>
            <a:normAutofit fontScale="25000" lnSpcReduction="20000"/>
          </a:bodyPr>
          <a:lstStyle/>
          <a:p>
            <a:r>
              <a:rPr lang="en-AU" sz="8000" b="1" dirty="0" smtClean="0"/>
              <a:t>Inter parental Relationship</a:t>
            </a:r>
          </a:p>
          <a:p>
            <a:r>
              <a:rPr lang="en-AU" sz="8000" b="1" dirty="0" smtClean="0"/>
              <a:t>Parent Child Relationship</a:t>
            </a:r>
          </a:p>
          <a:p>
            <a:r>
              <a:rPr lang="en-AU" sz="8000" b="1" dirty="0" smtClean="0"/>
              <a:t>Economic factors			</a:t>
            </a:r>
          </a:p>
          <a:p>
            <a:pPr algn="r"/>
            <a:r>
              <a:rPr lang="en-AU" sz="8000" b="1" dirty="0" smtClean="0"/>
              <a:t>				                    Michael </a:t>
            </a:r>
            <a:r>
              <a:rPr lang="en-AU" sz="8000" b="1" dirty="0"/>
              <a:t>Lamb,  </a:t>
            </a:r>
            <a:r>
              <a:rPr lang="en-AU" sz="8000" b="1" dirty="0" smtClean="0"/>
              <a:t>2002</a:t>
            </a:r>
          </a:p>
          <a:p>
            <a:pPr marL="0" lvl="1" indent="0">
              <a:spcAft>
                <a:spcPts val="800"/>
              </a:spcAft>
              <a:buNone/>
            </a:pPr>
            <a:r>
              <a:rPr lang="en-AU" sz="8000" b="1" dirty="0" smtClean="0">
                <a:latin typeface="+mj-lt"/>
              </a:rPr>
              <a:t>Exposure </a:t>
            </a:r>
            <a:r>
              <a:rPr lang="en-AU" sz="8000" b="1" dirty="0">
                <a:latin typeface="+mj-lt"/>
              </a:rPr>
              <a:t>to </a:t>
            </a:r>
            <a:r>
              <a:rPr lang="en-AU" sz="8000" b="1" dirty="0" err="1" smtClean="0">
                <a:latin typeface="+mj-lt"/>
              </a:rPr>
              <a:t>interparental</a:t>
            </a:r>
            <a:r>
              <a:rPr lang="en-AU" sz="8000" b="1" dirty="0" smtClean="0">
                <a:latin typeface="+mj-lt"/>
              </a:rPr>
              <a:t> </a:t>
            </a:r>
            <a:r>
              <a:rPr lang="en-AU" sz="8000" b="1" dirty="0">
                <a:latin typeface="+mj-lt"/>
              </a:rPr>
              <a:t>conflict </a:t>
            </a:r>
          </a:p>
          <a:p>
            <a:pPr marL="0" lvl="1" indent="0">
              <a:spcAft>
                <a:spcPts val="800"/>
              </a:spcAft>
              <a:buNone/>
            </a:pPr>
            <a:r>
              <a:rPr lang="en-AU" sz="8000" b="1" dirty="0" smtClean="0">
                <a:latin typeface="+mj-lt"/>
              </a:rPr>
              <a:t>The </a:t>
            </a:r>
            <a:r>
              <a:rPr lang="en-AU" sz="8000" b="1" dirty="0">
                <a:latin typeface="+mj-lt"/>
              </a:rPr>
              <a:t>quality of the parent-child relationship </a:t>
            </a:r>
            <a:r>
              <a:rPr lang="en-AU" sz="8000" b="1" dirty="0" smtClean="0">
                <a:latin typeface="+mj-lt"/>
              </a:rPr>
              <a:t>							</a:t>
            </a:r>
            <a:r>
              <a:rPr lang="en-AU" sz="8000" b="1" dirty="0">
                <a:latin typeface="+mj-lt"/>
              </a:rPr>
              <a:t> </a:t>
            </a:r>
            <a:r>
              <a:rPr lang="en-AU" sz="8000" b="1" dirty="0" smtClean="0">
                <a:latin typeface="+mj-lt"/>
              </a:rPr>
              <a:t>      </a:t>
            </a:r>
          </a:p>
          <a:p>
            <a:pPr marL="0" lvl="1" indent="0" algn="r">
              <a:spcAft>
                <a:spcPts val="800"/>
              </a:spcAft>
              <a:buNone/>
            </a:pPr>
            <a:r>
              <a:rPr lang="en-AU" sz="8000" b="1" dirty="0">
                <a:latin typeface="+mj-lt"/>
              </a:rPr>
              <a:t>	</a:t>
            </a:r>
            <a:r>
              <a:rPr lang="en-AU" sz="8000" b="1" dirty="0" smtClean="0">
                <a:latin typeface="+mj-lt"/>
              </a:rPr>
              <a:t>				       Jen McIntosh</a:t>
            </a:r>
            <a:r>
              <a:rPr lang="en-AU" sz="8000" b="1" dirty="0">
                <a:latin typeface="+mj-lt"/>
              </a:rPr>
              <a:t>, </a:t>
            </a:r>
            <a:r>
              <a:rPr lang="en-AU" sz="8000" b="1" dirty="0" smtClean="0">
                <a:latin typeface="+mj-lt"/>
              </a:rPr>
              <a:t>2003</a:t>
            </a:r>
          </a:p>
          <a:p>
            <a:pPr marL="0" lvl="1" indent="0">
              <a:spcAft>
                <a:spcPts val="800"/>
              </a:spcAft>
              <a:buNone/>
            </a:pPr>
            <a:endParaRPr lang="en-AU" sz="8000" b="1" dirty="0" smtClean="0">
              <a:latin typeface="+mj-lt"/>
            </a:endParaRPr>
          </a:p>
          <a:p>
            <a:pPr marL="0" lvl="1" indent="0">
              <a:spcAft>
                <a:spcPts val="800"/>
              </a:spcAft>
              <a:buNone/>
            </a:pPr>
            <a:r>
              <a:rPr lang="en-AU" sz="8000" b="1" dirty="0" smtClean="0">
                <a:latin typeface="+mj-lt"/>
              </a:rPr>
              <a:t>Parent Child Connectedness (PCC) is a “super protective factor”</a:t>
            </a:r>
            <a:r>
              <a:rPr lang="en-AU" sz="9600" b="1" dirty="0" smtClean="0">
                <a:latin typeface="+mj-lt"/>
              </a:rPr>
              <a:t>					               </a:t>
            </a:r>
          </a:p>
          <a:p>
            <a:pPr marL="0" lvl="1" indent="0" algn="r">
              <a:spcAft>
                <a:spcPts val="800"/>
              </a:spcAft>
              <a:buNone/>
            </a:pPr>
            <a:r>
              <a:rPr lang="en-AU" sz="9600" b="1" dirty="0">
                <a:latin typeface="+mj-lt"/>
              </a:rPr>
              <a:t>	</a:t>
            </a:r>
            <a:r>
              <a:rPr lang="en-AU" sz="9600" b="1" dirty="0" smtClean="0">
                <a:latin typeface="+mj-lt"/>
              </a:rPr>
              <a:t>					 </a:t>
            </a:r>
            <a:r>
              <a:rPr lang="en-AU" sz="7200" b="1" dirty="0" smtClean="0">
                <a:latin typeface="+mj-lt"/>
              </a:rPr>
              <a:t>ETR, 2004</a:t>
            </a:r>
            <a:endParaRPr lang="en-AU" sz="7200" b="1" dirty="0">
              <a:latin typeface="+mj-lt"/>
            </a:endParaRPr>
          </a:p>
          <a:p>
            <a:pPr marL="742950" indent="-742950">
              <a:buFont typeface="+mj-lt"/>
              <a:buAutoNum type="arabicPeriod"/>
            </a:pPr>
            <a:endParaRPr lang="en-AU" sz="3600" b="1" dirty="0" smtClean="0"/>
          </a:p>
          <a:p>
            <a:r>
              <a:rPr lang="en-AU" sz="2400" b="1" dirty="0" smtClean="0"/>
              <a:t>		</a:t>
            </a:r>
            <a:endParaRPr lang="en-AU" sz="2400" b="1" dirty="0"/>
          </a:p>
        </p:txBody>
      </p:sp>
    </p:spTree>
    <p:extLst>
      <p:ext uri="{BB962C8B-B14F-4D97-AF65-F5344CB8AC3E}">
        <p14:creationId xmlns="" xmlns:p14="http://schemas.microsoft.com/office/powerpoint/2010/main" val="2825094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Parental Reflectivity</a:t>
            </a:r>
            <a:endParaRPr lang="en-AU" dirty="0"/>
          </a:p>
        </p:txBody>
      </p:sp>
      <p:pic>
        <p:nvPicPr>
          <p:cNvPr id="4" name="Picture 2" descr="C:\Users\lirobinson\Desktop\cartoons for family therapy\1003-Roy-Delgado-d.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1200" y="1422400"/>
            <a:ext cx="6985000" cy="4584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686674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1. Meeting with the child</a:t>
            </a:r>
            <a:endParaRPr lang="en-US" dirty="0"/>
          </a:p>
        </p:txBody>
      </p:sp>
      <p:sp>
        <p:nvSpPr>
          <p:cNvPr id="3" name="Content Placeholder 2"/>
          <p:cNvSpPr>
            <a:spLocks noGrp="1"/>
          </p:cNvSpPr>
          <p:nvPr>
            <p:ph idx="1"/>
          </p:nvPr>
        </p:nvSpPr>
        <p:spPr>
          <a:xfrm>
            <a:off x="710214" y="1367162"/>
            <a:ext cx="7075502" cy="4354098"/>
          </a:xfrm>
        </p:spPr>
        <p:txBody>
          <a:bodyPr>
            <a:normAutofit/>
          </a:bodyPr>
          <a:lstStyle/>
          <a:p>
            <a:pPr>
              <a:spcAft>
                <a:spcPts val="600"/>
              </a:spcAft>
            </a:pPr>
            <a:r>
              <a:rPr lang="en-US" sz="3000" dirty="0"/>
              <a:t>5 levels of assessment </a:t>
            </a:r>
          </a:p>
          <a:p>
            <a:pPr>
              <a:spcAft>
                <a:spcPts val="600"/>
              </a:spcAft>
            </a:pPr>
            <a:r>
              <a:rPr lang="en-US" sz="3000" dirty="0"/>
              <a:t>	</a:t>
            </a:r>
            <a:r>
              <a:rPr lang="en-US" sz="2400" dirty="0"/>
              <a:t>Safety</a:t>
            </a:r>
          </a:p>
          <a:p>
            <a:pPr>
              <a:spcAft>
                <a:spcPts val="600"/>
              </a:spcAft>
            </a:pPr>
            <a:r>
              <a:rPr lang="en-US" sz="2400" dirty="0"/>
              <a:t>	FDR Agenda </a:t>
            </a:r>
          </a:p>
          <a:p>
            <a:pPr>
              <a:spcAft>
                <a:spcPts val="600"/>
              </a:spcAft>
            </a:pPr>
            <a:r>
              <a:rPr lang="en-US" sz="2400" dirty="0"/>
              <a:t>	Child Wellbeing </a:t>
            </a:r>
          </a:p>
          <a:p>
            <a:pPr>
              <a:spcAft>
                <a:spcPts val="600"/>
              </a:spcAft>
            </a:pPr>
            <a:r>
              <a:rPr lang="en-US" sz="2400" dirty="0"/>
              <a:t>	 Relational Assessment</a:t>
            </a:r>
          </a:p>
          <a:p>
            <a:pPr>
              <a:spcAft>
                <a:spcPts val="600"/>
              </a:spcAft>
            </a:pPr>
            <a:r>
              <a:rPr lang="en-US" sz="2400" dirty="0"/>
              <a:t>	Intervention Needs</a:t>
            </a:r>
          </a:p>
          <a:p>
            <a:pPr>
              <a:spcAft>
                <a:spcPts val="600"/>
              </a:spcAft>
            </a:pPr>
            <a:endParaRPr lang="en-US" sz="2000" dirty="0"/>
          </a:p>
          <a:p>
            <a:pPr marL="0" indent="0">
              <a:spcAft>
                <a:spcPts val="600"/>
              </a:spcAft>
              <a:buNone/>
            </a:pPr>
            <a:endParaRPr lang="en-US" sz="2000" dirty="0"/>
          </a:p>
        </p:txBody>
      </p:sp>
    </p:spTree>
    <p:extLst>
      <p:ext uri="{BB962C8B-B14F-4D97-AF65-F5344CB8AC3E}">
        <p14:creationId xmlns="" xmlns:p14="http://schemas.microsoft.com/office/powerpoint/2010/main" val="141412603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ip Forum 2017">
  <a:themeElements>
    <a:clrScheme name="Uniting sRGB">
      <a:dk1>
        <a:srgbClr val="0A0000"/>
      </a:dk1>
      <a:lt1>
        <a:srgbClr val="FFFFFF"/>
      </a:lt1>
      <a:dk2>
        <a:srgbClr val="A20066"/>
      </a:dk2>
      <a:lt2>
        <a:srgbClr val="6AD1E3"/>
      </a:lt2>
      <a:accent1>
        <a:srgbClr val="FFD100"/>
      </a:accent1>
      <a:accent2>
        <a:srgbClr val="BBBCBC"/>
      </a:accent2>
      <a:accent3>
        <a:srgbClr val="84BD00"/>
      </a:accent3>
      <a:accent4>
        <a:srgbClr val="A1D6CA"/>
      </a:accent4>
      <a:accent5>
        <a:srgbClr val="D14124"/>
      </a:accent5>
      <a:accent6>
        <a:srgbClr val="F79646"/>
      </a:accent6>
      <a:hlink>
        <a:srgbClr val="0000FF"/>
      </a:hlink>
      <a:folHlink>
        <a:srgbClr val="800080"/>
      </a:folHlink>
    </a:clrScheme>
    <a:fontScheme name="Uniting TT Set">
      <a:majorFont>
        <a:latin typeface="FS Elliot Pro Heavy"/>
        <a:ea typeface=""/>
        <a:cs typeface=""/>
      </a:majorFont>
      <a:minorFont>
        <a:latin typeface="FS Elliot Pro"/>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B4C7C328ACCCA45A3F98C9AD5A53F27" ma:contentTypeVersion="10" ma:contentTypeDescription="Create a new document." ma:contentTypeScope="" ma:versionID="48bf5540268385903f93f2f385aa1b86">
  <xsd:schema xmlns:xsd="http://www.w3.org/2001/XMLSchema" xmlns:xs="http://www.w3.org/2001/XMLSchema" xmlns:p="http://schemas.microsoft.com/office/2006/metadata/properties" xmlns:ns2="8f535e0b-d12c-4a1a-aaa7-580b5aab5439" xmlns:ns3="6dbdff3f-3a4f-4784-b5e9-9dbdadff22fb" targetNamespace="http://schemas.microsoft.com/office/2006/metadata/properties" ma:root="true" ma:fieldsID="4ac8b49bb698f02654872bc9da85430d" ns2:_="" ns3:_="">
    <xsd:import namespace="8f535e0b-d12c-4a1a-aaa7-580b5aab5439"/>
    <xsd:import namespace="6dbdff3f-3a4f-4784-b5e9-9dbdadff22fb"/>
    <xsd:element name="properties">
      <xsd:complexType>
        <xsd:sequence>
          <xsd:element name="documentManagement">
            <xsd:complexType>
              <xsd:all>
                <xsd:element ref="ns2:_dlc_DocId" minOccurs="0"/>
                <xsd:element ref="ns2:_dlc_DocIdUrl" minOccurs="0"/>
                <xsd:element ref="ns2:_dlc_DocIdPersistId" minOccurs="0"/>
                <xsd:element ref="ns3:_x0052_ow1" minOccurs="0"/>
                <xsd:element ref="ns3:_x0052_ow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35e0b-d12c-4a1a-aaa7-580b5aab543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dbdff3f-3a4f-4784-b5e9-9dbdadff22fb" elementFormDefault="qualified">
    <xsd:import namespace="http://schemas.microsoft.com/office/2006/documentManagement/types"/>
    <xsd:import namespace="http://schemas.microsoft.com/office/infopath/2007/PartnerControls"/>
    <xsd:element name="_x0052_ow1" ma:index="11" nillable="true" ma:displayName="Row1" ma:internalName="_x0052_ow1">
      <xsd:simpleType>
        <xsd:restriction base="dms:Text">
          <xsd:maxLength value="255"/>
        </xsd:restriction>
      </xsd:simpleType>
    </xsd:element>
    <xsd:element name="_x0052_ow2" ma:index="12" nillable="true" ma:displayName="Row2" ma:internalName="_x0052_ow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8f535e0b-d12c-4a1a-aaa7-580b5aab5439">INTRANET-167-61</_dlc_DocId>
    <_dlc_DocIdUrl xmlns="8f535e0b-d12c-4a1a-aaa7-580b5aab5439">
      <Url>http://intranet.unitingcare.local/brand/Brand-Tools/_layouts/DocIdRedir.aspx?ID=INTRANET-167-61</Url>
      <Description>INTRANET-167-61</Description>
    </_dlc_DocIdUrl>
    <_x0052_ow1 xmlns="6dbdff3f-3a4f-4784-b5e9-9dbdadff22fb" xsi:nil="true"/>
    <_x0052_ow2 xmlns="6dbdff3f-3a4f-4784-b5e9-9dbdadff22fb">Y</_x0052_ow2>
  </documentManagement>
</p:properties>
</file>

<file path=customXml/itemProps1.xml><?xml version="1.0" encoding="utf-8"?>
<ds:datastoreItem xmlns:ds="http://schemas.openxmlformats.org/officeDocument/2006/customXml" ds:itemID="{3978AE1C-7919-44BA-980A-D857E742196C}">
  <ds:schemaRefs>
    <ds:schemaRef ds:uri="http://schemas.microsoft.com/sharepoint/events"/>
  </ds:schemaRefs>
</ds:datastoreItem>
</file>

<file path=customXml/itemProps2.xml><?xml version="1.0" encoding="utf-8"?>
<ds:datastoreItem xmlns:ds="http://schemas.openxmlformats.org/officeDocument/2006/customXml" ds:itemID="{36C77E7A-6BEA-4BC0-8371-58989B863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535e0b-d12c-4a1a-aaa7-580b5aab5439"/>
    <ds:schemaRef ds:uri="6dbdff3f-3a4f-4784-b5e9-9dbdadff22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0576DF-3E92-409F-8ACD-28DD0EC1B63E}">
  <ds:schemaRefs>
    <ds:schemaRef ds:uri="http://schemas.microsoft.com/sharepoint/v3/contenttype/forms"/>
  </ds:schemaRefs>
</ds:datastoreItem>
</file>

<file path=customXml/itemProps4.xml><?xml version="1.0" encoding="utf-8"?>
<ds:datastoreItem xmlns:ds="http://schemas.openxmlformats.org/officeDocument/2006/customXml" ds:itemID="{2A9B1B8C-57E6-428E-8A38-655E6CB415ED}">
  <ds:schemaRef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6dbdff3f-3a4f-4784-b5e9-9dbdadff22fb"/>
    <ds:schemaRef ds:uri="8f535e0b-d12c-4a1a-aaa7-580b5aab543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Cip Forum 2017</Template>
  <TotalTime>0</TotalTime>
  <Words>1384</Words>
  <Application>Microsoft Office PowerPoint</Application>
  <PresentationFormat>On-screen Show (4:3)</PresentationFormat>
  <Paragraphs>275</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FS Elliot Pro Heavy</vt:lpstr>
      <vt:lpstr>FS Elliot Pro</vt:lpstr>
      <vt:lpstr>Century Gothic</vt:lpstr>
      <vt:lpstr>FS Elliot Pro Heavy (Headings)</vt:lpstr>
      <vt:lpstr>Calibri</vt:lpstr>
      <vt:lpstr>Lucida Grande</vt:lpstr>
      <vt:lpstr>Cip Forum 2017</vt:lpstr>
      <vt:lpstr>How therapeutic can a CIP be?  An integrated model for family therapy post separation style   Lisa Robinson and Jessica Sadler The Anchor, Uniting Counselling and Mediation, Unifam </vt:lpstr>
      <vt:lpstr>   </vt:lpstr>
      <vt:lpstr>Articulating our model</vt:lpstr>
      <vt:lpstr>Contributions of  Systemic Family Therapy</vt:lpstr>
      <vt:lpstr>What is Family Counselling under the Family Law Act?    </vt:lpstr>
      <vt:lpstr>It’s about the children</vt:lpstr>
      <vt:lpstr>Factors predicting outcome</vt:lpstr>
      <vt:lpstr>  Parental Reflectivity</vt:lpstr>
      <vt:lpstr> 1. Meeting with the child</vt:lpstr>
      <vt:lpstr>How can one meeting be therapeutic? </vt:lpstr>
      <vt:lpstr>2. Crafting the feedback</vt:lpstr>
      <vt:lpstr>3. Feedback processes</vt:lpstr>
      <vt:lpstr>4. Implementing Recommendations</vt:lpstr>
      <vt:lpstr>5. Therapy with Child</vt:lpstr>
      <vt:lpstr>Six Tasks of Adjustment </vt:lpstr>
      <vt:lpstr>Children’s Central Concerns  </vt:lpstr>
      <vt:lpstr>Developmental Deficits</vt:lpstr>
      <vt:lpstr>  Therapeutic goals   </vt:lpstr>
      <vt:lpstr> Therapeutic Case Plan</vt:lpstr>
      <vt:lpstr>6. Parent Child Relationship</vt:lpstr>
      <vt:lpstr>Slide 21</vt:lpstr>
      <vt:lpstr>Penny, Rachel and David</vt:lpstr>
      <vt:lpstr>Flowchart of the Work</vt:lpstr>
      <vt:lpstr>Meeting with the child</vt:lpstr>
      <vt:lpstr>Initial Feedback </vt:lpstr>
      <vt:lpstr>Adult work – Implementing recommendations</vt:lpstr>
      <vt:lpstr>   5. Child Work</vt:lpstr>
      <vt:lpstr>Slide 28</vt:lpstr>
      <vt:lpstr>5. Child work cont….</vt:lpstr>
      <vt:lpstr>  Settling the system</vt:lpstr>
      <vt:lpstr>Reflecting on the process</vt:lpstr>
      <vt:lpstr>Slide 32</vt:lpstr>
      <vt:lpstr>Slide 33</vt:lpstr>
      <vt:lpstr>Slide 34</vt:lpstr>
      <vt:lpstr>Slide 35</vt:lpstr>
      <vt:lpstr>Slide 36</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2017-09-20T03:32:13Z</dcterms:created>
  <dcterms:modified xsi:type="dcterms:W3CDTF">2017-11-03T21:11:27Z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0x0101009B4C7C328ACCCA45A3F98C9AD5A53F27</vt:lpwstr>
  </property>
  <property fmtid="{D5CDD505-2E9C-101B-9397-08002B2CF9AE}" pid="3" name="_dlc_DocIdItemGuid">
    <vt:lpwstr>1b740d1f-feea-4dbe-b229-ebc655b8dd91</vt:lpwstr>
  </property>
</Properties>
</file>