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8"/>
  </p:notesMasterIdLst>
  <p:sldIdLst>
    <p:sldId id="284" r:id="rId2"/>
    <p:sldId id="289" r:id="rId3"/>
    <p:sldId id="287" r:id="rId4"/>
    <p:sldId id="303" r:id="rId5"/>
    <p:sldId id="288" r:id="rId6"/>
    <p:sldId id="290" r:id="rId7"/>
    <p:sldId id="292" r:id="rId8"/>
    <p:sldId id="323" r:id="rId9"/>
    <p:sldId id="291" r:id="rId10"/>
    <p:sldId id="294" r:id="rId11"/>
    <p:sldId id="296" r:id="rId12"/>
    <p:sldId id="306" r:id="rId13"/>
    <p:sldId id="316" r:id="rId14"/>
    <p:sldId id="312" r:id="rId15"/>
    <p:sldId id="317" r:id="rId16"/>
    <p:sldId id="318" r:id="rId17"/>
    <p:sldId id="308" r:id="rId18"/>
    <p:sldId id="319" r:id="rId19"/>
    <p:sldId id="314" r:id="rId20"/>
    <p:sldId id="320" r:id="rId21"/>
    <p:sldId id="315" r:id="rId22"/>
    <p:sldId id="321" r:id="rId23"/>
    <p:sldId id="297" r:id="rId24"/>
    <p:sldId id="298" r:id="rId25"/>
    <p:sldId id="304" r:id="rId26"/>
    <p:sldId id="305" r:id="rId27"/>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CDF"/>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58" autoAdjust="0"/>
    <p:restoredTop sz="60958" autoAdjust="0"/>
  </p:normalViewPr>
  <p:slideViewPr>
    <p:cSldViewPr>
      <p:cViewPr varScale="1">
        <p:scale>
          <a:sx n="56" d="100"/>
          <a:sy n="56" d="100"/>
        </p:scale>
        <p:origin x="21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ps.local\CPS\Client\Groups\2.0%20FS%20Groups\Groupwork\P.E.E.R.S%20(Laurimar%20PS%20and%20CPS)\2017\Evaluations\Data\17.09.07%202017%20PEERS%20Student%20Pre%20&amp;%20post-Group%20Evaluation%20Responses%20-%20edited.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ps.local\CPS\Client\Groups\2.0%20FS%20Groups\Groupwork\P.E.E.R.S%20(Laurimar%20PS%20and%20CPS)\2017\Evaluations\Data\17.09.07%202017%20PEERS%20Student%20Pre%20&amp;%20post-Group%20Evaluation%20Responses%20-%20edited.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ps.local\CPS\Client\Groups\2.0%20FS%20Groups\Groupwork\P.E.E.R.S%20(Laurimar%20PS%20and%20CPS)\2017\Evaluations\Data\17.09.07%202017%20PEERS%20Student%20Pre%20&amp;%20post-Group%20Evaluation%20Responses%20-%20edited.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ps.local\CPS\Client\Groups\2.0%20FS%20Groups\Groupwork\P.E.E.R.S%20(Laurimar%20PS%20and%20CPS)\2017\Evaluations\Data\17.09.07%202017%20PEERS%20Student%20Pre%20&amp;%20post-Group%20Evaluation%20Responses%20-%20edited.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ps.local\CPS\Client\Groups\2.0%20FS%20Groups\Groupwork\P.E.E.R.S%20(Laurimar%20PS%20and%20CPS)\2017\Evaluations\Data\17.09.07%202017%20PEERS%20Student%20Pre%20&amp;%20post-Group%20Evaluation%20Responses%20-%20edited.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ps.local\CPS\Client\Groups\2.0%20FS%20Groups\Groupwork\P.E.E.R.S%20(Laurimar%20PS%20and%20CPS)\2017\Evaluations\Data\17.09.07%202017%20PEERS%20Student%20Pre%20&amp;%20post-Group%20Evaluation%20Responses%20-%20edite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'1'!$D$9</c:f>
              <c:strCache>
                <c:ptCount val="1"/>
                <c:pt idx="0">
                  <c:v>pre-group</c:v>
                </c:pt>
              </c:strCache>
            </c:strRef>
          </c:tx>
          <c:spPr>
            <a:solidFill>
              <a:schemeClr val="accent1"/>
            </a:solidFill>
            <a:ln>
              <a:noFill/>
            </a:ln>
            <a:effectLst/>
          </c:spPr>
          <c:invertIfNegative val="0"/>
          <c:cat>
            <c:strRef>
              <c:f>'1'!$C$10:$C$12</c:f>
              <c:strCache>
                <c:ptCount val="3"/>
                <c:pt idx="0">
                  <c:v>A little</c:v>
                </c:pt>
                <c:pt idx="1">
                  <c:v>Some</c:v>
                </c:pt>
                <c:pt idx="2">
                  <c:v>A lot</c:v>
                </c:pt>
              </c:strCache>
            </c:strRef>
          </c:cat>
          <c:val>
            <c:numRef>
              <c:f>'1'!$D$10:$D$12</c:f>
              <c:numCache>
                <c:formatCode>General</c:formatCode>
                <c:ptCount val="3"/>
                <c:pt idx="0">
                  <c:v>2</c:v>
                </c:pt>
                <c:pt idx="1">
                  <c:v>44</c:v>
                </c:pt>
                <c:pt idx="2">
                  <c:v>102</c:v>
                </c:pt>
              </c:numCache>
            </c:numRef>
          </c:val>
          <c:extLst xmlns:c16r2="http://schemas.microsoft.com/office/drawing/2015/06/chart">
            <c:ext xmlns:c16="http://schemas.microsoft.com/office/drawing/2014/chart" uri="{C3380CC4-5D6E-409C-BE32-E72D297353CC}">
              <c16:uniqueId val="{00000000-E97C-4CB4-86AA-14D37702CE5C}"/>
            </c:ext>
          </c:extLst>
        </c:ser>
        <c:ser>
          <c:idx val="1"/>
          <c:order val="1"/>
          <c:tx>
            <c:strRef>
              <c:f>'1'!$E$9</c:f>
              <c:strCache>
                <c:ptCount val="1"/>
                <c:pt idx="0">
                  <c:v>post-group </c:v>
                </c:pt>
              </c:strCache>
            </c:strRef>
          </c:tx>
          <c:spPr>
            <a:solidFill>
              <a:schemeClr val="accent2"/>
            </a:solidFill>
            <a:ln>
              <a:noFill/>
            </a:ln>
            <a:effectLst/>
          </c:spPr>
          <c:invertIfNegative val="0"/>
          <c:cat>
            <c:strRef>
              <c:f>'1'!$C$10:$C$12</c:f>
              <c:strCache>
                <c:ptCount val="3"/>
                <c:pt idx="0">
                  <c:v>A little</c:v>
                </c:pt>
                <c:pt idx="1">
                  <c:v>Some</c:v>
                </c:pt>
                <c:pt idx="2">
                  <c:v>A lot</c:v>
                </c:pt>
              </c:strCache>
            </c:strRef>
          </c:cat>
          <c:val>
            <c:numRef>
              <c:f>'1'!$E$10:$E$12</c:f>
              <c:numCache>
                <c:formatCode>General</c:formatCode>
                <c:ptCount val="3"/>
                <c:pt idx="0">
                  <c:v>7</c:v>
                </c:pt>
                <c:pt idx="1">
                  <c:v>17</c:v>
                </c:pt>
                <c:pt idx="2">
                  <c:v>105</c:v>
                </c:pt>
              </c:numCache>
            </c:numRef>
          </c:val>
          <c:extLst xmlns:c16r2="http://schemas.microsoft.com/office/drawing/2015/06/chart">
            <c:ext xmlns:c16="http://schemas.microsoft.com/office/drawing/2014/chart" uri="{C3380CC4-5D6E-409C-BE32-E72D297353CC}">
              <c16:uniqueId val="{00000001-E97C-4CB4-86AA-14D37702CE5C}"/>
            </c:ext>
          </c:extLst>
        </c:ser>
        <c:dLbls>
          <c:showLegendKey val="0"/>
          <c:showVal val="0"/>
          <c:showCatName val="0"/>
          <c:showSerName val="0"/>
          <c:showPercent val="0"/>
          <c:showBubbleSize val="0"/>
        </c:dLbls>
        <c:gapWidth val="219"/>
        <c:overlap val="-27"/>
        <c:axId val="297923880"/>
        <c:axId val="297932456"/>
      </c:barChart>
      <c:catAx>
        <c:axId val="297923880"/>
        <c:scaling>
          <c:orientation val="minMax"/>
        </c:scaling>
        <c:delete val="0"/>
        <c:axPos val="b"/>
        <c:title>
          <c:tx>
            <c:rich>
              <a:bodyPr/>
              <a:lstStyle/>
              <a:p>
                <a:pPr>
                  <a:defRPr/>
                </a:pPr>
                <a:r>
                  <a:rPr lang="en-AU" sz="1200"/>
                  <a:t>Self-assessment of knowledge</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32456"/>
        <c:crosses val="autoZero"/>
        <c:auto val="1"/>
        <c:lblAlgn val="ctr"/>
        <c:lblOffset val="100"/>
        <c:noMultiLvlLbl val="0"/>
      </c:catAx>
      <c:valAx>
        <c:axId val="297932456"/>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sz="1200"/>
                  <a:t>Number of Students</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23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'2'!$D$9</c:f>
              <c:strCache>
                <c:ptCount val="1"/>
                <c:pt idx="0">
                  <c:v>pre-group</c:v>
                </c:pt>
              </c:strCache>
            </c:strRef>
          </c:tx>
          <c:spPr>
            <a:solidFill>
              <a:schemeClr val="accent1"/>
            </a:solidFill>
            <a:ln>
              <a:noFill/>
            </a:ln>
            <a:effectLst/>
          </c:spPr>
          <c:invertIfNegative val="0"/>
          <c:cat>
            <c:strRef>
              <c:f>'2'!$C$10:$C$12</c:f>
              <c:strCache>
                <c:ptCount val="3"/>
                <c:pt idx="0">
                  <c:v>A little</c:v>
                </c:pt>
                <c:pt idx="1">
                  <c:v>Some</c:v>
                </c:pt>
                <c:pt idx="2">
                  <c:v>A lot</c:v>
                </c:pt>
              </c:strCache>
            </c:strRef>
          </c:cat>
          <c:val>
            <c:numRef>
              <c:f>'2'!$D$10:$D$12</c:f>
              <c:numCache>
                <c:formatCode>General</c:formatCode>
                <c:ptCount val="3"/>
                <c:pt idx="0">
                  <c:v>44</c:v>
                </c:pt>
                <c:pt idx="1">
                  <c:v>39</c:v>
                </c:pt>
                <c:pt idx="2">
                  <c:v>65</c:v>
                </c:pt>
              </c:numCache>
            </c:numRef>
          </c:val>
          <c:extLst xmlns:c16r2="http://schemas.microsoft.com/office/drawing/2015/06/chart">
            <c:ext xmlns:c16="http://schemas.microsoft.com/office/drawing/2014/chart" uri="{C3380CC4-5D6E-409C-BE32-E72D297353CC}">
              <c16:uniqueId val="{00000000-6547-4482-93E4-323EA5E09457}"/>
            </c:ext>
          </c:extLst>
        </c:ser>
        <c:ser>
          <c:idx val="1"/>
          <c:order val="1"/>
          <c:tx>
            <c:strRef>
              <c:f>'2'!$E$9</c:f>
              <c:strCache>
                <c:ptCount val="1"/>
                <c:pt idx="0">
                  <c:v>post-group </c:v>
                </c:pt>
              </c:strCache>
            </c:strRef>
          </c:tx>
          <c:spPr>
            <a:solidFill>
              <a:schemeClr val="accent2"/>
            </a:solidFill>
            <a:ln>
              <a:noFill/>
            </a:ln>
            <a:effectLst/>
          </c:spPr>
          <c:invertIfNegative val="0"/>
          <c:cat>
            <c:strRef>
              <c:f>'2'!$C$10:$C$12</c:f>
              <c:strCache>
                <c:ptCount val="3"/>
                <c:pt idx="0">
                  <c:v>A little</c:v>
                </c:pt>
                <c:pt idx="1">
                  <c:v>Some</c:v>
                </c:pt>
                <c:pt idx="2">
                  <c:v>A lot</c:v>
                </c:pt>
              </c:strCache>
            </c:strRef>
          </c:cat>
          <c:val>
            <c:numRef>
              <c:f>'2'!$E$10:$E$12</c:f>
              <c:numCache>
                <c:formatCode>General</c:formatCode>
                <c:ptCount val="3"/>
                <c:pt idx="0">
                  <c:v>11</c:v>
                </c:pt>
                <c:pt idx="1">
                  <c:v>23</c:v>
                </c:pt>
                <c:pt idx="2">
                  <c:v>95</c:v>
                </c:pt>
              </c:numCache>
            </c:numRef>
          </c:val>
          <c:extLst xmlns:c16r2="http://schemas.microsoft.com/office/drawing/2015/06/chart">
            <c:ext xmlns:c16="http://schemas.microsoft.com/office/drawing/2014/chart" uri="{C3380CC4-5D6E-409C-BE32-E72D297353CC}">
              <c16:uniqueId val="{00000001-6547-4482-93E4-323EA5E09457}"/>
            </c:ext>
          </c:extLst>
        </c:ser>
        <c:dLbls>
          <c:showLegendKey val="0"/>
          <c:showVal val="0"/>
          <c:showCatName val="0"/>
          <c:showSerName val="0"/>
          <c:showPercent val="0"/>
          <c:showBubbleSize val="0"/>
        </c:dLbls>
        <c:gapWidth val="219"/>
        <c:overlap val="-27"/>
        <c:axId val="41285048"/>
        <c:axId val="41284656"/>
      </c:barChart>
      <c:catAx>
        <c:axId val="41285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Self-assessment of knowledge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84656"/>
        <c:crosses val="autoZero"/>
        <c:auto val="1"/>
        <c:lblAlgn val="ctr"/>
        <c:lblOffset val="100"/>
        <c:noMultiLvlLbl val="0"/>
      </c:catAx>
      <c:valAx>
        <c:axId val="4128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Number of Students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85048"/>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'3'!$D$10</c:f>
              <c:strCache>
                <c:ptCount val="1"/>
                <c:pt idx="0">
                  <c:v>pre-group</c:v>
                </c:pt>
              </c:strCache>
            </c:strRef>
          </c:tx>
          <c:spPr>
            <a:solidFill>
              <a:schemeClr val="accent1"/>
            </a:solidFill>
            <a:ln>
              <a:noFill/>
            </a:ln>
            <a:effectLst/>
          </c:spPr>
          <c:invertIfNegative val="0"/>
          <c:cat>
            <c:strRef>
              <c:f>'3'!$C$11:$C$13</c:f>
              <c:strCache>
                <c:ptCount val="3"/>
                <c:pt idx="0">
                  <c:v>A little</c:v>
                </c:pt>
                <c:pt idx="1">
                  <c:v>Some</c:v>
                </c:pt>
                <c:pt idx="2">
                  <c:v>A lot</c:v>
                </c:pt>
              </c:strCache>
            </c:strRef>
          </c:cat>
          <c:val>
            <c:numRef>
              <c:f>'3'!$D$11:$D$13</c:f>
              <c:numCache>
                <c:formatCode>General</c:formatCode>
                <c:ptCount val="3"/>
                <c:pt idx="0">
                  <c:v>32</c:v>
                </c:pt>
                <c:pt idx="1">
                  <c:v>25</c:v>
                </c:pt>
                <c:pt idx="2">
                  <c:v>91</c:v>
                </c:pt>
              </c:numCache>
            </c:numRef>
          </c:val>
        </c:ser>
        <c:ser>
          <c:idx val="1"/>
          <c:order val="1"/>
          <c:tx>
            <c:strRef>
              <c:f>'3'!$E$10</c:f>
              <c:strCache>
                <c:ptCount val="1"/>
                <c:pt idx="0">
                  <c:v>post-group </c:v>
                </c:pt>
              </c:strCache>
            </c:strRef>
          </c:tx>
          <c:spPr>
            <a:solidFill>
              <a:schemeClr val="accent2"/>
            </a:solidFill>
            <a:ln>
              <a:noFill/>
            </a:ln>
            <a:effectLst/>
          </c:spPr>
          <c:invertIfNegative val="0"/>
          <c:cat>
            <c:strRef>
              <c:f>'3'!$C$11:$C$13</c:f>
              <c:strCache>
                <c:ptCount val="3"/>
                <c:pt idx="0">
                  <c:v>A little</c:v>
                </c:pt>
                <c:pt idx="1">
                  <c:v>Some</c:v>
                </c:pt>
                <c:pt idx="2">
                  <c:v>A lot</c:v>
                </c:pt>
              </c:strCache>
            </c:strRef>
          </c:cat>
          <c:val>
            <c:numRef>
              <c:f>'3'!$E$11:$E$13</c:f>
              <c:numCache>
                <c:formatCode>General</c:formatCode>
                <c:ptCount val="3"/>
                <c:pt idx="0">
                  <c:v>7</c:v>
                </c:pt>
                <c:pt idx="1">
                  <c:v>16</c:v>
                </c:pt>
                <c:pt idx="2">
                  <c:v>106</c:v>
                </c:pt>
              </c:numCache>
            </c:numRef>
          </c:val>
        </c:ser>
        <c:dLbls>
          <c:showLegendKey val="0"/>
          <c:showVal val="0"/>
          <c:showCatName val="0"/>
          <c:showSerName val="0"/>
          <c:showPercent val="0"/>
          <c:showBubbleSize val="0"/>
        </c:dLbls>
        <c:gapWidth val="219"/>
        <c:overlap val="-27"/>
        <c:axId val="296686752"/>
        <c:axId val="296687144"/>
      </c:barChart>
      <c:catAx>
        <c:axId val="296686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Self-assessment of knowledge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687144"/>
        <c:crosses val="autoZero"/>
        <c:auto val="1"/>
        <c:lblAlgn val="ctr"/>
        <c:lblOffset val="100"/>
        <c:noMultiLvlLbl val="0"/>
      </c:catAx>
      <c:valAx>
        <c:axId val="296687144"/>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Number of students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686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'4'!$D$10</c:f>
              <c:strCache>
                <c:ptCount val="1"/>
                <c:pt idx="0">
                  <c:v>pre-group</c:v>
                </c:pt>
              </c:strCache>
            </c:strRef>
          </c:tx>
          <c:spPr>
            <a:solidFill>
              <a:schemeClr val="accent1"/>
            </a:solidFill>
            <a:ln>
              <a:noFill/>
            </a:ln>
            <a:effectLst/>
          </c:spPr>
          <c:invertIfNegative val="0"/>
          <c:cat>
            <c:strRef>
              <c:f>'4'!$C$11:$C$13</c:f>
              <c:strCache>
                <c:ptCount val="3"/>
                <c:pt idx="0">
                  <c:v>A little</c:v>
                </c:pt>
                <c:pt idx="1">
                  <c:v>Some</c:v>
                </c:pt>
                <c:pt idx="2">
                  <c:v>A lot</c:v>
                </c:pt>
              </c:strCache>
            </c:strRef>
          </c:cat>
          <c:val>
            <c:numRef>
              <c:f>'4'!$D$11:$D$13</c:f>
              <c:numCache>
                <c:formatCode>General</c:formatCode>
                <c:ptCount val="3"/>
                <c:pt idx="0">
                  <c:v>31</c:v>
                </c:pt>
                <c:pt idx="1">
                  <c:v>29</c:v>
                </c:pt>
                <c:pt idx="2">
                  <c:v>88</c:v>
                </c:pt>
              </c:numCache>
            </c:numRef>
          </c:val>
          <c:extLst xmlns:c16r2="http://schemas.microsoft.com/office/drawing/2015/06/chart">
            <c:ext xmlns:c16="http://schemas.microsoft.com/office/drawing/2014/chart" uri="{C3380CC4-5D6E-409C-BE32-E72D297353CC}">
              <c16:uniqueId val="{00000000-C24C-4F26-B1CE-74572866601D}"/>
            </c:ext>
          </c:extLst>
        </c:ser>
        <c:ser>
          <c:idx val="1"/>
          <c:order val="1"/>
          <c:tx>
            <c:strRef>
              <c:f>'4'!$E$10</c:f>
              <c:strCache>
                <c:ptCount val="1"/>
                <c:pt idx="0">
                  <c:v>post-group </c:v>
                </c:pt>
              </c:strCache>
            </c:strRef>
          </c:tx>
          <c:spPr>
            <a:solidFill>
              <a:schemeClr val="accent2"/>
            </a:solidFill>
            <a:ln>
              <a:noFill/>
            </a:ln>
            <a:effectLst/>
          </c:spPr>
          <c:invertIfNegative val="0"/>
          <c:cat>
            <c:strRef>
              <c:f>'4'!$C$11:$C$13</c:f>
              <c:strCache>
                <c:ptCount val="3"/>
                <c:pt idx="0">
                  <c:v>A little</c:v>
                </c:pt>
                <c:pt idx="1">
                  <c:v>Some</c:v>
                </c:pt>
                <c:pt idx="2">
                  <c:v>A lot</c:v>
                </c:pt>
              </c:strCache>
            </c:strRef>
          </c:cat>
          <c:val>
            <c:numRef>
              <c:f>'4'!$E$11:$E$13</c:f>
              <c:numCache>
                <c:formatCode>General</c:formatCode>
                <c:ptCount val="3"/>
                <c:pt idx="0">
                  <c:v>9</c:v>
                </c:pt>
                <c:pt idx="1">
                  <c:v>15</c:v>
                </c:pt>
                <c:pt idx="2">
                  <c:v>105</c:v>
                </c:pt>
              </c:numCache>
            </c:numRef>
          </c:val>
          <c:extLst xmlns:c16r2="http://schemas.microsoft.com/office/drawing/2015/06/chart">
            <c:ext xmlns:c16="http://schemas.microsoft.com/office/drawing/2014/chart" uri="{C3380CC4-5D6E-409C-BE32-E72D297353CC}">
              <c16:uniqueId val="{00000001-C24C-4F26-B1CE-74572866601D}"/>
            </c:ext>
          </c:extLst>
        </c:ser>
        <c:dLbls>
          <c:showLegendKey val="0"/>
          <c:showVal val="0"/>
          <c:showCatName val="0"/>
          <c:showSerName val="0"/>
          <c:showPercent val="0"/>
          <c:showBubbleSize val="0"/>
        </c:dLbls>
        <c:gapWidth val="219"/>
        <c:overlap val="-27"/>
        <c:axId val="298381256"/>
        <c:axId val="298381648"/>
      </c:barChart>
      <c:catAx>
        <c:axId val="298381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latin typeface="+mn-lt"/>
                  </a:rPr>
                  <a:t>Self-assessment of knowledge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381648"/>
        <c:crosses val="autoZero"/>
        <c:auto val="1"/>
        <c:lblAlgn val="ctr"/>
        <c:lblOffset val="100"/>
        <c:noMultiLvlLbl val="0"/>
      </c:catAx>
      <c:valAx>
        <c:axId val="298381648"/>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Number of Students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381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'9'!$D$9</c:f>
              <c:strCache>
                <c:ptCount val="1"/>
                <c:pt idx="0">
                  <c:v>pre-group</c:v>
                </c:pt>
              </c:strCache>
            </c:strRef>
          </c:tx>
          <c:spPr>
            <a:solidFill>
              <a:schemeClr val="accent1"/>
            </a:solidFill>
            <a:ln>
              <a:noFill/>
            </a:ln>
            <a:effectLst/>
          </c:spPr>
          <c:invertIfNegative val="0"/>
          <c:cat>
            <c:strRef>
              <c:f>'9'!$C$10:$C$12</c:f>
              <c:strCache>
                <c:ptCount val="3"/>
                <c:pt idx="0">
                  <c:v>A little</c:v>
                </c:pt>
                <c:pt idx="1">
                  <c:v>Some</c:v>
                </c:pt>
                <c:pt idx="2">
                  <c:v>A lot</c:v>
                </c:pt>
              </c:strCache>
            </c:strRef>
          </c:cat>
          <c:val>
            <c:numRef>
              <c:f>'9'!$D$10:$D$12</c:f>
              <c:numCache>
                <c:formatCode>General</c:formatCode>
                <c:ptCount val="3"/>
                <c:pt idx="0">
                  <c:v>78</c:v>
                </c:pt>
                <c:pt idx="1">
                  <c:v>33</c:v>
                </c:pt>
                <c:pt idx="2">
                  <c:v>37</c:v>
                </c:pt>
              </c:numCache>
            </c:numRef>
          </c:val>
        </c:ser>
        <c:ser>
          <c:idx val="1"/>
          <c:order val="1"/>
          <c:tx>
            <c:strRef>
              <c:f>'9'!$E$9</c:f>
              <c:strCache>
                <c:ptCount val="1"/>
                <c:pt idx="0">
                  <c:v>post-group </c:v>
                </c:pt>
              </c:strCache>
            </c:strRef>
          </c:tx>
          <c:spPr>
            <a:solidFill>
              <a:schemeClr val="accent2"/>
            </a:solidFill>
            <a:ln>
              <a:noFill/>
            </a:ln>
            <a:effectLst/>
          </c:spPr>
          <c:invertIfNegative val="0"/>
          <c:cat>
            <c:strRef>
              <c:f>'9'!$C$10:$C$12</c:f>
              <c:strCache>
                <c:ptCount val="3"/>
                <c:pt idx="0">
                  <c:v>A little</c:v>
                </c:pt>
                <c:pt idx="1">
                  <c:v>Some</c:v>
                </c:pt>
                <c:pt idx="2">
                  <c:v>A lot</c:v>
                </c:pt>
              </c:strCache>
            </c:strRef>
          </c:cat>
          <c:val>
            <c:numRef>
              <c:f>'9'!$E$10:$E$12</c:f>
              <c:numCache>
                <c:formatCode>General</c:formatCode>
                <c:ptCount val="3"/>
                <c:pt idx="0">
                  <c:v>7</c:v>
                </c:pt>
                <c:pt idx="1">
                  <c:v>21</c:v>
                </c:pt>
                <c:pt idx="2">
                  <c:v>101</c:v>
                </c:pt>
              </c:numCache>
            </c:numRef>
          </c:val>
        </c:ser>
        <c:dLbls>
          <c:showLegendKey val="0"/>
          <c:showVal val="0"/>
          <c:showCatName val="0"/>
          <c:showSerName val="0"/>
          <c:showPercent val="0"/>
          <c:showBubbleSize val="0"/>
        </c:dLbls>
        <c:gapWidth val="219"/>
        <c:overlap val="-27"/>
        <c:axId val="298382824"/>
        <c:axId val="298383216"/>
      </c:barChart>
      <c:catAx>
        <c:axId val="2983828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Self-assessment</a:t>
                </a:r>
                <a:r>
                  <a:rPr lang="en-AU" sz="1200" b="1" baseline="0"/>
                  <a:t> of knowledge</a:t>
                </a:r>
                <a:endParaRPr lang="en-AU" sz="1200" b="1"/>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383216"/>
        <c:crosses val="autoZero"/>
        <c:auto val="1"/>
        <c:lblAlgn val="ctr"/>
        <c:lblOffset val="100"/>
        <c:noMultiLvlLbl val="0"/>
      </c:catAx>
      <c:valAx>
        <c:axId val="298383216"/>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Number of students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382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'6'!$D$10</c:f>
              <c:strCache>
                <c:ptCount val="1"/>
                <c:pt idx="0">
                  <c:v>pre-group</c:v>
                </c:pt>
              </c:strCache>
            </c:strRef>
          </c:tx>
          <c:spPr>
            <a:solidFill>
              <a:schemeClr val="accent1"/>
            </a:solidFill>
            <a:ln>
              <a:noFill/>
            </a:ln>
            <a:effectLst/>
          </c:spPr>
          <c:invertIfNegative val="0"/>
          <c:cat>
            <c:strRef>
              <c:f>'6'!$C$11:$C$13</c:f>
              <c:strCache>
                <c:ptCount val="3"/>
                <c:pt idx="0">
                  <c:v>A little</c:v>
                </c:pt>
                <c:pt idx="1">
                  <c:v>Some</c:v>
                </c:pt>
                <c:pt idx="2">
                  <c:v>A lot</c:v>
                </c:pt>
              </c:strCache>
            </c:strRef>
          </c:cat>
          <c:val>
            <c:numRef>
              <c:f>'6'!$D$11:$D$13</c:f>
              <c:numCache>
                <c:formatCode>General</c:formatCode>
                <c:ptCount val="3"/>
                <c:pt idx="0">
                  <c:v>46</c:v>
                </c:pt>
                <c:pt idx="1">
                  <c:v>46</c:v>
                </c:pt>
                <c:pt idx="2">
                  <c:v>55</c:v>
                </c:pt>
              </c:numCache>
            </c:numRef>
          </c:val>
          <c:extLst xmlns:c16r2="http://schemas.microsoft.com/office/drawing/2015/06/chart">
            <c:ext xmlns:c16="http://schemas.microsoft.com/office/drawing/2014/chart" uri="{C3380CC4-5D6E-409C-BE32-E72D297353CC}">
              <c16:uniqueId val="{00000000-D461-4335-A8C1-BED27F6DD903}"/>
            </c:ext>
          </c:extLst>
        </c:ser>
        <c:ser>
          <c:idx val="1"/>
          <c:order val="1"/>
          <c:tx>
            <c:strRef>
              <c:f>'6'!$E$10</c:f>
              <c:strCache>
                <c:ptCount val="1"/>
                <c:pt idx="0">
                  <c:v>post-group </c:v>
                </c:pt>
              </c:strCache>
            </c:strRef>
          </c:tx>
          <c:spPr>
            <a:solidFill>
              <a:schemeClr val="accent2"/>
            </a:solidFill>
            <a:ln>
              <a:noFill/>
            </a:ln>
            <a:effectLst/>
          </c:spPr>
          <c:invertIfNegative val="0"/>
          <c:cat>
            <c:strRef>
              <c:f>'6'!$C$11:$C$13</c:f>
              <c:strCache>
                <c:ptCount val="3"/>
                <c:pt idx="0">
                  <c:v>A little</c:v>
                </c:pt>
                <c:pt idx="1">
                  <c:v>Some</c:v>
                </c:pt>
                <c:pt idx="2">
                  <c:v>A lot</c:v>
                </c:pt>
              </c:strCache>
            </c:strRef>
          </c:cat>
          <c:val>
            <c:numRef>
              <c:f>'6'!$E$11:$E$13</c:f>
              <c:numCache>
                <c:formatCode>General</c:formatCode>
                <c:ptCount val="3"/>
                <c:pt idx="0">
                  <c:v>12</c:v>
                </c:pt>
                <c:pt idx="1">
                  <c:v>34</c:v>
                </c:pt>
                <c:pt idx="2">
                  <c:v>83</c:v>
                </c:pt>
              </c:numCache>
            </c:numRef>
          </c:val>
          <c:extLst xmlns:c16r2="http://schemas.microsoft.com/office/drawing/2015/06/chart">
            <c:ext xmlns:c16="http://schemas.microsoft.com/office/drawing/2014/chart" uri="{C3380CC4-5D6E-409C-BE32-E72D297353CC}">
              <c16:uniqueId val="{00000001-D461-4335-A8C1-BED27F6DD903}"/>
            </c:ext>
          </c:extLst>
        </c:ser>
        <c:dLbls>
          <c:showLegendKey val="0"/>
          <c:showVal val="0"/>
          <c:showCatName val="0"/>
          <c:showSerName val="0"/>
          <c:showPercent val="0"/>
          <c:showBubbleSize val="0"/>
        </c:dLbls>
        <c:gapWidth val="219"/>
        <c:overlap val="-27"/>
        <c:axId val="298384392"/>
        <c:axId val="298993504"/>
      </c:barChart>
      <c:catAx>
        <c:axId val="298384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Self-assessment of knowledge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993504"/>
        <c:crosses val="autoZero"/>
        <c:auto val="1"/>
        <c:lblAlgn val="ctr"/>
        <c:lblOffset val="100"/>
        <c:noMultiLvlLbl val="0"/>
      </c:catAx>
      <c:valAx>
        <c:axId val="29899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b="1"/>
                  <a:t>Number of students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384392"/>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B7AFC-A862-6C4E-A05C-866FA81A3FB3}"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8ED832E5-ECB4-0344-AF22-106BBCAC9F1C}">
      <dgm:prSet phldrT="[Text]"/>
      <dgm:spPr>
        <a:solidFill>
          <a:srgbClr val="359CDF"/>
        </a:solidFill>
      </dgm:spPr>
      <dgm:t>
        <a:bodyPr/>
        <a:lstStyle/>
        <a:p>
          <a:r>
            <a:rPr lang="en-US" dirty="0" smtClean="0"/>
            <a:t>Aim</a:t>
          </a:r>
          <a:endParaRPr lang="en-US" dirty="0"/>
        </a:p>
      </dgm:t>
    </dgm:pt>
    <dgm:pt modelId="{29C89850-86C3-2745-9F11-960F1B1CD34B}" type="parTrans" cxnId="{707B10D7-642F-0D4D-939C-BAFFF713BBA0}">
      <dgm:prSet/>
      <dgm:spPr/>
      <dgm:t>
        <a:bodyPr/>
        <a:lstStyle/>
        <a:p>
          <a:endParaRPr lang="en-US"/>
        </a:p>
      </dgm:t>
    </dgm:pt>
    <dgm:pt modelId="{D4A76514-24C5-CE41-9730-7565227C4166}" type="sibTrans" cxnId="{707B10D7-642F-0D4D-939C-BAFFF713BBA0}">
      <dgm:prSet/>
      <dgm:spPr/>
      <dgm:t>
        <a:bodyPr/>
        <a:lstStyle/>
        <a:p>
          <a:endParaRPr lang="en-US"/>
        </a:p>
      </dgm:t>
    </dgm:pt>
    <dgm:pt modelId="{4C63D4B1-34C0-6F4D-ACF4-3598AAA9325F}">
      <dgm:prSet phldrT="[Text]"/>
      <dgm:spPr>
        <a:solidFill>
          <a:srgbClr val="359CDF"/>
        </a:solidFill>
      </dgm:spPr>
      <dgm:t>
        <a:bodyPr/>
        <a:lstStyle/>
        <a:p>
          <a:r>
            <a:rPr lang="en-US" dirty="0" smtClean="0"/>
            <a:t>Design &amp; selection of students</a:t>
          </a:r>
          <a:endParaRPr lang="en-US" dirty="0"/>
        </a:p>
      </dgm:t>
    </dgm:pt>
    <dgm:pt modelId="{658A24DD-1428-D94C-8D99-47FD0293D64F}" type="parTrans" cxnId="{07F5018A-661E-B24B-A5A2-D1B6E3F8543D}">
      <dgm:prSet/>
      <dgm:spPr/>
      <dgm:t>
        <a:bodyPr/>
        <a:lstStyle/>
        <a:p>
          <a:endParaRPr lang="en-US"/>
        </a:p>
      </dgm:t>
    </dgm:pt>
    <dgm:pt modelId="{6612A1EC-86F0-6B47-9715-EEB047FD2187}" type="sibTrans" cxnId="{07F5018A-661E-B24B-A5A2-D1B6E3F8543D}">
      <dgm:prSet/>
      <dgm:spPr/>
      <dgm:t>
        <a:bodyPr/>
        <a:lstStyle/>
        <a:p>
          <a:endParaRPr lang="en-US"/>
        </a:p>
      </dgm:t>
    </dgm:pt>
    <dgm:pt modelId="{FA30C0ED-3D38-794B-87EB-AEB1F3205F02}">
      <dgm:prSet phldrT="[Text]"/>
      <dgm:spPr>
        <a:solidFill>
          <a:srgbClr val="359CDF"/>
        </a:solidFill>
      </dgm:spPr>
      <dgm:t>
        <a:bodyPr/>
        <a:lstStyle/>
        <a:p>
          <a:r>
            <a:rPr lang="en-US" dirty="0" smtClean="0"/>
            <a:t>Facilitator roles</a:t>
          </a:r>
          <a:endParaRPr lang="en-US" dirty="0"/>
        </a:p>
      </dgm:t>
    </dgm:pt>
    <dgm:pt modelId="{18F1E842-2A71-F14D-9318-234E9AA4711E}" type="parTrans" cxnId="{B1ACE4AA-10FA-C64C-9EFB-A6FDFFA6FD55}">
      <dgm:prSet/>
      <dgm:spPr/>
      <dgm:t>
        <a:bodyPr/>
        <a:lstStyle/>
        <a:p>
          <a:endParaRPr lang="en-US"/>
        </a:p>
      </dgm:t>
    </dgm:pt>
    <dgm:pt modelId="{5D2F4212-2477-9A47-BD91-BEC922D1AB8C}" type="sibTrans" cxnId="{B1ACE4AA-10FA-C64C-9EFB-A6FDFFA6FD55}">
      <dgm:prSet/>
      <dgm:spPr/>
      <dgm:t>
        <a:bodyPr/>
        <a:lstStyle/>
        <a:p>
          <a:endParaRPr lang="en-US"/>
        </a:p>
      </dgm:t>
    </dgm:pt>
    <dgm:pt modelId="{9CCBA081-A2A9-2541-9764-3C5196510BB0}">
      <dgm:prSet phldrT="[Text]"/>
      <dgm:spPr>
        <a:solidFill>
          <a:srgbClr val="359CDF"/>
        </a:solidFill>
      </dgm:spPr>
      <dgm:t>
        <a:bodyPr/>
        <a:lstStyle/>
        <a:p>
          <a:r>
            <a:rPr lang="en-US" dirty="0" smtClean="0">
              <a:latin typeface="+mj-lt"/>
            </a:rPr>
            <a:t>Program outcomes &amp; evaluation</a:t>
          </a:r>
          <a:endParaRPr lang="en-US" dirty="0">
            <a:latin typeface="+mj-lt"/>
          </a:endParaRPr>
        </a:p>
      </dgm:t>
    </dgm:pt>
    <dgm:pt modelId="{14D5105B-49E8-B845-876D-8DEBAE83034D}" type="parTrans" cxnId="{70D07D9A-AF7E-244A-9807-98426B3BDF3B}">
      <dgm:prSet/>
      <dgm:spPr/>
      <dgm:t>
        <a:bodyPr/>
        <a:lstStyle/>
        <a:p>
          <a:endParaRPr lang="en-US"/>
        </a:p>
      </dgm:t>
    </dgm:pt>
    <dgm:pt modelId="{60D45436-B7B7-5A44-B814-DA3278E2F568}" type="sibTrans" cxnId="{70D07D9A-AF7E-244A-9807-98426B3BDF3B}">
      <dgm:prSet/>
      <dgm:spPr/>
      <dgm:t>
        <a:bodyPr/>
        <a:lstStyle/>
        <a:p>
          <a:endParaRPr lang="en-US"/>
        </a:p>
      </dgm:t>
    </dgm:pt>
    <dgm:pt modelId="{A36A2791-A796-4EA3-9F0E-D7F151E5CADF}">
      <dgm:prSet phldrT="[Text]"/>
      <dgm:spPr>
        <a:solidFill>
          <a:srgbClr val="359CDF"/>
        </a:solidFill>
      </dgm:spPr>
      <dgm:t>
        <a:bodyPr/>
        <a:lstStyle/>
        <a:p>
          <a:r>
            <a:rPr lang="en-US" dirty="0" smtClean="0"/>
            <a:t>Topics covered</a:t>
          </a:r>
          <a:endParaRPr lang="en-US" dirty="0"/>
        </a:p>
      </dgm:t>
    </dgm:pt>
    <dgm:pt modelId="{85EE85E6-DFE0-4C55-A509-D4333E63E498}" type="parTrans" cxnId="{2812F694-1023-4839-BD03-D1CBA93A62BD}">
      <dgm:prSet/>
      <dgm:spPr/>
      <dgm:t>
        <a:bodyPr/>
        <a:lstStyle/>
        <a:p>
          <a:endParaRPr lang="en-AU"/>
        </a:p>
      </dgm:t>
    </dgm:pt>
    <dgm:pt modelId="{DE35EB0B-9B9B-4E28-8E28-B21A406D4EE2}" type="sibTrans" cxnId="{2812F694-1023-4839-BD03-D1CBA93A62BD}">
      <dgm:prSet/>
      <dgm:spPr/>
      <dgm:t>
        <a:bodyPr/>
        <a:lstStyle/>
        <a:p>
          <a:endParaRPr lang="en-AU"/>
        </a:p>
      </dgm:t>
    </dgm:pt>
    <dgm:pt modelId="{E651B0DE-D747-A94D-84E7-D2A95450E9B2}" type="pres">
      <dgm:prSet presAssocID="{EB4B7AFC-A862-6C4E-A05C-866FA81A3FB3}" presName="cycle" presStyleCnt="0">
        <dgm:presLayoutVars>
          <dgm:dir/>
          <dgm:resizeHandles val="exact"/>
        </dgm:presLayoutVars>
      </dgm:prSet>
      <dgm:spPr/>
      <dgm:t>
        <a:bodyPr/>
        <a:lstStyle/>
        <a:p>
          <a:endParaRPr lang="en-AU"/>
        </a:p>
      </dgm:t>
    </dgm:pt>
    <dgm:pt modelId="{5B813FD4-60B9-9F4E-9CB6-9F5306B8E681}" type="pres">
      <dgm:prSet presAssocID="{8ED832E5-ECB4-0344-AF22-106BBCAC9F1C}" presName="node" presStyleLbl="node1" presStyleIdx="0" presStyleCnt="5">
        <dgm:presLayoutVars>
          <dgm:bulletEnabled val="1"/>
        </dgm:presLayoutVars>
      </dgm:prSet>
      <dgm:spPr/>
      <dgm:t>
        <a:bodyPr/>
        <a:lstStyle/>
        <a:p>
          <a:endParaRPr lang="en-AU"/>
        </a:p>
      </dgm:t>
    </dgm:pt>
    <dgm:pt modelId="{4805C63D-3707-BB45-892C-60E77F8DE658}" type="pres">
      <dgm:prSet presAssocID="{8ED832E5-ECB4-0344-AF22-106BBCAC9F1C}" presName="spNode" presStyleCnt="0"/>
      <dgm:spPr/>
    </dgm:pt>
    <dgm:pt modelId="{41AE66F0-2493-E94E-ACEB-28A7FF6D921A}" type="pres">
      <dgm:prSet presAssocID="{D4A76514-24C5-CE41-9730-7565227C4166}" presName="sibTrans" presStyleLbl="sibTrans1D1" presStyleIdx="0" presStyleCnt="5"/>
      <dgm:spPr/>
      <dgm:t>
        <a:bodyPr/>
        <a:lstStyle/>
        <a:p>
          <a:endParaRPr lang="en-AU"/>
        </a:p>
      </dgm:t>
    </dgm:pt>
    <dgm:pt modelId="{8C345017-FF14-774D-BC93-F84C99D3F13F}" type="pres">
      <dgm:prSet presAssocID="{4C63D4B1-34C0-6F4D-ACF4-3598AAA9325F}" presName="node" presStyleLbl="node1" presStyleIdx="1" presStyleCnt="5">
        <dgm:presLayoutVars>
          <dgm:bulletEnabled val="1"/>
        </dgm:presLayoutVars>
      </dgm:prSet>
      <dgm:spPr/>
      <dgm:t>
        <a:bodyPr/>
        <a:lstStyle/>
        <a:p>
          <a:endParaRPr lang="en-AU"/>
        </a:p>
      </dgm:t>
    </dgm:pt>
    <dgm:pt modelId="{8FD42E92-435B-3345-B50C-DAEE2119601C}" type="pres">
      <dgm:prSet presAssocID="{4C63D4B1-34C0-6F4D-ACF4-3598AAA9325F}" presName="spNode" presStyleCnt="0"/>
      <dgm:spPr/>
    </dgm:pt>
    <dgm:pt modelId="{BB8A4DAD-21F6-1A43-988B-30C3AC99D06B}" type="pres">
      <dgm:prSet presAssocID="{6612A1EC-86F0-6B47-9715-EEB047FD2187}" presName="sibTrans" presStyleLbl="sibTrans1D1" presStyleIdx="1" presStyleCnt="5"/>
      <dgm:spPr/>
      <dgm:t>
        <a:bodyPr/>
        <a:lstStyle/>
        <a:p>
          <a:endParaRPr lang="en-AU"/>
        </a:p>
      </dgm:t>
    </dgm:pt>
    <dgm:pt modelId="{195A0195-A595-4D25-9F6C-BC0193AA19F1}" type="pres">
      <dgm:prSet presAssocID="{A36A2791-A796-4EA3-9F0E-D7F151E5CADF}" presName="node" presStyleLbl="node1" presStyleIdx="2" presStyleCnt="5" custRadScaleRad="95872" custRadScaleInc="-52894">
        <dgm:presLayoutVars>
          <dgm:bulletEnabled val="1"/>
        </dgm:presLayoutVars>
      </dgm:prSet>
      <dgm:spPr/>
      <dgm:t>
        <a:bodyPr/>
        <a:lstStyle/>
        <a:p>
          <a:endParaRPr lang="en-AU"/>
        </a:p>
      </dgm:t>
    </dgm:pt>
    <dgm:pt modelId="{1BEFFA5C-B960-4EC3-943E-0314F406049F}" type="pres">
      <dgm:prSet presAssocID="{A36A2791-A796-4EA3-9F0E-D7F151E5CADF}" presName="spNode" presStyleCnt="0"/>
      <dgm:spPr/>
    </dgm:pt>
    <dgm:pt modelId="{6BCFD185-1E8F-48DC-BE80-DBB5FF7B0485}" type="pres">
      <dgm:prSet presAssocID="{DE35EB0B-9B9B-4E28-8E28-B21A406D4EE2}" presName="sibTrans" presStyleLbl="sibTrans1D1" presStyleIdx="2" presStyleCnt="5"/>
      <dgm:spPr/>
    </dgm:pt>
    <dgm:pt modelId="{D5343021-5E48-ED44-8DDF-222A08677FE7}" type="pres">
      <dgm:prSet presAssocID="{FA30C0ED-3D38-794B-87EB-AEB1F3205F02}" presName="node" presStyleLbl="node1" presStyleIdx="3" presStyleCnt="5" custRadScaleRad="91767" custRadScaleInc="27926">
        <dgm:presLayoutVars>
          <dgm:bulletEnabled val="1"/>
        </dgm:presLayoutVars>
      </dgm:prSet>
      <dgm:spPr/>
      <dgm:t>
        <a:bodyPr/>
        <a:lstStyle/>
        <a:p>
          <a:endParaRPr lang="en-AU"/>
        </a:p>
      </dgm:t>
    </dgm:pt>
    <dgm:pt modelId="{ED5A6651-0BB5-564C-BFE9-4E0CDC04A8EA}" type="pres">
      <dgm:prSet presAssocID="{FA30C0ED-3D38-794B-87EB-AEB1F3205F02}" presName="spNode" presStyleCnt="0"/>
      <dgm:spPr/>
    </dgm:pt>
    <dgm:pt modelId="{8BD615E4-F81E-BD46-8DF9-85F2D271F71E}" type="pres">
      <dgm:prSet presAssocID="{5D2F4212-2477-9A47-BD91-BEC922D1AB8C}" presName="sibTrans" presStyleLbl="sibTrans1D1" presStyleIdx="3" presStyleCnt="5"/>
      <dgm:spPr/>
      <dgm:t>
        <a:bodyPr/>
        <a:lstStyle/>
        <a:p>
          <a:endParaRPr lang="en-AU"/>
        </a:p>
      </dgm:t>
    </dgm:pt>
    <dgm:pt modelId="{41BD0CFE-4338-C648-A7C2-39F12728162D}" type="pres">
      <dgm:prSet presAssocID="{9CCBA081-A2A9-2541-9764-3C5196510BB0}" presName="node" presStyleLbl="node1" presStyleIdx="4" presStyleCnt="5">
        <dgm:presLayoutVars>
          <dgm:bulletEnabled val="1"/>
        </dgm:presLayoutVars>
      </dgm:prSet>
      <dgm:spPr/>
      <dgm:t>
        <a:bodyPr/>
        <a:lstStyle/>
        <a:p>
          <a:endParaRPr lang="en-AU"/>
        </a:p>
      </dgm:t>
    </dgm:pt>
    <dgm:pt modelId="{DC3B4A7C-67DF-CC44-8818-A6373AB9C5C9}" type="pres">
      <dgm:prSet presAssocID="{9CCBA081-A2A9-2541-9764-3C5196510BB0}" presName="spNode" presStyleCnt="0"/>
      <dgm:spPr/>
    </dgm:pt>
    <dgm:pt modelId="{7D2B5219-75E9-5347-A43F-ED994E87A861}" type="pres">
      <dgm:prSet presAssocID="{60D45436-B7B7-5A44-B814-DA3278E2F568}" presName="sibTrans" presStyleLbl="sibTrans1D1" presStyleIdx="4" presStyleCnt="5"/>
      <dgm:spPr/>
      <dgm:t>
        <a:bodyPr/>
        <a:lstStyle/>
        <a:p>
          <a:endParaRPr lang="en-AU"/>
        </a:p>
      </dgm:t>
    </dgm:pt>
  </dgm:ptLst>
  <dgm:cxnLst>
    <dgm:cxn modelId="{6A60FA12-4F87-4442-B4ED-B087225A5821}" type="presOf" srcId="{DE35EB0B-9B9B-4E28-8E28-B21A406D4EE2}" destId="{6BCFD185-1E8F-48DC-BE80-DBB5FF7B0485}" srcOrd="0" destOrd="0" presId="urn:microsoft.com/office/officeart/2005/8/layout/cycle5"/>
    <dgm:cxn modelId="{E232E2D4-0B57-B741-A576-92D28E362859}" type="presOf" srcId="{D4A76514-24C5-CE41-9730-7565227C4166}" destId="{41AE66F0-2493-E94E-ACEB-28A7FF6D921A}" srcOrd="0" destOrd="0" presId="urn:microsoft.com/office/officeart/2005/8/layout/cycle5"/>
    <dgm:cxn modelId="{0C7800DE-F7F9-DB48-9D56-E405775DB091}" type="presOf" srcId="{5D2F4212-2477-9A47-BD91-BEC922D1AB8C}" destId="{8BD615E4-F81E-BD46-8DF9-85F2D271F71E}" srcOrd="0" destOrd="0" presId="urn:microsoft.com/office/officeart/2005/8/layout/cycle5"/>
    <dgm:cxn modelId="{2812F694-1023-4839-BD03-D1CBA93A62BD}" srcId="{EB4B7AFC-A862-6C4E-A05C-866FA81A3FB3}" destId="{A36A2791-A796-4EA3-9F0E-D7F151E5CADF}" srcOrd="2" destOrd="0" parTransId="{85EE85E6-DFE0-4C55-A509-D4333E63E498}" sibTransId="{DE35EB0B-9B9B-4E28-8E28-B21A406D4EE2}"/>
    <dgm:cxn modelId="{D072F143-E279-F24E-AE6F-516AB39859AE}" type="presOf" srcId="{6612A1EC-86F0-6B47-9715-EEB047FD2187}" destId="{BB8A4DAD-21F6-1A43-988B-30C3AC99D06B}" srcOrd="0" destOrd="0" presId="urn:microsoft.com/office/officeart/2005/8/layout/cycle5"/>
    <dgm:cxn modelId="{70D07D9A-AF7E-244A-9807-98426B3BDF3B}" srcId="{EB4B7AFC-A862-6C4E-A05C-866FA81A3FB3}" destId="{9CCBA081-A2A9-2541-9764-3C5196510BB0}" srcOrd="4" destOrd="0" parTransId="{14D5105B-49E8-B845-876D-8DEBAE83034D}" sibTransId="{60D45436-B7B7-5A44-B814-DA3278E2F568}"/>
    <dgm:cxn modelId="{A638D3A4-3E10-354D-9EB5-B474A08935A2}" type="presOf" srcId="{FA30C0ED-3D38-794B-87EB-AEB1F3205F02}" destId="{D5343021-5E48-ED44-8DDF-222A08677FE7}" srcOrd="0" destOrd="0" presId="urn:microsoft.com/office/officeart/2005/8/layout/cycle5"/>
    <dgm:cxn modelId="{0B706344-4094-9843-8245-C08C429D25C2}" type="presOf" srcId="{9CCBA081-A2A9-2541-9764-3C5196510BB0}" destId="{41BD0CFE-4338-C648-A7C2-39F12728162D}" srcOrd="0" destOrd="0" presId="urn:microsoft.com/office/officeart/2005/8/layout/cycle5"/>
    <dgm:cxn modelId="{9E0E772A-F3D3-F940-96F5-7CE098E47583}" type="presOf" srcId="{4C63D4B1-34C0-6F4D-ACF4-3598AAA9325F}" destId="{8C345017-FF14-774D-BC93-F84C99D3F13F}" srcOrd="0" destOrd="0" presId="urn:microsoft.com/office/officeart/2005/8/layout/cycle5"/>
    <dgm:cxn modelId="{B1ACE4AA-10FA-C64C-9EFB-A6FDFFA6FD55}" srcId="{EB4B7AFC-A862-6C4E-A05C-866FA81A3FB3}" destId="{FA30C0ED-3D38-794B-87EB-AEB1F3205F02}" srcOrd="3" destOrd="0" parTransId="{18F1E842-2A71-F14D-9318-234E9AA4711E}" sibTransId="{5D2F4212-2477-9A47-BD91-BEC922D1AB8C}"/>
    <dgm:cxn modelId="{DAF75A09-092D-574B-8DCA-F420B2003138}" type="presOf" srcId="{60D45436-B7B7-5A44-B814-DA3278E2F568}" destId="{7D2B5219-75E9-5347-A43F-ED994E87A861}" srcOrd="0" destOrd="0" presId="urn:microsoft.com/office/officeart/2005/8/layout/cycle5"/>
    <dgm:cxn modelId="{07F5018A-661E-B24B-A5A2-D1B6E3F8543D}" srcId="{EB4B7AFC-A862-6C4E-A05C-866FA81A3FB3}" destId="{4C63D4B1-34C0-6F4D-ACF4-3598AAA9325F}" srcOrd="1" destOrd="0" parTransId="{658A24DD-1428-D94C-8D99-47FD0293D64F}" sibTransId="{6612A1EC-86F0-6B47-9715-EEB047FD2187}"/>
    <dgm:cxn modelId="{22E77804-10B1-5F40-BE52-71FA21432F9F}" type="presOf" srcId="{EB4B7AFC-A862-6C4E-A05C-866FA81A3FB3}" destId="{E651B0DE-D747-A94D-84E7-D2A95450E9B2}" srcOrd="0" destOrd="0" presId="urn:microsoft.com/office/officeart/2005/8/layout/cycle5"/>
    <dgm:cxn modelId="{CAA405E1-0752-1A4B-9EBE-673CD7C707E0}" type="presOf" srcId="{8ED832E5-ECB4-0344-AF22-106BBCAC9F1C}" destId="{5B813FD4-60B9-9F4E-9CB6-9F5306B8E681}" srcOrd="0" destOrd="0" presId="urn:microsoft.com/office/officeart/2005/8/layout/cycle5"/>
    <dgm:cxn modelId="{707B10D7-642F-0D4D-939C-BAFFF713BBA0}" srcId="{EB4B7AFC-A862-6C4E-A05C-866FA81A3FB3}" destId="{8ED832E5-ECB4-0344-AF22-106BBCAC9F1C}" srcOrd="0" destOrd="0" parTransId="{29C89850-86C3-2745-9F11-960F1B1CD34B}" sibTransId="{D4A76514-24C5-CE41-9730-7565227C4166}"/>
    <dgm:cxn modelId="{FE755A41-5972-41D6-BB8B-7D3FE0BCC4BC}" type="presOf" srcId="{A36A2791-A796-4EA3-9F0E-D7F151E5CADF}" destId="{195A0195-A595-4D25-9F6C-BC0193AA19F1}" srcOrd="0" destOrd="0" presId="urn:microsoft.com/office/officeart/2005/8/layout/cycle5"/>
    <dgm:cxn modelId="{8E015214-C28E-6E41-BAE2-164315BBED5B}" type="presParOf" srcId="{E651B0DE-D747-A94D-84E7-D2A95450E9B2}" destId="{5B813FD4-60B9-9F4E-9CB6-9F5306B8E681}" srcOrd="0" destOrd="0" presId="urn:microsoft.com/office/officeart/2005/8/layout/cycle5"/>
    <dgm:cxn modelId="{72354F7B-D06E-3D4C-B21F-F31BD0986016}" type="presParOf" srcId="{E651B0DE-D747-A94D-84E7-D2A95450E9B2}" destId="{4805C63D-3707-BB45-892C-60E77F8DE658}" srcOrd="1" destOrd="0" presId="urn:microsoft.com/office/officeart/2005/8/layout/cycle5"/>
    <dgm:cxn modelId="{23C9EB94-A352-FB42-A64A-59B860939451}" type="presParOf" srcId="{E651B0DE-D747-A94D-84E7-D2A95450E9B2}" destId="{41AE66F0-2493-E94E-ACEB-28A7FF6D921A}" srcOrd="2" destOrd="0" presId="urn:microsoft.com/office/officeart/2005/8/layout/cycle5"/>
    <dgm:cxn modelId="{81372716-C390-D547-B892-5C09D49E62B5}" type="presParOf" srcId="{E651B0DE-D747-A94D-84E7-D2A95450E9B2}" destId="{8C345017-FF14-774D-BC93-F84C99D3F13F}" srcOrd="3" destOrd="0" presId="urn:microsoft.com/office/officeart/2005/8/layout/cycle5"/>
    <dgm:cxn modelId="{95AB0B02-7070-6748-ACD9-288835005A30}" type="presParOf" srcId="{E651B0DE-D747-A94D-84E7-D2A95450E9B2}" destId="{8FD42E92-435B-3345-B50C-DAEE2119601C}" srcOrd="4" destOrd="0" presId="urn:microsoft.com/office/officeart/2005/8/layout/cycle5"/>
    <dgm:cxn modelId="{A31FAC2E-1D6C-6349-BABB-7B8DA24DB433}" type="presParOf" srcId="{E651B0DE-D747-A94D-84E7-D2A95450E9B2}" destId="{BB8A4DAD-21F6-1A43-988B-30C3AC99D06B}" srcOrd="5" destOrd="0" presId="urn:microsoft.com/office/officeart/2005/8/layout/cycle5"/>
    <dgm:cxn modelId="{9A4A3D40-D217-471E-8BCC-365CFEC4AEEB}" type="presParOf" srcId="{E651B0DE-D747-A94D-84E7-D2A95450E9B2}" destId="{195A0195-A595-4D25-9F6C-BC0193AA19F1}" srcOrd="6" destOrd="0" presId="urn:microsoft.com/office/officeart/2005/8/layout/cycle5"/>
    <dgm:cxn modelId="{7C09BED5-525D-4F9B-A9DA-2134A83791B2}" type="presParOf" srcId="{E651B0DE-D747-A94D-84E7-D2A95450E9B2}" destId="{1BEFFA5C-B960-4EC3-943E-0314F406049F}" srcOrd="7" destOrd="0" presId="urn:microsoft.com/office/officeart/2005/8/layout/cycle5"/>
    <dgm:cxn modelId="{AB4589AB-7F36-454C-8149-9E9C90AAD1FD}" type="presParOf" srcId="{E651B0DE-D747-A94D-84E7-D2A95450E9B2}" destId="{6BCFD185-1E8F-48DC-BE80-DBB5FF7B0485}" srcOrd="8" destOrd="0" presId="urn:microsoft.com/office/officeart/2005/8/layout/cycle5"/>
    <dgm:cxn modelId="{CB0568E3-566F-7A46-9FCF-C2DC40EC7215}" type="presParOf" srcId="{E651B0DE-D747-A94D-84E7-D2A95450E9B2}" destId="{D5343021-5E48-ED44-8DDF-222A08677FE7}" srcOrd="9" destOrd="0" presId="urn:microsoft.com/office/officeart/2005/8/layout/cycle5"/>
    <dgm:cxn modelId="{AA2B789D-552C-F84D-B04D-3E00B4149961}" type="presParOf" srcId="{E651B0DE-D747-A94D-84E7-D2A95450E9B2}" destId="{ED5A6651-0BB5-564C-BFE9-4E0CDC04A8EA}" srcOrd="10" destOrd="0" presId="urn:microsoft.com/office/officeart/2005/8/layout/cycle5"/>
    <dgm:cxn modelId="{D33B3268-3A81-E94D-9720-BD5DF752CE25}" type="presParOf" srcId="{E651B0DE-D747-A94D-84E7-D2A95450E9B2}" destId="{8BD615E4-F81E-BD46-8DF9-85F2D271F71E}" srcOrd="11" destOrd="0" presId="urn:microsoft.com/office/officeart/2005/8/layout/cycle5"/>
    <dgm:cxn modelId="{1DC7C114-6700-9F45-AC5E-0BBA19A48559}" type="presParOf" srcId="{E651B0DE-D747-A94D-84E7-D2A95450E9B2}" destId="{41BD0CFE-4338-C648-A7C2-39F12728162D}" srcOrd="12" destOrd="0" presId="urn:microsoft.com/office/officeart/2005/8/layout/cycle5"/>
    <dgm:cxn modelId="{80F63B13-ABC4-7748-8953-CC9D7D3223F1}" type="presParOf" srcId="{E651B0DE-D747-A94D-84E7-D2A95450E9B2}" destId="{DC3B4A7C-67DF-CC44-8818-A6373AB9C5C9}" srcOrd="13" destOrd="0" presId="urn:microsoft.com/office/officeart/2005/8/layout/cycle5"/>
    <dgm:cxn modelId="{605A9022-BBA1-E44E-A1C1-3FA04A81BECE}" type="presParOf" srcId="{E651B0DE-D747-A94D-84E7-D2A95450E9B2}" destId="{7D2B5219-75E9-5347-A43F-ED994E87A861}"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3FD4-60B9-9F4E-9CB6-9F5306B8E681}">
      <dsp:nvSpPr>
        <dsp:cNvPr id="0" name=""/>
        <dsp:cNvSpPr/>
      </dsp:nvSpPr>
      <dsp:spPr>
        <a:xfrm>
          <a:off x="2380505" y="2370"/>
          <a:ext cx="1334988" cy="867742"/>
        </a:xfrm>
        <a:prstGeom prst="roundRect">
          <a:avLst/>
        </a:prstGeom>
        <a:solidFill>
          <a:srgbClr val="359C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Aim</a:t>
          </a:r>
          <a:endParaRPr lang="en-US" sz="1600" kern="1200" dirty="0"/>
        </a:p>
      </dsp:txBody>
      <dsp:txXfrm>
        <a:off x="2422865" y="44730"/>
        <a:ext cx="1250268" cy="783022"/>
      </dsp:txXfrm>
    </dsp:sp>
    <dsp:sp modelId="{41AE66F0-2493-E94E-ACEB-28A7FF6D921A}">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C345017-FF14-774D-BC93-F84C99D3F13F}">
      <dsp:nvSpPr>
        <dsp:cNvPr id="0" name=""/>
        <dsp:cNvSpPr/>
      </dsp:nvSpPr>
      <dsp:spPr>
        <a:xfrm>
          <a:off x="4028301" y="1199563"/>
          <a:ext cx="1334988" cy="867742"/>
        </a:xfrm>
        <a:prstGeom prst="roundRect">
          <a:avLst/>
        </a:prstGeom>
        <a:solidFill>
          <a:srgbClr val="359C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Design &amp; selection of students</a:t>
          </a:r>
          <a:endParaRPr lang="en-US" sz="1600" kern="1200" dirty="0"/>
        </a:p>
      </dsp:txBody>
      <dsp:txXfrm>
        <a:off x="4070661" y="1241923"/>
        <a:ext cx="1250268" cy="783022"/>
      </dsp:txXfrm>
    </dsp:sp>
    <dsp:sp modelId="{BB8A4DAD-21F6-1A43-988B-30C3AC99D06B}">
      <dsp:nvSpPr>
        <dsp:cNvPr id="0" name=""/>
        <dsp:cNvSpPr/>
      </dsp:nvSpPr>
      <dsp:spPr>
        <a:xfrm>
          <a:off x="1313394" y="276868"/>
          <a:ext cx="3465188" cy="3465188"/>
        </a:xfrm>
        <a:custGeom>
          <a:avLst/>
          <a:gdLst/>
          <a:ahLst/>
          <a:cxnLst/>
          <a:rect l="0" t="0" r="0" b="0"/>
          <a:pathLst>
            <a:path>
              <a:moveTo>
                <a:pt x="3451723" y="1948183"/>
              </a:moveTo>
              <a:arcTo wR="1732594" hR="1732594" stAng="428875" swAng="9562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95A0195-A595-4D25-9F6C-BC0193AA19F1}">
      <dsp:nvSpPr>
        <dsp:cNvPr id="0" name=""/>
        <dsp:cNvSpPr/>
      </dsp:nvSpPr>
      <dsp:spPr>
        <a:xfrm>
          <a:off x="3628306" y="2831394"/>
          <a:ext cx="1334988" cy="867742"/>
        </a:xfrm>
        <a:prstGeom prst="roundRect">
          <a:avLst/>
        </a:prstGeom>
        <a:solidFill>
          <a:srgbClr val="359C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Topics covered</a:t>
          </a:r>
          <a:endParaRPr lang="en-US" sz="1600" kern="1200" dirty="0"/>
        </a:p>
      </dsp:txBody>
      <dsp:txXfrm>
        <a:off x="3670666" y="2873754"/>
        <a:ext cx="1250268" cy="783022"/>
      </dsp:txXfrm>
    </dsp:sp>
    <dsp:sp modelId="{6BCFD185-1E8F-48DC-BE80-DBB5FF7B0485}">
      <dsp:nvSpPr>
        <dsp:cNvPr id="0" name=""/>
        <dsp:cNvSpPr/>
      </dsp:nvSpPr>
      <dsp:spPr>
        <a:xfrm>
          <a:off x="1424175" y="319349"/>
          <a:ext cx="3465188" cy="3465188"/>
        </a:xfrm>
        <a:custGeom>
          <a:avLst/>
          <a:gdLst/>
          <a:ahLst/>
          <a:cxnLst/>
          <a:rect l="0" t="0" r="0" b="0"/>
          <a:pathLst>
            <a:path>
              <a:moveTo>
                <a:pt x="2065404" y="3432924"/>
              </a:moveTo>
              <a:arcTo wR="1732594" hR="1732594" stAng="4735522" swAng="12920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5343021-5E48-ED44-8DDF-222A08677FE7}">
      <dsp:nvSpPr>
        <dsp:cNvPr id="0" name=""/>
        <dsp:cNvSpPr/>
      </dsp:nvSpPr>
      <dsp:spPr>
        <a:xfrm>
          <a:off x="1302220" y="2903400"/>
          <a:ext cx="1334988" cy="867742"/>
        </a:xfrm>
        <a:prstGeom prst="roundRect">
          <a:avLst/>
        </a:prstGeom>
        <a:solidFill>
          <a:srgbClr val="359C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Facilitator roles</a:t>
          </a:r>
          <a:endParaRPr lang="en-US" sz="1600" kern="1200" dirty="0"/>
        </a:p>
      </dsp:txBody>
      <dsp:txXfrm>
        <a:off x="1344580" y="2945760"/>
        <a:ext cx="1250268" cy="783022"/>
      </dsp:txXfrm>
    </dsp:sp>
    <dsp:sp modelId="{8BD615E4-F81E-BD46-8DF9-85F2D271F71E}">
      <dsp:nvSpPr>
        <dsp:cNvPr id="0" name=""/>
        <dsp:cNvSpPr/>
      </dsp:nvSpPr>
      <dsp:spPr>
        <a:xfrm>
          <a:off x="1309062" y="155239"/>
          <a:ext cx="3465188" cy="3465188"/>
        </a:xfrm>
        <a:custGeom>
          <a:avLst/>
          <a:gdLst/>
          <a:ahLst/>
          <a:cxnLst/>
          <a:rect l="0" t="0" r="0" b="0"/>
          <a:pathLst>
            <a:path>
              <a:moveTo>
                <a:pt x="231589" y="2597965"/>
              </a:moveTo>
              <a:arcTo wR="1732594" hR="1732594" stAng="9002121" swAng="10859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BD0CFE-4338-C648-A7C2-39F12728162D}">
      <dsp:nvSpPr>
        <dsp:cNvPr id="0" name=""/>
        <dsp:cNvSpPr/>
      </dsp:nvSpPr>
      <dsp:spPr>
        <a:xfrm>
          <a:off x="732710" y="1199563"/>
          <a:ext cx="1334988" cy="867742"/>
        </a:xfrm>
        <a:prstGeom prst="roundRect">
          <a:avLst/>
        </a:prstGeom>
        <a:solidFill>
          <a:srgbClr val="359C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Program outcomes &amp; evaluation</a:t>
          </a:r>
          <a:endParaRPr lang="en-US" sz="1600" kern="1200" dirty="0">
            <a:latin typeface="+mj-lt"/>
          </a:endParaRPr>
        </a:p>
      </dsp:txBody>
      <dsp:txXfrm>
        <a:off x="775070" y="1241923"/>
        <a:ext cx="1250268" cy="783022"/>
      </dsp:txXfrm>
    </dsp:sp>
    <dsp:sp modelId="{7D2B5219-75E9-5347-A43F-ED994E87A861}">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E7A65259-F3DA-4983-8E15-A14987FC47A8}" type="datetimeFigureOut">
              <a:rPr lang="en-AU" smtClean="0"/>
              <a:pPr/>
              <a:t>10/10/2017</a:t>
            </a:fld>
            <a:endParaRPr lang="en-AU"/>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C45C1AC0-7DDE-418E-AF77-CEA73D1DF2B7}" type="slidenum">
              <a:rPr lang="en-AU" smtClean="0"/>
              <a:pPr/>
              <a:t>‹#›</a:t>
            </a:fld>
            <a:endParaRPr lang="en-AU"/>
          </a:p>
        </p:txBody>
      </p:sp>
    </p:spTree>
    <p:extLst>
      <p:ext uri="{BB962C8B-B14F-4D97-AF65-F5344CB8AC3E}">
        <p14:creationId xmlns:p14="http://schemas.microsoft.com/office/powerpoint/2010/main" val="191009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LEE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My name is Lee Park and this is Anna Ferro and we are from the Children’s Protection society in Melbourne.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This is Kristy Bedford from Laurimar primary school and we are here to talk to you about PEERS </a:t>
            </a:r>
            <a:r>
              <a:rPr lang="mr-IN" baseline="0" dirty="0" smtClean="0"/>
              <a:t>–</a:t>
            </a:r>
            <a:r>
              <a:rPr lang="en-AU" baseline="0" dirty="0" smtClean="0"/>
              <a:t> also known as ‘Positive behaviour, Empowerment, equality, relationships and Safety</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PEERS is an early intervention program for family violence prevention that was developed in collaboration between CPS and LPS.</a:t>
            </a:r>
          </a:p>
        </p:txBody>
      </p:sp>
      <p:sp>
        <p:nvSpPr>
          <p:cNvPr id="4" name="Slide Number Placeholder 3"/>
          <p:cNvSpPr>
            <a:spLocks noGrp="1"/>
          </p:cNvSpPr>
          <p:nvPr>
            <p:ph type="sldNum" sz="quarter" idx="10"/>
          </p:nvPr>
        </p:nvSpPr>
        <p:spPr/>
        <p:txBody>
          <a:bodyPr/>
          <a:lstStyle/>
          <a:p>
            <a:fld id="{C45C1AC0-7DDE-418E-AF77-CEA73D1DF2B7}" type="slidenum">
              <a:rPr lang="en-AU" smtClean="0"/>
              <a:pPr/>
              <a:t>1</a:t>
            </a:fld>
            <a:endParaRPr lang="en-AU"/>
          </a:p>
        </p:txBody>
      </p:sp>
    </p:spTree>
    <p:extLst>
      <p:ext uri="{BB962C8B-B14F-4D97-AF65-F5344CB8AC3E}">
        <p14:creationId xmlns:p14="http://schemas.microsoft.com/office/powerpoint/2010/main" val="2607426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AU" sz="1200" b="0" i="0" u="none" kern="1200" dirty="0" smtClean="0">
                <a:solidFill>
                  <a:schemeClr val="tx1"/>
                </a:solidFill>
                <a:effectLst/>
                <a:latin typeface="+mn-lt"/>
                <a:ea typeface="+mn-ea"/>
                <a:cs typeface="+mn-cs"/>
              </a:rPr>
              <a:t>KRISTY</a:t>
            </a:r>
          </a:p>
          <a:p>
            <a:pPr rtl="0"/>
            <a:endParaRPr lang="en-AU" sz="1200" b="0" i="0" u="sng"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program was designed to be a primary prevention approach addressing family violence and the prevalence within the school environment and the community.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t>
            </a:r>
            <a:r>
              <a:rPr lang="en-AU" sz="1200" b="1" kern="1200" dirty="0" smtClean="0">
                <a:solidFill>
                  <a:schemeClr val="tx1"/>
                </a:solidFill>
                <a:effectLst/>
                <a:latin typeface="+mn-lt"/>
                <a:ea typeface="+mn-ea"/>
                <a:cs typeface="+mn-cs"/>
              </a:rPr>
              <a:t>Aim </a:t>
            </a:r>
            <a:r>
              <a:rPr lang="en-AU" sz="1200" kern="1200" dirty="0" smtClean="0">
                <a:solidFill>
                  <a:schemeClr val="tx1"/>
                </a:solidFill>
                <a:effectLst/>
                <a:latin typeface="+mn-lt"/>
                <a:ea typeface="+mn-ea"/>
                <a:cs typeface="+mn-cs"/>
              </a:rPr>
              <a:t>of the program was to support students to acquire relevant skills to form and maintain healthy relationships throughout their lives.</a:t>
            </a:r>
          </a:p>
          <a:p>
            <a:pPr rtl="0"/>
            <a:endParaRPr lang="en-AU" sz="1200" b="0" i="0" u="sng"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decided on the </a:t>
            </a:r>
            <a:r>
              <a:rPr lang="en-AU" sz="1200" b="1" kern="1200" dirty="0" smtClean="0">
                <a:solidFill>
                  <a:schemeClr val="tx1"/>
                </a:solidFill>
                <a:effectLst/>
                <a:latin typeface="+mn-lt"/>
                <a:ea typeface="+mn-ea"/>
                <a:cs typeface="+mn-cs"/>
              </a:rPr>
              <a:t>year level </a:t>
            </a:r>
            <a:r>
              <a:rPr lang="en-AU" sz="1200" kern="1200" dirty="0" smtClean="0">
                <a:solidFill>
                  <a:schemeClr val="tx1"/>
                </a:solidFill>
                <a:effectLst/>
                <a:latin typeface="+mn-lt"/>
                <a:ea typeface="+mn-ea"/>
                <a:cs typeface="+mn-cs"/>
              </a:rPr>
              <a:t>we would target. We chose the Year 5 students as we felt they were mature enough to manage the content and would still have another year at the school to be positive role models for our younger students.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then developed the outline of the program and created the lessons. The </a:t>
            </a:r>
            <a:r>
              <a:rPr lang="en-AU" sz="1200" b="1" kern="1200" dirty="0" smtClean="0">
                <a:solidFill>
                  <a:schemeClr val="tx1"/>
                </a:solidFill>
                <a:effectLst/>
                <a:latin typeface="+mn-lt"/>
                <a:ea typeface="+mn-ea"/>
                <a:cs typeface="+mn-cs"/>
              </a:rPr>
              <a:t>topics covered </a:t>
            </a:r>
            <a:r>
              <a:rPr lang="en-AU" sz="1200" kern="1200" dirty="0" smtClean="0">
                <a:solidFill>
                  <a:schemeClr val="tx1"/>
                </a:solidFill>
                <a:effectLst/>
                <a:latin typeface="+mn-lt"/>
                <a:ea typeface="+mn-ea"/>
                <a:cs typeface="+mn-cs"/>
              </a:rPr>
              <a:t>included;</a:t>
            </a:r>
          </a:p>
          <a:p>
            <a:r>
              <a:rPr lang="en-AU" sz="1200" kern="1200" dirty="0" smtClean="0">
                <a:solidFill>
                  <a:schemeClr val="tx1"/>
                </a:solidFill>
                <a:effectLst/>
                <a:latin typeface="+mn-lt"/>
                <a:ea typeface="+mn-ea"/>
                <a:cs typeface="+mn-cs"/>
              </a:rPr>
              <a:t>-feelings, emotions and brain development</a:t>
            </a:r>
          </a:p>
          <a:p>
            <a:r>
              <a:rPr lang="en-AU" sz="1200" kern="1200" dirty="0" smtClean="0">
                <a:solidFill>
                  <a:schemeClr val="tx1"/>
                </a:solidFill>
                <a:effectLst/>
                <a:latin typeface="+mn-lt"/>
                <a:ea typeface="+mn-ea"/>
                <a:cs typeface="+mn-cs"/>
              </a:rPr>
              <a:t>-emotional and physical safety</a:t>
            </a:r>
          </a:p>
          <a:p>
            <a:r>
              <a:rPr lang="en-AU" sz="1200" kern="1200" dirty="0" smtClean="0">
                <a:solidFill>
                  <a:schemeClr val="tx1"/>
                </a:solidFill>
                <a:effectLst/>
                <a:latin typeface="+mn-lt"/>
                <a:ea typeface="+mn-ea"/>
                <a:cs typeface="+mn-cs"/>
              </a:rPr>
              <a:t>-healthy and unhealthy relationships</a:t>
            </a:r>
          </a:p>
          <a:p>
            <a:r>
              <a:rPr lang="en-AU" sz="1200" kern="1200" dirty="0" smtClean="0">
                <a:solidFill>
                  <a:schemeClr val="tx1"/>
                </a:solidFill>
                <a:effectLst/>
                <a:latin typeface="+mn-lt"/>
                <a:ea typeface="+mn-ea"/>
                <a:cs typeface="+mn-cs"/>
              </a:rPr>
              <a:t>-gender and gender stereotypes</a:t>
            </a:r>
          </a:p>
          <a:p>
            <a:r>
              <a:rPr lang="en-AU" sz="1200" kern="1200" dirty="0" smtClean="0">
                <a:solidFill>
                  <a:schemeClr val="tx1"/>
                </a:solidFill>
                <a:effectLst/>
                <a:latin typeface="+mn-lt"/>
                <a:ea typeface="+mn-ea"/>
                <a:cs typeface="+mn-cs"/>
              </a:rPr>
              <a:t>-and power and authority in relationships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topics were influenced by the available literature regarding family violence prevention.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wanted the lessons to be engaging and interactive. We used hands on activities, viewed video clips, worked together in small and large groupings as well as completing individual learning activities such as their reflective learning journals.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t>
            </a:r>
            <a:r>
              <a:rPr lang="en-AU" sz="1200" kern="1200" dirty="0" smtClean="0">
                <a:solidFill>
                  <a:schemeClr val="tx1"/>
                </a:solidFill>
                <a:effectLst/>
                <a:latin typeface="+mn-lt"/>
                <a:ea typeface="+mn-ea"/>
                <a:cs typeface="+mn-cs"/>
              </a:rPr>
              <a:t>PEERS program sessions were </a:t>
            </a:r>
            <a:r>
              <a:rPr lang="en-AU" sz="1200" b="1" kern="1200" dirty="0" smtClean="0">
                <a:solidFill>
                  <a:schemeClr val="tx1"/>
                </a:solidFill>
                <a:effectLst/>
                <a:latin typeface="+mn-lt"/>
                <a:ea typeface="+mn-ea"/>
                <a:cs typeface="+mn-cs"/>
              </a:rPr>
              <a:t>facilitated </a:t>
            </a:r>
            <a:r>
              <a:rPr lang="en-AU" sz="1200" kern="1200" dirty="0" smtClean="0">
                <a:solidFill>
                  <a:schemeClr val="tx1"/>
                </a:solidFill>
                <a:effectLst/>
                <a:latin typeface="+mn-lt"/>
                <a:ea typeface="+mn-ea"/>
                <a:cs typeface="+mn-cs"/>
              </a:rPr>
              <a:t>by a CPS staff member and an SEL teacher.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Before commencing the program Lee conducted a whole school professional development session to ensure all staff were well informed.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PEERS program was delivered in 2016 and again in 2017.</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Anna is now going to take you through the program outcomes and evaluations.</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rtl="0"/>
            <a:endParaRPr lang="en-AU" sz="1200" b="0" i="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5C1AC0-7DDE-418E-AF77-CEA73D1DF2B7}" type="slidenum">
              <a:rPr lang="en-AU" smtClean="0"/>
              <a:pPr/>
              <a:t>10</a:t>
            </a:fld>
            <a:endParaRPr lang="en-AU"/>
          </a:p>
        </p:txBody>
      </p:sp>
    </p:spTree>
    <p:extLst>
      <p:ext uri="{BB962C8B-B14F-4D97-AF65-F5344CB8AC3E}">
        <p14:creationId xmlns:p14="http://schemas.microsoft.com/office/powerpoint/2010/main" val="305380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ANNA</a:t>
            </a:r>
          </a:p>
        </p:txBody>
      </p:sp>
      <p:sp>
        <p:nvSpPr>
          <p:cNvPr id="4" name="Slide Number Placeholder 3"/>
          <p:cNvSpPr>
            <a:spLocks noGrp="1"/>
          </p:cNvSpPr>
          <p:nvPr>
            <p:ph type="sldNum" sz="quarter" idx="10"/>
          </p:nvPr>
        </p:nvSpPr>
        <p:spPr/>
        <p:txBody>
          <a:bodyPr/>
          <a:lstStyle/>
          <a:p>
            <a:fld id="{C45C1AC0-7DDE-418E-AF77-CEA73D1DF2B7}" type="slidenum">
              <a:rPr lang="en-AU" smtClean="0"/>
              <a:pPr/>
              <a:t>11</a:t>
            </a:fld>
            <a:endParaRPr lang="en-AU"/>
          </a:p>
        </p:txBody>
      </p:sp>
    </p:spTree>
    <p:extLst>
      <p:ext uri="{BB962C8B-B14F-4D97-AF65-F5344CB8AC3E}">
        <p14:creationId xmlns:p14="http://schemas.microsoft.com/office/powerpoint/2010/main" val="203163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12</a:t>
            </a:fld>
            <a:endParaRPr lang="en-AU"/>
          </a:p>
        </p:txBody>
      </p:sp>
    </p:spTree>
    <p:extLst>
      <p:ext uri="{BB962C8B-B14F-4D97-AF65-F5344CB8AC3E}">
        <p14:creationId xmlns:p14="http://schemas.microsoft.com/office/powerpoint/2010/main" val="33331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13</a:t>
            </a:fld>
            <a:endParaRPr lang="en-AU"/>
          </a:p>
        </p:txBody>
      </p:sp>
    </p:spTree>
    <p:extLst>
      <p:ext uri="{BB962C8B-B14F-4D97-AF65-F5344CB8AC3E}">
        <p14:creationId xmlns:p14="http://schemas.microsoft.com/office/powerpoint/2010/main" val="141304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14</a:t>
            </a:fld>
            <a:endParaRPr lang="en-AU"/>
          </a:p>
        </p:txBody>
      </p:sp>
    </p:spTree>
    <p:extLst>
      <p:ext uri="{BB962C8B-B14F-4D97-AF65-F5344CB8AC3E}">
        <p14:creationId xmlns:p14="http://schemas.microsoft.com/office/powerpoint/2010/main" val="289796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ANNA</a:t>
            </a:r>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15</a:t>
            </a:fld>
            <a:endParaRPr lang="en-AU"/>
          </a:p>
        </p:txBody>
      </p:sp>
    </p:spTree>
    <p:extLst>
      <p:ext uri="{BB962C8B-B14F-4D97-AF65-F5344CB8AC3E}">
        <p14:creationId xmlns:p14="http://schemas.microsoft.com/office/powerpoint/2010/main" val="4055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16</a:t>
            </a:fld>
            <a:endParaRPr lang="en-AU"/>
          </a:p>
        </p:txBody>
      </p:sp>
    </p:spTree>
    <p:extLst>
      <p:ext uri="{BB962C8B-B14F-4D97-AF65-F5344CB8AC3E}">
        <p14:creationId xmlns:p14="http://schemas.microsoft.com/office/powerpoint/2010/main" val="233899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17</a:t>
            </a:fld>
            <a:endParaRPr lang="en-AU"/>
          </a:p>
        </p:txBody>
      </p:sp>
    </p:spTree>
    <p:extLst>
      <p:ext uri="{BB962C8B-B14F-4D97-AF65-F5344CB8AC3E}">
        <p14:creationId xmlns:p14="http://schemas.microsoft.com/office/powerpoint/2010/main" val="339428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18</a:t>
            </a:fld>
            <a:endParaRPr lang="en-AU"/>
          </a:p>
        </p:txBody>
      </p:sp>
    </p:spTree>
    <p:extLst>
      <p:ext uri="{BB962C8B-B14F-4D97-AF65-F5344CB8AC3E}">
        <p14:creationId xmlns:p14="http://schemas.microsoft.com/office/powerpoint/2010/main" val="23125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ANNA</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5C1AC0-7DDE-418E-AF77-CEA73D1DF2B7}" type="slidenum">
              <a:rPr lang="en-AU" smtClean="0"/>
              <a:pPr/>
              <a:t>19</a:t>
            </a:fld>
            <a:endParaRPr lang="en-AU"/>
          </a:p>
        </p:txBody>
      </p:sp>
    </p:spTree>
    <p:extLst>
      <p:ext uri="{BB962C8B-B14F-4D97-AF65-F5344CB8AC3E}">
        <p14:creationId xmlns:p14="http://schemas.microsoft.com/office/powerpoint/2010/main" val="278380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LEE </a:t>
            </a:r>
          </a:p>
          <a:p>
            <a:endParaRPr lang="en-AU" dirty="0" smtClean="0"/>
          </a:p>
          <a:p>
            <a:r>
              <a:rPr lang="en-AU" dirty="0" smtClean="0"/>
              <a:t>Read from slide</a:t>
            </a: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2</a:t>
            </a:fld>
            <a:endParaRPr lang="en-AU"/>
          </a:p>
        </p:txBody>
      </p:sp>
    </p:spTree>
    <p:extLst>
      <p:ext uri="{BB962C8B-B14F-4D97-AF65-F5344CB8AC3E}">
        <p14:creationId xmlns:p14="http://schemas.microsoft.com/office/powerpoint/2010/main" val="223512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ANNA</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20</a:t>
            </a:fld>
            <a:endParaRPr lang="en-AU"/>
          </a:p>
        </p:txBody>
      </p:sp>
    </p:spTree>
    <p:extLst>
      <p:ext uri="{BB962C8B-B14F-4D97-AF65-F5344CB8AC3E}">
        <p14:creationId xmlns:p14="http://schemas.microsoft.com/office/powerpoint/2010/main" val="40286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5C1AC0-7DDE-418E-AF77-CEA73D1DF2B7}" type="slidenum">
              <a:rPr lang="en-AU" smtClean="0"/>
              <a:pPr/>
              <a:t>21</a:t>
            </a:fld>
            <a:endParaRPr lang="en-AU"/>
          </a:p>
        </p:txBody>
      </p:sp>
    </p:spTree>
    <p:extLst>
      <p:ext uri="{BB962C8B-B14F-4D97-AF65-F5344CB8AC3E}">
        <p14:creationId xmlns:p14="http://schemas.microsoft.com/office/powerpoint/2010/main" val="68636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22</a:t>
            </a:fld>
            <a:endParaRPr lang="en-AU"/>
          </a:p>
        </p:txBody>
      </p:sp>
    </p:spTree>
    <p:extLst>
      <p:ext uri="{BB962C8B-B14F-4D97-AF65-F5344CB8AC3E}">
        <p14:creationId xmlns:p14="http://schemas.microsoft.com/office/powerpoint/2010/main" val="3109671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LEE</a:t>
            </a:r>
            <a:r>
              <a:rPr lang="en-AU" baseline="0" dirty="0" smtClean="0"/>
              <a:t> </a:t>
            </a:r>
            <a:endParaRPr lang="en-AU" dirty="0" smtClean="0"/>
          </a:p>
          <a:p>
            <a:endParaRPr lang="en-AU" baseline="0" dirty="0" smtClean="0"/>
          </a:p>
          <a:p>
            <a:r>
              <a:rPr lang="en-AU" baseline="0" dirty="0" smtClean="0"/>
              <a:t>Overall the feedback we received from the students was positive. </a:t>
            </a:r>
          </a:p>
          <a:p>
            <a:endParaRPr lang="en-AU" baseline="0" dirty="0" smtClean="0"/>
          </a:p>
          <a:p>
            <a:r>
              <a:rPr lang="en-AU" baseline="0" dirty="0" smtClean="0"/>
              <a:t>They also provided some honest feedback regarding the desire for less ‘sitting still’ and creative activities to be included in the sessions </a:t>
            </a:r>
          </a:p>
          <a:p>
            <a:endParaRPr lang="en-AU" baseline="0" dirty="0" smtClean="0"/>
          </a:p>
          <a:p>
            <a:r>
              <a:rPr lang="en-AU" baseline="0" dirty="0" smtClean="0"/>
              <a:t>Here are some of their reflections…</a:t>
            </a:r>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23</a:t>
            </a:fld>
            <a:endParaRPr lang="en-AU"/>
          </a:p>
        </p:txBody>
      </p:sp>
    </p:spTree>
    <p:extLst>
      <p:ext uri="{BB962C8B-B14F-4D97-AF65-F5344CB8AC3E}">
        <p14:creationId xmlns:p14="http://schemas.microsoft.com/office/powerpoint/2010/main" val="357971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solidFill>
                  <a:schemeClr val="bg1">
                    <a:lumMod val="50000"/>
                  </a:schemeClr>
                </a:solidFill>
              </a:rPr>
              <a:t>LEE </a:t>
            </a:r>
          </a:p>
          <a:p>
            <a:pPr marL="0" indent="0">
              <a:buFont typeface="Arial" panose="020B0604020202020204" pitchFamily="34" charset="0"/>
              <a:buNone/>
            </a:pPr>
            <a:endParaRPr lang="en-AU" dirty="0" smtClean="0">
              <a:solidFill>
                <a:schemeClr val="bg1">
                  <a:lumMod val="50000"/>
                </a:schemeClr>
              </a:solidFill>
            </a:endParaRPr>
          </a:p>
          <a:p>
            <a:pPr marL="0" indent="0">
              <a:buFont typeface="Arial" panose="020B0604020202020204" pitchFamily="34" charset="0"/>
              <a:buNone/>
            </a:pPr>
            <a:r>
              <a:rPr lang="en-AU" dirty="0" smtClean="0">
                <a:solidFill>
                  <a:schemeClr val="bg1">
                    <a:lumMod val="50000"/>
                  </a:schemeClr>
                </a:solidFill>
              </a:rPr>
              <a:t>We will explore further external evaluation</a:t>
            </a:r>
          </a:p>
          <a:p>
            <a:endParaRPr lang="en-AU" dirty="0" smtClean="0">
              <a:solidFill>
                <a:schemeClr val="bg1">
                  <a:lumMod val="50000"/>
                </a:schemeClr>
              </a:solidFill>
            </a:endParaRPr>
          </a:p>
          <a:p>
            <a:r>
              <a:rPr lang="en-AU" dirty="0" smtClean="0">
                <a:solidFill>
                  <a:schemeClr val="bg1">
                    <a:lumMod val="50000"/>
                  </a:schemeClr>
                </a:solidFill>
              </a:rPr>
              <a:t>This term CPS will facilitate</a:t>
            </a:r>
            <a:r>
              <a:rPr lang="en-AU" baseline="0" dirty="0" smtClean="0">
                <a:solidFill>
                  <a:schemeClr val="bg1">
                    <a:lumMod val="50000"/>
                  </a:schemeClr>
                </a:solidFill>
              </a:rPr>
              <a:t> a f</a:t>
            </a:r>
            <a:r>
              <a:rPr lang="en-AU" dirty="0" smtClean="0">
                <a:solidFill>
                  <a:schemeClr val="bg1">
                    <a:lumMod val="50000"/>
                  </a:schemeClr>
                </a:solidFill>
              </a:rPr>
              <a:t>ocus group:</a:t>
            </a:r>
          </a:p>
          <a:p>
            <a:pPr marL="457200" indent="-457200">
              <a:buFont typeface="Arial" panose="020B0604020202020204" pitchFamily="34" charset="0"/>
              <a:buChar char="•"/>
            </a:pPr>
            <a:r>
              <a:rPr lang="en-AU" dirty="0" smtClean="0">
                <a:solidFill>
                  <a:schemeClr val="bg1">
                    <a:lumMod val="50000"/>
                  </a:schemeClr>
                </a:solidFill>
              </a:rPr>
              <a:t>Will consist of grade 6 students who completed the program in 2016</a:t>
            </a:r>
          </a:p>
          <a:p>
            <a:pPr marL="457200" indent="-457200">
              <a:buFont typeface="Arial" panose="020B0604020202020204" pitchFamily="34" charset="0"/>
              <a:buChar char="•"/>
            </a:pPr>
            <a:r>
              <a:rPr lang="en-AU" dirty="0" smtClean="0">
                <a:solidFill>
                  <a:schemeClr val="bg1">
                    <a:lumMod val="50000"/>
                  </a:schemeClr>
                </a:solidFill>
              </a:rPr>
              <a:t>The group feedback will be used to inform the future implementation of the program</a:t>
            </a:r>
          </a:p>
          <a:p>
            <a:pPr marL="0" indent="0">
              <a:buFont typeface="Arial" panose="020B0604020202020204" pitchFamily="34" charset="0"/>
              <a:buNone/>
            </a:pPr>
            <a:endParaRPr lang="en-AU" dirty="0" smtClean="0">
              <a:solidFill>
                <a:schemeClr val="bg1">
                  <a:lumMod val="50000"/>
                </a:schemeClr>
              </a:solidFill>
            </a:endParaRPr>
          </a:p>
          <a:p>
            <a:pPr marL="0" indent="0">
              <a:buFont typeface="Arial" panose="020B0604020202020204" pitchFamily="34" charset="0"/>
              <a:buNone/>
            </a:pPr>
            <a:r>
              <a:rPr lang="en-AU" dirty="0" smtClean="0">
                <a:solidFill>
                  <a:schemeClr val="bg1">
                    <a:lumMod val="50000"/>
                  </a:schemeClr>
                </a:solidFill>
              </a:rPr>
              <a:t>Alongside the whole school approach to the delivery of the Respectful Relationships curriculum, PEERS will continue to be delivered to grade 5 students.</a:t>
            </a:r>
          </a:p>
          <a:p>
            <a:pPr marL="0" indent="0">
              <a:buFont typeface="Arial" panose="020B0604020202020204" pitchFamily="34" charset="0"/>
              <a:buNone/>
            </a:pPr>
            <a:endParaRPr lang="en-AU" dirty="0" smtClean="0">
              <a:solidFill>
                <a:schemeClr val="bg1">
                  <a:lumMod val="50000"/>
                </a:schemeClr>
              </a:solidFill>
            </a:endParaRPr>
          </a:p>
          <a:p>
            <a:pPr marL="0" indent="0">
              <a:buFont typeface="Arial" panose="020B0604020202020204" pitchFamily="34" charset="0"/>
              <a:buNone/>
            </a:pPr>
            <a:r>
              <a:rPr lang="en-AU" dirty="0" smtClean="0">
                <a:solidFill>
                  <a:schemeClr val="bg1">
                    <a:lumMod val="50000"/>
                  </a:schemeClr>
                </a:solidFill>
              </a:rPr>
              <a:t>CPS will continue to capacity build LPS staff to deliver content.</a:t>
            </a:r>
          </a:p>
          <a:p>
            <a:pPr marL="0" indent="0">
              <a:buFont typeface="Arial" panose="020B0604020202020204" pitchFamily="34" charset="0"/>
              <a:buNone/>
            </a:pPr>
            <a:endParaRPr lang="en-AU" dirty="0" smtClean="0">
              <a:solidFill>
                <a:schemeClr val="bg1">
                  <a:lumMod val="50000"/>
                </a:schemeClr>
              </a:solidFill>
            </a:endParaRPr>
          </a:p>
          <a:p>
            <a:pPr marL="0" indent="0">
              <a:buFont typeface="Arial" panose="020B0604020202020204" pitchFamily="34" charset="0"/>
              <a:buNone/>
            </a:pPr>
            <a:r>
              <a:rPr lang="en-AU" dirty="0" smtClean="0">
                <a:solidFill>
                  <a:schemeClr val="bg1">
                    <a:lumMod val="50000"/>
                  </a:schemeClr>
                </a:solidFill>
              </a:rPr>
              <a:t>CPS (and Laurimar as a partner school in the project) will continue consult with the Department of Early Education &amp; Training to support the roll out of the Respectful Relationships curriculum.</a:t>
            </a:r>
          </a:p>
          <a:p>
            <a:pPr marL="0" indent="0">
              <a:buFont typeface="Arial" panose="020B0604020202020204" pitchFamily="34" charset="0"/>
              <a:buNone/>
            </a:pPr>
            <a:endParaRPr lang="en-AU" dirty="0" smtClean="0">
              <a:solidFill>
                <a:schemeClr val="bg1">
                  <a:lumMod val="50000"/>
                </a:schemeClr>
              </a:solidFill>
            </a:endParaRPr>
          </a:p>
          <a:p>
            <a:pPr marL="0" indent="0">
              <a:buFont typeface="Arial" panose="020B0604020202020204" pitchFamily="34" charset="0"/>
              <a:buNone/>
            </a:pPr>
            <a:endParaRPr lang="en-AU" dirty="0" smtClean="0">
              <a:solidFill>
                <a:schemeClr val="bg1">
                  <a:lumMod val="50000"/>
                </a:schemeClr>
              </a:solidFill>
            </a:endParaRP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24</a:t>
            </a:fld>
            <a:endParaRPr lang="en-AU"/>
          </a:p>
        </p:txBody>
      </p:sp>
    </p:spTree>
    <p:extLst>
      <p:ext uri="{BB962C8B-B14F-4D97-AF65-F5344CB8AC3E}">
        <p14:creationId xmlns:p14="http://schemas.microsoft.com/office/powerpoint/2010/main" val="3431749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LEE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From our delivery of the PEERS program</a:t>
            </a:r>
            <a:r>
              <a:rPr lang="en-AU" sz="1200" kern="1200" baseline="0" dirty="0" smtClean="0">
                <a:solidFill>
                  <a:schemeClr val="tx1"/>
                </a:solidFill>
                <a:effectLst/>
                <a:latin typeface="+mn-lt"/>
                <a:ea typeface="+mn-ea"/>
                <a:cs typeface="+mn-cs"/>
              </a:rPr>
              <a:t> over the past two years, w</a:t>
            </a:r>
            <a:r>
              <a:rPr lang="en-AU" sz="1200" kern="1200" dirty="0" smtClean="0">
                <a:solidFill>
                  <a:schemeClr val="tx1"/>
                </a:solidFill>
                <a:effectLst/>
                <a:latin typeface="+mn-lt"/>
                <a:ea typeface="+mn-ea"/>
                <a:cs typeface="+mn-cs"/>
              </a:rPr>
              <a:t>e have put together the following recommendations &amp; learnings</a:t>
            </a:r>
            <a:r>
              <a:rPr lang="en-AU" sz="1200" kern="1200" baseline="0" dirty="0" smtClean="0">
                <a:solidFill>
                  <a:schemeClr val="tx1"/>
                </a:solidFill>
                <a:effectLst/>
                <a:latin typeface="+mn-lt"/>
                <a:ea typeface="+mn-ea"/>
                <a:cs typeface="+mn-cs"/>
              </a:rPr>
              <a:t> as they </a:t>
            </a:r>
            <a:r>
              <a:rPr lang="en-AU" sz="1200" kern="1200" dirty="0" smtClean="0">
                <a:solidFill>
                  <a:schemeClr val="tx1"/>
                </a:solidFill>
                <a:effectLst/>
                <a:latin typeface="+mn-lt"/>
                <a:ea typeface="+mn-ea"/>
                <a:cs typeface="+mn-cs"/>
              </a:rPr>
              <a:t>may assist in the scaling up of respectful relationship programs in primary schools and maximise opportunities of such programs to enhance student (teacher) outcomes and Impact.</a:t>
            </a:r>
          </a:p>
          <a:p>
            <a:endParaRPr lang="en-AU" sz="1200" kern="1200" dirty="0" smtClean="0">
              <a:solidFill>
                <a:schemeClr val="tx1"/>
              </a:solidFill>
              <a:effectLst/>
              <a:latin typeface="+mn-lt"/>
              <a:ea typeface="+mn-ea"/>
              <a:cs typeface="+mn-cs"/>
            </a:endParaRPr>
          </a:p>
          <a:p>
            <a:r>
              <a:rPr lang="en-AU" sz="1200" dirty="0" smtClean="0">
                <a:solidFill>
                  <a:schemeClr val="bg1">
                    <a:lumMod val="50000"/>
                  </a:schemeClr>
                </a:solidFill>
              </a:rPr>
              <a:t>Delivery of program:</a:t>
            </a:r>
          </a:p>
          <a:p>
            <a:pPr marL="285750" indent="-285750">
              <a:buFont typeface="Arial" panose="020B0604020202020204" pitchFamily="34" charset="0"/>
              <a:buChar char="•"/>
            </a:pPr>
            <a:r>
              <a:rPr lang="en-AU" sz="1200" dirty="0" smtClean="0">
                <a:solidFill>
                  <a:schemeClr val="bg1">
                    <a:lumMod val="50000"/>
                  </a:schemeClr>
                </a:solidFill>
              </a:rPr>
              <a:t>Minimal content per lesson</a:t>
            </a:r>
          </a:p>
          <a:p>
            <a:pPr marL="285750" indent="-285750">
              <a:buFont typeface="Arial" panose="020B0604020202020204" pitchFamily="34" charset="0"/>
              <a:buChar char="•"/>
            </a:pPr>
            <a:r>
              <a:rPr lang="en-AU" sz="1200" dirty="0" smtClean="0">
                <a:solidFill>
                  <a:schemeClr val="bg1">
                    <a:lumMod val="50000"/>
                  </a:schemeClr>
                </a:solidFill>
              </a:rPr>
              <a:t>School commitment </a:t>
            </a:r>
          </a:p>
          <a:p>
            <a:pPr marL="285750" indent="-285750">
              <a:buFont typeface="Arial" panose="020B0604020202020204" pitchFamily="34" charset="0"/>
              <a:buChar char="•"/>
            </a:pPr>
            <a:r>
              <a:rPr lang="en-AU" sz="1200" dirty="0" smtClean="0">
                <a:solidFill>
                  <a:schemeClr val="bg1">
                    <a:lumMod val="50000"/>
                  </a:schemeClr>
                </a:solidFill>
              </a:rPr>
              <a:t>Ensuring staff have time to prepare and deliver</a:t>
            </a:r>
          </a:p>
          <a:p>
            <a:endParaRPr lang="en-AU" sz="1200" kern="1200" dirty="0" smtClean="0">
              <a:solidFill>
                <a:schemeClr val="tx1"/>
              </a:solidFill>
              <a:effectLst/>
              <a:latin typeface="+mn-lt"/>
              <a:ea typeface="+mn-ea"/>
              <a:cs typeface="+mn-cs"/>
            </a:endParaRPr>
          </a:p>
          <a:p>
            <a:r>
              <a:rPr lang="en-AU" dirty="0" smtClean="0">
                <a:solidFill>
                  <a:schemeClr val="bg1">
                    <a:lumMod val="50000"/>
                  </a:schemeClr>
                </a:solidFill>
              </a:rPr>
              <a:t>Schools to consider:</a:t>
            </a:r>
          </a:p>
          <a:p>
            <a:pPr marL="457200" indent="-457200">
              <a:buFont typeface="Arial" panose="020B0604020202020204" pitchFamily="34" charset="0"/>
              <a:buChar char="•"/>
            </a:pPr>
            <a:r>
              <a:rPr lang="en-AU" dirty="0" smtClean="0">
                <a:solidFill>
                  <a:schemeClr val="bg1">
                    <a:lumMod val="50000"/>
                  </a:schemeClr>
                </a:solidFill>
              </a:rPr>
              <a:t>Whole school approach, school leadership &amp; commitment</a:t>
            </a:r>
          </a:p>
          <a:p>
            <a:pPr marL="457200" indent="-457200">
              <a:buFont typeface="Arial" panose="020B0604020202020204" pitchFamily="34" charset="0"/>
              <a:buChar char="•"/>
            </a:pPr>
            <a:r>
              <a:rPr lang="en-AU" dirty="0" smtClean="0">
                <a:solidFill>
                  <a:schemeClr val="bg1">
                    <a:lumMod val="50000"/>
                  </a:schemeClr>
                </a:solidFill>
              </a:rPr>
              <a:t>Implementation of policies and procedures</a:t>
            </a:r>
          </a:p>
          <a:p>
            <a:pPr marL="457200" indent="-457200">
              <a:buFont typeface="Arial" panose="020B0604020202020204" pitchFamily="34" charset="0"/>
              <a:buChar char="•"/>
            </a:pPr>
            <a:r>
              <a:rPr lang="en-AU" dirty="0" smtClean="0">
                <a:solidFill>
                  <a:schemeClr val="bg1">
                    <a:lumMod val="50000"/>
                  </a:schemeClr>
                </a:solidFill>
              </a:rPr>
              <a:t>Long term cultural change</a:t>
            </a:r>
          </a:p>
          <a:p>
            <a:pPr marL="457200" indent="-457200">
              <a:buFont typeface="Arial" panose="020B0604020202020204" pitchFamily="34" charset="0"/>
              <a:buChar char="•"/>
            </a:pPr>
            <a:r>
              <a:rPr lang="en-AU" dirty="0" smtClean="0">
                <a:solidFill>
                  <a:schemeClr val="bg1">
                    <a:lumMod val="50000"/>
                  </a:schemeClr>
                </a:solidFill>
              </a:rPr>
              <a:t>Professional development including training for staff</a:t>
            </a:r>
          </a:p>
          <a:p>
            <a:pPr marL="457200" indent="-457200">
              <a:buFont typeface="Arial" panose="020B0604020202020204" pitchFamily="34" charset="0"/>
              <a:buChar char="•"/>
            </a:pPr>
            <a:r>
              <a:rPr lang="en-AU" dirty="0" smtClean="0">
                <a:solidFill>
                  <a:schemeClr val="bg1">
                    <a:lumMod val="50000"/>
                  </a:schemeClr>
                </a:solidFill>
              </a:rPr>
              <a:t>Team of staff to drive the content</a:t>
            </a:r>
          </a:p>
          <a:p>
            <a:pPr marL="457200" indent="-457200">
              <a:buFont typeface="Arial" panose="020B0604020202020204" pitchFamily="34" charset="0"/>
              <a:buChar char="•"/>
            </a:pPr>
            <a:r>
              <a:rPr lang="en-AU" dirty="0" smtClean="0">
                <a:solidFill>
                  <a:schemeClr val="bg1">
                    <a:lumMod val="50000"/>
                  </a:schemeClr>
                </a:solidFill>
              </a:rPr>
              <a:t>Support for students </a:t>
            </a:r>
          </a:p>
          <a:p>
            <a:pPr marL="457200" indent="-457200">
              <a:buFont typeface="Arial" panose="020B0604020202020204" pitchFamily="34" charset="0"/>
              <a:buChar char="•"/>
            </a:pPr>
            <a:r>
              <a:rPr lang="en-AU" dirty="0" smtClean="0">
                <a:solidFill>
                  <a:schemeClr val="bg1">
                    <a:lumMod val="50000"/>
                  </a:schemeClr>
                </a:solidFill>
              </a:rPr>
              <a:t>Explore community partnerships</a:t>
            </a:r>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25</a:t>
            </a:fld>
            <a:endParaRPr lang="en-AU"/>
          </a:p>
        </p:txBody>
      </p:sp>
    </p:spTree>
    <p:extLst>
      <p:ext uri="{BB962C8B-B14F-4D97-AF65-F5344CB8AC3E}">
        <p14:creationId xmlns:p14="http://schemas.microsoft.com/office/powerpoint/2010/main" val="379288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45C1AC0-7DDE-418E-AF77-CEA73D1DF2B7}" type="slidenum">
              <a:rPr lang="en-AU" smtClean="0"/>
              <a:pPr/>
              <a:t>26</a:t>
            </a:fld>
            <a:endParaRPr lang="en-AU"/>
          </a:p>
        </p:txBody>
      </p:sp>
    </p:spTree>
    <p:extLst>
      <p:ext uri="{BB962C8B-B14F-4D97-AF65-F5344CB8AC3E}">
        <p14:creationId xmlns:p14="http://schemas.microsoft.com/office/powerpoint/2010/main" val="97811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LEE </a:t>
            </a:r>
          </a:p>
          <a:p>
            <a:endParaRPr lang="en-AU" dirty="0" smtClean="0"/>
          </a:p>
          <a:p>
            <a:r>
              <a:rPr lang="en-AU" dirty="0" smtClean="0"/>
              <a:t>Read from slide</a:t>
            </a:r>
          </a:p>
          <a:p>
            <a:endParaRPr lang="en-AU" dirty="0" smtClean="0"/>
          </a:p>
          <a:p>
            <a:r>
              <a:rPr lang="en-AU" dirty="0" smtClean="0"/>
              <a:t>Our</a:t>
            </a:r>
            <a:r>
              <a:rPr lang="en-AU" baseline="0" dirty="0" smtClean="0"/>
              <a:t> presentation will also be available on the forum website and our contact details will be listed at the end of our presentation. So please don’t hesitate to contact us should you have any questions/comments.</a:t>
            </a:r>
            <a:endParaRPr lang="en-AU" dirty="0" smtClean="0"/>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3</a:t>
            </a:fld>
            <a:endParaRPr lang="en-AU"/>
          </a:p>
        </p:txBody>
      </p:sp>
    </p:spTree>
    <p:extLst>
      <p:ext uri="{BB962C8B-B14F-4D97-AF65-F5344CB8AC3E}">
        <p14:creationId xmlns:p14="http://schemas.microsoft.com/office/powerpoint/2010/main" val="177157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LEE</a:t>
            </a:r>
          </a:p>
          <a:p>
            <a:endParaRPr lang="en-AU" baseline="0" dirty="0" smtClean="0"/>
          </a:p>
          <a:p>
            <a:r>
              <a:rPr lang="en-AU" baseline="0" dirty="0" smtClean="0"/>
              <a:t>Before we begin, just to provide some geographical context with regards to where both of our services are located</a:t>
            </a:r>
          </a:p>
          <a:p>
            <a:endParaRPr lang="en-AU" baseline="0" dirty="0" smtClean="0"/>
          </a:p>
          <a:p>
            <a:r>
              <a:rPr lang="en-AU" baseline="0" dirty="0" smtClean="0"/>
              <a:t>Both CPS and LPS are located in the north east catchment of Melbourne Metro </a:t>
            </a:r>
            <a:r>
              <a:rPr lang="mr-IN" baseline="0" dirty="0" smtClean="0"/>
              <a:t>–</a:t>
            </a:r>
            <a:r>
              <a:rPr lang="en-AU" baseline="0" dirty="0" smtClean="0"/>
              <a:t> specifically in the local government area of Whittlesea</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Research has shown that </a:t>
            </a:r>
            <a:r>
              <a:rPr lang="en-US" sz="1200" dirty="0" smtClean="0">
                <a:solidFill>
                  <a:schemeClr val="tx1"/>
                </a:solidFill>
                <a:latin typeface="Arial" charset="0"/>
                <a:ea typeface="Arial" charset="0"/>
                <a:cs typeface="Arial" charset="0"/>
              </a:rPr>
              <a:t>Family Violence is a major issue in the City of Whittlesea</a:t>
            </a:r>
            <a:r>
              <a:rPr lang="en-US" sz="1200" baseline="0" dirty="0" smtClean="0">
                <a:solidFill>
                  <a:schemeClr val="tx1"/>
                </a:solidFill>
                <a:latin typeface="Arial" charset="0"/>
                <a:ea typeface="Arial" charset="0"/>
                <a:cs typeface="Arial" charset="0"/>
              </a:rPr>
              <a:t> </a:t>
            </a:r>
            <a:r>
              <a:rPr lang="en-US" sz="1200" dirty="0" smtClean="0">
                <a:solidFill>
                  <a:schemeClr val="tx1"/>
                </a:solidFill>
                <a:latin typeface="Arial" charset="0"/>
                <a:ea typeface="Arial" charset="0"/>
                <a:cs typeface="Arial" charset="0"/>
              </a:rPr>
              <a:t>and this LGA has the highest rate of reported family violence in the Victoria Police Northern Division. </a:t>
            </a:r>
            <a:endParaRPr lang="en-AU" dirty="0" smtClean="0"/>
          </a:p>
        </p:txBody>
      </p:sp>
      <p:sp>
        <p:nvSpPr>
          <p:cNvPr id="4" name="Slide Number Placeholder 3"/>
          <p:cNvSpPr>
            <a:spLocks noGrp="1"/>
          </p:cNvSpPr>
          <p:nvPr>
            <p:ph type="sldNum" sz="quarter" idx="10"/>
          </p:nvPr>
        </p:nvSpPr>
        <p:spPr/>
        <p:txBody>
          <a:bodyPr/>
          <a:lstStyle/>
          <a:p>
            <a:fld id="{C45C1AC0-7DDE-418E-AF77-CEA73D1DF2B7}" type="slidenum">
              <a:rPr lang="en-AU" smtClean="0"/>
              <a:pPr/>
              <a:t>4</a:t>
            </a:fld>
            <a:endParaRPr lang="en-AU"/>
          </a:p>
        </p:txBody>
      </p:sp>
    </p:spTree>
    <p:extLst>
      <p:ext uri="{BB962C8B-B14F-4D97-AF65-F5344CB8AC3E}">
        <p14:creationId xmlns:p14="http://schemas.microsoft.com/office/powerpoint/2010/main" val="394124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LEE</a:t>
            </a:r>
          </a:p>
          <a:p>
            <a:endParaRPr lang="en-AU" dirty="0" smtClean="0"/>
          </a:p>
          <a:p>
            <a:r>
              <a:rPr lang="en-AU" dirty="0" smtClean="0"/>
              <a:t>Read</a:t>
            </a:r>
            <a:r>
              <a:rPr lang="en-AU" baseline="0" dirty="0" smtClean="0"/>
              <a:t> from slide</a:t>
            </a:r>
            <a:endParaRPr lang="en-AU" dirty="0" smtClean="0"/>
          </a:p>
          <a:p>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5</a:t>
            </a:fld>
            <a:endParaRPr lang="en-AU"/>
          </a:p>
        </p:txBody>
      </p:sp>
    </p:spTree>
    <p:extLst>
      <p:ext uri="{BB962C8B-B14F-4D97-AF65-F5344CB8AC3E}">
        <p14:creationId xmlns:p14="http://schemas.microsoft.com/office/powerpoint/2010/main" val="25419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LEE</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CPS</a:t>
            </a:r>
            <a:r>
              <a:rPr lang="en-AU" baseline="0" dirty="0" smtClean="0"/>
              <a:t> offers a wide range of services </a:t>
            </a:r>
            <a:r>
              <a:rPr lang="en-AU" sz="1200" dirty="0" smtClean="0">
                <a:solidFill>
                  <a:schemeClr val="bg1">
                    <a:lumMod val="50000"/>
                  </a:schemeClr>
                </a:solidFill>
              </a:rPr>
              <a:t>specialising in family violence intervention and prevention, father inclusive practice, and sexual abuse counselling and prevention, community education and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lumMod val="50000"/>
                  </a:schemeClr>
                </a:solidFill>
              </a:rPr>
              <a:t>CPS</a:t>
            </a:r>
            <a:r>
              <a:rPr lang="en-AU" sz="1200" baseline="0" dirty="0" smtClean="0">
                <a:solidFill>
                  <a:schemeClr val="bg1">
                    <a:lumMod val="50000"/>
                  </a:schemeClr>
                </a:solidFill>
              </a:rPr>
              <a:t> </a:t>
            </a:r>
            <a:r>
              <a:rPr lang="en-AU" sz="1200" dirty="0" smtClean="0">
                <a:solidFill>
                  <a:schemeClr val="bg1">
                    <a:lumMod val="50000"/>
                  </a:schemeClr>
                </a:solidFill>
              </a:rPr>
              <a:t>also hosts Child FIRST (intake and triage team) for family</a:t>
            </a:r>
            <a:r>
              <a:rPr lang="en-AU" sz="1200" baseline="0" dirty="0" smtClean="0">
                <a:solidFill>
                  <a:schemeClr val="bg1">
                    <a:lumMod val="50000"/>
                  </a:schemeClr>
                </a:solidFill>
              </a:rPr>
              <a:t>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bg1">
                    <a:lumMod val="50000"/>
                  </a:schemeClr>
                </a:solidFill>
              </a:rPr>
              <a:t>Anna and I are both from the family services team. Our team predominantly provide outreach parenting support.</a:t>
            </a:r>
            <a:endParaRPr lang="en-AU"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6</a:t>
            </a:fld>
            <a:endParaRPr lang="en-AU"/>
          </a:p>
        </p:txBody>
      </p:sp>
    </p:spTree>
    <p:extLst>
      <p:ext uri="{BB962C8B-B14F-4D97-AF65-F5344CB8AC3E}">
        <p14:creationId xmlns:p14="http://schemas.microsoft.com/office/powerpoint/2010/main" val="10780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latin typeface="Arial" charset="0"/>
                <a:ea typeface="Arial" charset="0"/>
                <a:cs typeface="Arial" charset="0"/>
              </a:rPr>
              <a:t>KRISTY</a:t>
            </a:r>
          </a:p>
          <a:p>
            <a:endParaRPr lang="en-US" sz="1200" dirty="0" smtClean="0">
              <a:solidFill>
                <a:schemeClr val="tx1"/>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mentioned, Laurimar Primary school is located in the North East catchment of Whittlesea. It currently has approximately 1050 students with over 40 different language backgrounds represented. Laurimar Primary is committed to both the academic and personal growth of every student. </a:t>
            </a:r>
          </a:p>
          <a:p>
            <a:endParaRPr lang="en-US" sz="1200" dirty="0" smtClean="0">
              <a:solidFill>
                <a:schemeClr val="tx1"/>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C45C1AC0-7DDE-418E-AF77-CEA73D1DF2B7}" type="slidenum">
              <a:rPr lang="en-AU" smtClean="0"/>
              <a:pPr/>
              <a:t>7</a:t>
            </a:fld>
            <a:endParaRPr lang="en-AU"/>
          </a:p>
        </p:txBody>
      </p:sp>
    </p:spTree>
    <p:extLst>
      <p:ext uri="{BB962C8B-B14F-4D97-AF65-F5344CB8AC3E}">
        <p14:creationId xmlns:p14="http://schemas.microsoft.com/office/powerpoint/2010/main" val="197563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KRISTY</a:t>
            </a:r>
          </a:p>
          <a:p>
            <a:endParaRPr lang="en-US" dirty="0" smtClean="0"/>
          </a:p>
          <a:p>
            <a:r>
              <a:rPr lang="en-AU" sz="1200" kern="1200" dirty="0" smtClean="0">
                <a:solidFill>
                  <a:schemeClr val="tx1"/>
                </a:solidFill>
                <a:effectLst/>
                <a:latin typeface="+mn-lt"/>
                <a:ea typeface="+mn-ea"/>
                <a:cs typeface="+mn-cs"/>
              </a:rPr>
              <a:t>To support the personal growth of every student, we have a dedicated SEL team that delivers a one hour Social and Emotional Learning program each </a:t>
            </a:r>
            <a:r>
              <a:rPr lang="en-AU" sz="1200" kern="1200" dirty="0" err="1" smtClean="0">
                <a:solidFill>
                  <a:schemeClr val="tx1"/>
                </a:solidFill>
                <a:effectLst/>
                <a:latin typeface="+mn-lt"/>
                <a:ea typeface="+mn-ea"/>
                <a:cs typeface="+mn-cs"/>
              </a:rPr>
              <a:t>week.The</a:t>
            </a:r>
            <a:r>
              <a:rPr lang="en-AU" sz="1200" kern="1200" dirty="0" smtClean="0">
                <a:solidFill>
                  <a:schemeClr val="tx1"/>
                </a:solidFill>
                <a:effectLst/>
                <a:latin typeface="+mn-lt"/>
                <a:ea typeface="+mn-ea"/>
                <a:cs typeface="+mn-cs"/>
              </a:rPr>
              <a:t> SEL teachers work together with the classroom teachers and wider school community to ensure a consistent message is communicated and to embed our whole-school approach</a:t>
            </a:r>
            <a:endParaRPr lang="en-US" dirty="0"/>
          </a:p>
        </p:txBody>
      </p:sp>
      <p:sp>
        <p:nvSpPr>
          <p:cNvPr id="4" name="Slide Number Placeholder 3"/>
          <p:cNvSpPr>
            <a:spLocks noGrp="1"/>
          </p:cNvSpPr>
          <p:nvPr>
            <p:ph type="sldNum" sz="quarter" idx="10"/>
          </p:nvPr>
        </p:nvSpPr>
        <p:spPr/>
        <p:txBody>
          <a:bodyPr/>
          <a:lstStyle/>
          <a:p>
            <a:fld id="{C45C1AC0-7DDE-418E-AF77-CEA73D1DF2B7}" type="slidenum">
              <a:rPr lang="en-AU" smtClean="0"/>
              <a:pPr/>
              <a:t>8</a:t>
            </a:fld>
            <a:endParaRPr lang="en-AU"/>
          </a:p>
        </p:txBody>
      </p:sp>
    </p:spTree>
    <p:extLst>
      <p:ext uri="{BB962C8B-B14F-4D97-AF65-F5344CB8AC3E}">
        <p14:creationId xmlns:p14="http://schemas.microsoft.com/office/powerpoint/2010/main" val="88965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charset="0"/>
                <a:ea typeface="Arial" charset="0"/>
                <a:cs typeface="Arial" charset="0"/>
              </a:rPr>
              <a:t>KRISTY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Arial" charset="0"/>
              <a:ea typeface="Arial" charset="0"/>
              <a:cs typeface="Arial" charset="0"/>
            </a:endParaRPr>
          </a:p>
          <a:p>
            <a:r>
              <a:rPr lang="en-AU" sz="1200" kern="1200" dirty="0" smtClean="0">
                <a:solidFill>
                  <a:schemeClr val="tx1"/>
                </a:solidFill>
                <a:effectLst/>
                <a:latin typeface="+mn-lt"/>
                <a:ea typeface="+mn-ea"/>
                <a:cs typeface="+mn-cs"/>
              </a:rPr>
              <a:t>In 2015 The Royal Commission into Family Violence commenced. It was evident that there was a need to develop early intervention initiatives as a preventative measure in order to lessen the impact of family violence within the community.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of the recommendations made by the Royal Commission was that in order to help us move towards a family violence-free society, "Respectful Relationships Education in schools should be enhanced and be made a mandatory part of the curriculum in every school and at all year levels....‘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was at this time that Laurimar PS partnered with CPS to create an early intervention and prevention program called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solidFill>
                <a:schemeClr val="bg1">
                  <a:lumMod val="50000"/>
                </a:schemeClr>
              </a:solidFill>
            </a:endParaRPr>
          </a:p>
          <a:p>
            <a:pPr marL="0" lvl="0" indent="0">
              <a:buFont typeface="Arial" panose="020B0604020202020204" pitchFamily="34" charset="0"/>
              <a:buNone/>
            </a:pPr>
            <a:endParaRPr lang="en-AU" sz="1200" dirty="0" smtClean="0">
              <a:solidFill>
                <a:schemeClr val="tx1"/>
              </a:solidFill>
            </a:endParaRPr>
          </a:p>
          <a:p>
            <a:pPr marL="0" lvl="0" indent="0">
              <a:buFont typeface="Arial" panose="020B0604020202020204" pitchFamily="34" charset="0"/>
              <a:buNone/>
            </a:pPr>
            <a:endParaRPr lang="en-AU"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C45C1AC0-7DDE-418E-AF77-CEA73D1DF2B7}" type="slidenum">
              <a:rPr lang="en-AU" smtClean="0"/>
              <a:pPr/>
              <a:t>9</a:t>
            </a:fld>
            <a:endParaRPr lang="en-AU"/>
          </a:p>
        </p:txBody>
      </p:sp>
    </p:spTree>
    <p:extLst>
      <p:ext uri="{BB962C8B-B14F-4D97-AF65-F5344CB8AC3E}">
        <p14:creationId xmlns:p14="http://schemas.microsoft.com/office/powerpoint/2010/main" val="185523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6" name="Slide Number Placeholder 5"/>
          <p:cNvSpPr>
            <a:spLocks noGrp="1"/>
          </p:cNvSpPr>
          <p:nvPr>
            <p:ph type="sldNum" sz="quarter" idx="12"/>
          </p:nvPr>
        </p:nvSpPr>
        <p:spPr/>
        <p:txBody>
          <a:bodyPr/>
          <a:lstStyle/>
          <a:p>
            <a:fld id="{46BCEAB7-CA92-FC43-8209-BD93E8A089FF}" type="slidenum">
              <a:rPr lang="en-US" smtClean="0"/>
              <a:pPr/>
              <a:t>‹#›</a:t>
            </a:fld>
            <a:endParaRPr lang="en-US"/>
          </a:p>
        </p:txBody>
      </p:sp>
    </p:spTree>
    <p:extLst>
      <p:ext uri="{BB962C8B-B14F-4D97-AF65-F5344CB8AC3E}">
        <p14:creationId xmlns:p14="http://schemas.microsoft.com/office/powerpoint/2010/main" val="4114784113"/>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CEAB7-CA92-FC43-8209-BD93E8A089FF}" type="slidenum">
              <a:rPr lang="en-US" smtClean="0"/>
              <a:pPr/>
              <a:t>‹#›</a:t>
            </a:fld>
            <a:endParaRPr lang="en-US"/>
          </a:p>
        </p:txBody>
      </p:sp>
    </p:spTree>
    <p:extLst>
      <p:ext uri="{BB962C8B-B14F-4D97-AF65-F5344CB8AC3E}">
        <p14:creationId xmlns:p14="http://schemas.microsoft.com/office/powerpoint/2010/main" val="3708203405"/>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E8D38-FCC0-A64D-93A4-40CA5CBB9A1E}"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CEAB7-CA92-FC43-8209-BD93E8A089FF}" type="slidenum">
              <a:rPr lang="en-US" smtClean="0"/>
              <a:pPr/>
              <a:t>‹#›</a:t>
            </a:fld>
            <a:endParaRPr lang="en-US"/>
          </a:p>
        </p:txBody>
      </p:sp>
    </p:spTree>
    <p:extLst>
      <p:ext uri="{BB962C8B-B14F-4D97-AF65-F5344CB8AC3E}">
        <p14:creationId xmlns:p14="http://schemas.microsoft.com/office/powerpoint/2010/main" val="189833369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BBE8D38-FCC0-A64D-93A4-40CA5CBB9A1E}"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CEAB7-CA92-FC43-8209-BD93E8A089FF}" type="slidenum">
              <a:rPr lang="en-US" smtClean="0"/>
              <a:pPr/>
              <a:t>‹#›</a:t>
            </a:fld>
            <a:endParaRPr lang="en-US"/>
          </a:p>
        </p:txBody>
      </p:sp>
    </p:spTree>
    <p:extLst>
      <p:ext uri="{BB962C8B-B14F-4D97-AF65-F5344CB8AC3E}">
        <p14:creationId xmlns:p14="http://schemas.microsoft.com/office/powerpoint/2010/main" val="326887215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mp; Subtitle">
    <p:spTree>
      <p:nvGrpSpPr>
        <p:cNvPr id="1" name=""/>
        <p:cNvGrpSpPr/>
        <p:nvPr/>
      </p:nvGrpSpPr>
      <p:grpSpPr>
        <a:xfrm>
          <a:off x="0" y="0"/>
          <a:ext cx="0" cy="0"/>
          <a:chOff x="0" y="0"/>
          <a:chExt cx="0" cy="0"/>
        </a:xfrm>
      </p:grpSpPr>
      <p:pic>
        <p:nvPicPr>
          <p:cNvPr id="6" name="zoom-7188393-3-2.jpg"/>
          <p:cNvPicPr/>
          <p:nvPr userDrawn="1"/>
        </p:nvPicPr>
        <p:blipFill>
          <a:blip r:embed="rId2" cstate="print">
            <a:extLst/>
          </a:blip>
          <a:srcRect l="5595"/>
          <a:stretch>
            <a:fillRect/>
          </a:stretch>
        </p:blipFill>
        <p:spPr>
          <a:xfrm>
            <a:off x="-4366" y="-1668"/>
            <a:ext cx="9152731" cy="6429487"/>
          </a:xfrm>
          <a:prstGeom prst="rect">
            <a:avLst/>
          </a:prstGeom>
          <a:ln w="12700">
            <a:miter lim="400000"/>
          </a:ln>
        </p:spPr>
      </p:pic>
      <p:sp>
        <p:nvSpPr>
          <p:cNvPr id="14" name="Shape 81"/>
          <p:cNvSpPr/>
          <p:nvPr userDrawn="1"/>
        </p:nvSpPr>
        <p:spPr>
          <a:xfrm>
            <a:off x="0" y="0"/>
            <a:ext cx="4523110" cy="6433669"/>
          </a:xfrm>
          <a:prstGeom prst="rect">
            <a:avLst/>
          </a:prstGeom>
          <a:solidFill>
            <a:srgbClr val="00ADEF">
              <a:alpha val="80000"/>
            </a:srgbClr>
          </a:solidFill>
          <a:ln w="12700">
            <a:miter lim="400000"/>
          </a:ln>
        </p:spPr>
        <p:txBody>
          <a:bodyPr lIns="0" tIns="0" rIns="0" bIns="0" anchor="ctr"/>
          <a:lstStyle/>
          <a:p>
            <a:pPr lvl="0" algn="l">
              <a:defRPr sz="2400">
                <a:solidFill>
                  <a:srgbClr val="FFFFFF"/>
                </a:solidFill>
              </a:defRPr>
            </a:pPr>
            <a:endParaRPr/>
          </a:p>
        </p:txBody>
      </p:sp>
      <p:sp>
        <p:nvSpPr>
          <p:cNvPr id="20" name="Shape 35"/>
          <p:cNvSpPr>
            <a:spLocks noGrp="1"/>
          </p:cNvSpPr>
          <p:nvPr>
            <p:ph type="body" idx="1"/>
          </p:nvPr>
        </p:nvSpPr>
        <p:spPr>
          <a:xfrm>
            <a:off x="217766" y="4137829"/>
            <a:ext cx="4101081" cy="1974594"/>
          </a:xfrm>
          <a:prstGeom prst="rect">
            <a:avLst/>
          </a:prstGeom>
        </p:spPr>
        <p:txBody>
          <a:bodyPr lIns="64291" tIns="32146" rIns="64291" bIns="32146" anchor="t"/>
          <a:lstStyle>
            <a:lvl1pPr algn="ctr">
              <a:buNone/>
              <a:defRPr b="1">
                <a:solidFill>
                  <a:srgbClr val="FFFFFF"/>
                </a:solidFill>
                <a:latin typeface="CooperHewitt-Heavy" pitchFamily="50" charset="0"/>
                <a:ea typeface="CooperHewitt-Heavy" pitchFamily="50" charset="0"/>
                <a:cs typeface="CooperHewitt-Heavy" pitchFamily="50" charset="0"/>
                <a:sym typeface="CooperHewitt-Heavy"/>
              </a:defRPr>
            </a:lvl1pPr>
          </a:lstStyle>
          <a:p>
            <a:pPr lvl="0">
              <a:defRPr sz="1800" b="0">
                <a:solidFill>
                  <a:srgbClr val="000000"/>
                </a:solidFill>
              </a:defRPr>
            </a:pPr>
            <a:r>
              <a:rPr lang="en-US" sz="2200" b="1" dirty="0" smtClean="0">
                <a:solidFill>
                  <a:srgbClr val="FFFFFF"/>
                </a:solidFill>
                <a:latin typeface="Calibri" pitchFamily="34" charset="0"/>
              </a:rPr>
              <a:t>Click to edit Master text styles</a:t>
            </a:r>
          </a:p>
        </p:txBody>
      </p:sp>
      <p:sp>
        <p:nvSpPr>
          <p:cNvPr id="18" name="Shape 11"/>
          <p:cNvSpPr>
            <a:spLocks noGrp="1"/>
          </p:cNvSpPr>
          <p:nvPr>
            <p:ph type="title" hasCustomPrompt="1"/>
          </p:nvPr>
        </p:nvSpPr>
        <p:spPr>
          <a:xfrm>
            <a:off x="167136" y="2467018"/>
            <a:ext cx="4151711" cy="1417658"/>
          </a:xfrm>
          <a:prstGeom prst="rect">
            <a:avLst/>
          </a:prstGeom>
          <a:ln w="12700">
            <a:miter lim="400000"/>
          </a:ln>
        </p:spPr>
        <p:txBody>
          <a:bodyPr lIns="0" tIns="0" rIns="0" bIns="0" anchor="b">
            <a:normAutofit/>
          </a:bodyPr>
          <a:lstStyle>
            <a:lvl1pPr>
              <a:defRPr kumimoji="0" lang="en-AU" sz="4200" b="1" i="0" u="none" strike="noStrike" kern="0" cap="none" spc="0" normalizeH="0" baseline="0" noProof="0" dirty="0">
                <a:ln>
                  <a:noFill/>
                </a:ln>
                <a:solidFill>
                  <a:srgbClr val="FFFFFF"/>
                </a:solidFill>
                <a:effectLst/>
                <a:uLnTx/>
                <a:uFillTx/>
                <a:latin typeface="CooperHewitt-Heavy"/>
                <a:ea typeface="CooperHewitt-Heavy"/>
                <a:cs typeface="CooperHewitt-Heavy"/>
                <a:sym typeface="CooperHewitt-Heavy"/>
              </a:defRPr>
            </a:lvl1pPr>
          </a:lstStyle>
          <a:p>
            <a:pPr marL="0" marR="0" lvl="0" indent="0" algn="ctr" defTabSz="410751" eaLnBrk="1" fontAlgn="auto" latinLnBrk="0" hangingPunct="1">
              <a:lnSpc>
                <a:spcPct val="100000"/>
              </a:lnSpc>
              <a:spcBef>
                <a:spcPts val="0"/>
              </a:spcBef>
              <a:spcAft>
                <a:spcPts val="0"/>
              </a:spcAft>
              <a:buClrTx/>
              <a:buSzTx/>
              <a:buFontTx/>
              <a:buNone/>
              <a:tabLst/>
              <a:defRPr sz="1800" b="0">
                <a:solidFill>
                  <a:srgbClr val="000000"/>
                </a:solidFill>
              </a:defRPr>
            </a:pPr>
            <a:r>
              <a:rPr lang="en-AU" sz="5600" dirty="0" smtClean="0"/>
              <a:t>TITLE</a:t>
            </a:r>
            <a:endParaRPr lang="en-AU" sz="5600"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200" y="698301"/>
            <a:ext cx="6217200" cy="589588"/>
          </a:xfrm>
          <a:prstGeom prst="rect">
            <a:avLst/>
          </a:prstGeom>
        </p:spPr>
        <p:txBody>
          <a:bodyPr vert="horz" wrap="square" lIns="0" tIns="0" rIns="0" bIns="0" rtlCol="0" anchor="t" anchorCtr="0">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39200" y="1519200"/>
            <a:ext cx="7232400" cy="3866400"/>
          </a:xfrm>
          <a:prstGeom prst="rect">
            <a:avLst/>
          </a:prstGeom>
        </p:spPr>
        <p:txBody>
          <a:bodyPr vert="horz" lIns="0" tIns="0" rIns="0" bIns="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4" name="Date Placeholder 3"/>
          <p:cNvSpPr>
            <a:spLocks noGrp="1"/>
          </p:cNvSpPr>
          <p:nvPr>
            <p:ph type="dt" sz="half" idx="2"/>
          </p:nvPr>
        </p:nvSpPr>
        <p:spPr>
          <a:xfrm>
            <a:off x="457200" y="648514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BBE8D38-FCC0-A64D-93A4-40CA5CBB9A1E}" type="datetimeFigureOut">
              <a:rPr lang="en-US" smtClean="0"/>
              <a:pPr/>
              <a:t>10/10/2017</a:t>
            </a:fld>
            <a:endParaRPr lang="en-US" dirty="0"/>
          </a:p>
        </p:txBody>
      </p:sp>
      <p:sp>
        <p:nvSpPr>
          <p:cNvPr id="5" name="Footer Placeholder 4"/>
          <p:cNvSpPr>
            <a:spLocks noGrp="1"/>
          </p:cNvSpPr>
          <p:nvPr>
            <p:ph type="ftr" sz="quarter" idx="3"/>
          </p:nvPr>
        </p:nvSpPr>
        <p:spPr>
          <a:xfrm>
            <a:off x="3124200" y="648514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851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CEAB7-CA92-FC43-8209-BD93E8A089FF}" type="slidenum">
              <a:rPr lang="en-US" smtClean="0"/>
              <a:pPr/>
              <a:t>‹#›</a:t>
            </a:fld>
            <a:endParaRPr lang="en-US"/>
          </a:p>
        </p:txBody>
      </p:sp>
      <p:sp>
        <p:nvSpPr>
          <p:cNvPr id="11" name="Shape 274"/>
          <p:cNvSpPr/>
          <p:nvPr userDrawn="1"/>
        </p:nvSpPr>
        <p:spPr>
          <a:xfrm>
            <a:off x="-5081" y="6409571"/>
            <a:ext cx="9149081" cy="448429"/>
          </a:xfrm>
          <a:prstGeom prst="rect">
            <a:avLst/>
          </a:prstGeom>
          <a:solidFill>
            <a:srgbClr val="F7931D"/>
          </a:solidFill>
          <a:ln w="12700">
            <a:miter lim="400000"/>
          </a:ln>
        </p:spPr>
        <p:txBody>
          <a:bodyPr lIns="0" tIns="0" rIns="0" bIns="0" anchor="ctr"/>
          <a:lstStyle/>
          <a:p>
            <a:pPr lvl="0" algn="l">
              <a:defRPr sz="2400">
                <a:solidFill>
                  <a:srgbClr val="FFFFFF"/>
                </a:solidFill>
              </a:defRPr>
            </a:pPr>
            <a:endParaRPr>
              <a:latin typeface="Calibri" pitchFamily="34" charset="0"/>
            </a:endParaRPr>
          </a:p>
        </p:txBody>
      </p:sp>
      <p:sp>
        <p:nvSpPr>
          <p:cNvPr id="12" name="Shape 276"/>
          <p:cNvSpPr/>
          <p:nvPr userDrawn="1"/>
        </p:nvSpPr>
        <p:spPr>
          <a:xfrm>
            <a:off x="379004" y="6483015"/>
            <a:ext cx="4824206" cy="3180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600" b="1">
                <a:solidFill>
                  <a:srgbClr val="FFFFFF"/>
                </a:solidFill>
                <a:latin typeface="CooperHewitt-Heavy"/>
                <a:ea typeface="CooperHewitt-Heavy"/>
                <a:cs typeface="CooperHewitt-Heavy"/>
                <a:sym typeface="CooperHewitt-Heavy"/>
              </a:defRPr>
            </a:lvl1pPr>
          </a:lstStyle>
          <a:p>
            <a:pPr lvl="0">
              <a:defRPr sz="1800" b="0">
                <a:solidFill>
                  <a:srgbClr val="000000"/>
                </a:solidFill>
              </a:defRPr>
            </a:pPr>
            <a:r>
              <a:rPr lang="en-AU" sz="1400" b="1" dirty="0" smtClean="0">
                <a:solidFill>
                  <a:srgbClr val="FFFFFF"/>
                </a:solidFill>
                <a:latin typeface="Calibri" pitchFamily="34" charset="0"/>
              </a:rPr>
              <a:t>©</a:t>
            </a:r>
            <a:r>
              <a:rPr sz="1400" b="1" dirty="0" smtClean="0">
                <a:solidFill>
                  <a:srgbClr val="FFFFFF"/>
                </a:solidFill>
                <a:latin typeface="Calibri" pitchFamily="34" charset="0"/>
              </a:rPr>
              <a:t>201</a:t>
            </a:r>
            <a:r>
              <a:rPr lang="en-AU" sz="1400" b="1" dirty="0" smtClean="0">
                <a:solidFill>
                  <a:srgbClr val="FFFFFF"/>
                </a:solidFill>
                <a:latin typeface="Calibri" pitchFamily="34" charset="0"/>
              </a:rPr>
              <a:t>7</a:t>
            </a:r>
            <a:r>
              <a:rPr sz="1400" b="1" dirty="0" smtClean="0">
                <a:solidFill>
                  <a:srgbClr val="FFFFFF"/>
                </a:solidFill>
                <a:latin typeface="Calibri" pitchFamily="34" charset="0"/>
              </a:rPr>
              <a:t> </a:t>
            </a:r>
            <a:r>
              <a:rPr sz="1400" b="1" dirty="0">
                <a:solidFill>
                  <a:srgbClr val="FFFFFF"/>
                </a:solidFill>
                <a:latin typeface="Calibri" pitchFamily="34" charset="0"/>
              </a:rPr>
              <a:t>Children’s Protection </a:t>
            </a:r>
            <a:r>
              <a:rPr sz="1400" b="1" kern="1200" dirty="0" smtClean="0">
                <a:solidFill>
                  <a:srgbClr val="FFFFFF"/>
                </a:solidFill>
                <a:latin typeface="Calibri" pitchFamily="34" charset="0"/>
                <a:ea typeface="CooperHewitt-Heavy"/>
                <a:cs typeface="CooperHewitt-Heavy"/>
                <a:sym typeface="CooperHewitt-Heavy"/>
              </a:rPr>
              <a:t>Society</a:t>
            </a:r>
            <a:r>
              <a:rPr lang="en-AU" sz="1400" b="1" kern="1200" dirty="0" smtClean="0">
                <a:solidFill>
                  <a:srgbClr val="FFFFFF"/>
                </a:solidFill>
                <a:latin typeface="Calibri" pitchFamily="34" charset="0"/>
                <a:ea typeface="CooperHewitt-Heavy"/>
                <a:cs typeface="CooperHewitt-Heavy"/>
                <a:sym typeface="CooperHewitt-Heavy"/>
              </a:rPr>
              <a:t> &amp; Laurimar Primary School</a:t>
            </a:r>
            <a:endParaRPr sz="1400" b="1" kern="1200" dirty="0">
              <a:solidFill>
                <a:srgbClr val="FFFFFF"/>
              </a:solidFill>
              <a:latin typeface="Calibri" pitchFamily="34" charset="0"/>
              <a:ea typeface="CooperHewitt-Heavy"/>
              <a:cs typeface="CooperHewitt-Heavy"/>
              <a:sym typeface="CooperHewitt-Heavy"/>
            </a:endParaRPr>
          </a:p>
        </p:txBody>
      </p:sp>
      <p:pic>
        <p:nvPicPr>
          <p:cNvPr id="13" name="pasted-image.pdf"/>
          <p:cNvPicPr/>
          <p:nvPr userDrawn="1"/>
        </p:nvPicPr>
        <p:blipFill>
          <a:blip r:embed="rId7" cstate="print">
            <a:extLst/>
          </a:blip>
          <a:stretch>
            <a:fillRect/>
          </a:stretch>
        </p:blipFill>
        <p:spPr>
          <a:xfrm>
            <a:off x="7619995" y="1186"/>
            <a:ext cx="1270001" cy="1272189"/>
          </a:xfrm>
          <a:prstGeom prst="rect">
            <a:avLst/>
          </a:prstGeom>
          <a:ln w="12700">
            <a:miter lim="400000"/>
          </a:ln>
        </p:spPr>
      </p:pic>
      <p:pic>
        <p:nvPicPr>
          <p:cNvPr id="14" name="pasted-image.pdf"/>
          <p:cNvPicPr/>
          <p:nvPr userDrawn="1"/>
        </p:nvPicPr>
        <p:blipFill>
          <a:blip r:embed="rId8" cstate="print">
            <a:extLst/>
          </a:blip>
          <a:stretch>
            <a:fillRect/>
          </a:stretch>
        </p:blipFill>
        <p:spPr>
          <a:xfrm>
            <a:off x="7873995" y="220033"/>
            <a:ext cx="762001" cy="602260"/>
          </a:xfrm>
          <a:prstGeom prst="rect">
            <a:avLst/>
          </a:prstGeom>
          <a:ln w="12700">
            <a:miter lim="400000"/>
          </a:ln>
        </p:spPr>
      </p:pic>
    </p:spTree>
    <p:extLst>
      <p:ext uri="{BB962C8B-B14F-4D97-AF65-F5344CB8AC3E}">
        <p14:creationId xmlns:p14="http://schemas.microsoft.com/office/powerpoint/2010/main" val="42884601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1" r:id="rId3"/>
    <p:sldLayoutId id="2147483743" r:id="rId4"/>
    <p:sldLayoutId id="2147483744" r:id="rId5"/>
  </p:sldLayoutIdLst>
  <p:transition spd="slow">
    <p:fade/>
  </p:transition>
  <p:timing>
    <p:tnLst>
      <p:par>
        <p:cTn id="1" dur="indefinite" restart="never" nodeType="tmRoot"/>
      </p:par>
    </p:tnLst>
  </p:timing>
  <p:txStyles>
    <p:titleStyle>
      <a:lvl1pPr algn="l" defTabSz="457200" rtl="0" eaLnBrk="1" latinLnBrk="0" hangingPunct="1">
        <a:lnSpc>
          <a:spcPts val="3000"/>
        </a:lnSpc>
        <a:spcBef>
          <a:spcPct val="0"/>
        </a:spcBef>
        <a:buNone/>
        <a:defRPr sz="3400" kern="1200" cap="all" baseline="0">
          <a:solidFill>
            <a:srgbClr val="009BDF"/>
          </a:solidFill>
          <a:latin typeface="+mj-lt"/>
          <a:ea typeface="+mj-ea"/>
          <a:cs typeface="+mj-cs"/>
        </a:defRPr>
      </a:lvl1pPr>
    </p:titleStyle>
    <p:bodyStyle>
      <a:lvl1pPr marL="0" indent="0" algn="l" defTabSz="457200" rtl="0" eaLnBrk="1" latinLnBrk="0" hangingPunct="1">
        <a:spcBef>
          <a:spcPts val="0"/>
        </a:spcBef>
        <a:spcAft>
          <a:spcPts val="600"/>
        </a:spcAft>
        <a:buFont typeface="Arial"/>
        <a:buNone/>
        <a:defRPr sz="2800" kern="1200" baseline="0">
          <a:solidFill>
            <a:srgbClr val="63CAE1"/>
          </a:solidFill>
          <a:latin typeface="+mj-lt"/>
          <a:ea typeface="+mn-ea"/>
          <a:cs typeface="+mn-cs"/>
        </a:defRPr>
      </a:lvl1pPr>
      <a:lvl2pPr marL="0" indent="0" algn="l" defTabSz="457200" rtl="0" eaLnBrk="1" latinLnBrk="0" hangingPunct="1">
        <a:spcBef>
          <a:spcPct val="20000"/>
        </a:spcBef>
        <a:spcAft>
          <a:spcPts val="1200"/>
        </a:spcAft>
        <a:buFontTx/>
        <a:buNone/>
        <a:defRPr lang="en-AU" sz="2400" kern="1200" dirty="0" smtClean="0">
          <a:solidFill>
            <a:srgbClr val="77787B"/>
          </a:solidFill>
          <a:latin typeface="+mn-lt"/>
          <a:ea typeface="+mn-ea"/>
          <a:cs typeface="ConduitITC"/>
        </a:defRPr>
      </a:lvl2pPr>
      <a:lvl3pPr marL="342000" indent="-342000" algn="l" defTabSz="457200" rtl="0" eaLnBrk="1" latinLnBrk="0" hangingPunct="1">
        <a:spcBef>
          <a:spcPts val="0"/>
        </a:spcBef>
        <a:spcAft>
          <a:spcPts val="600"/>
        </a:spcAft>
        <a:buClr>
          <a:srgbClr val="009BDF"/>
        </a:buClr>
        <a:buSzPct val="80000"/>
        <a:buFont typeface="Lucida Grande"/>
        <a:buChar char="&gt;"/>
        <a:defRPr lang="en-AU" sz="2400" kern="1200" dirty="0" smtClean="0">
          <a:solidFill>
            <a:srgbClr val="77787B"/>
          </a:solidFill>
          <a:latin typeface="+mn-lt"/>
          <a:ea typeface="+mn-ea"/>
          <a:cs typeface="ConduitITC"/>
        </a:defRPr>
      </a:lvl3pPr>
      <a:lvl4pPr marL="684000" indent="-342000" algn="l" defTabSz="457200" rtl="0" eaLnBrk="1" latinLnBrk="0" hangingPunct="1">
        <a:spcBef>
          <a:spcPts val="0"/>
        </a:spcBef>
        <a:spcAft>
          <a:spcPts val="600"/>
        </a:spcAft>
        <a:buFont typeface="Arial"/>
        <a:buChar char="–"/>
        <a:defRPr lang="en-AU" sz="2400" kern="1200" dirty="0" smtClean="0">
          <a:solidFill>
            <a:srgbClr val="77787B"/>
          </a:solidFill>
          <a:latin typeface="+mn-lt"/>
          <a:ea typeface="+mn-ea"/>
          <a:cs typeface="ConduitITC"/>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com/v/XjJQBjWYDTs" TargetMode="External"/><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youtube.com/v/QxYvhh1hQvk" TargetMode="Externa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bedford.kristy.m@edumail.vic.gov.au" TargetMode="External"/><Relationship Id="rId5" Type="http://schemas.openxmlformats.org/officeDocument/2006/relationships/hyperlink" Target="mailto:aferro@cps.org.au" TargetMode="External"/><Relationship Id="rId4" Type="http://schemas.openxmlformats.org/officeDocument/2006/relationships/hyperlink" Target="mailto:lpark@cps.org.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00"/>
          <p:cNvSpPr/>
          <p:nvPr/>
        </p:nvSpPr>
        <p:spPr>
          <a:xfrm>
            <a:off x="-5081" y="6377519"/>
            <a:ext cx="9149081" cy="480481"/>
          </a:xfrm>
          <a:prstGeom prst="rect">
            <a:avLst/>
          </a:prstGeom>
          <a:solidFill>
            <a:srgbClr val="F7931D"/>
          </a:solidFill>
          <a:ln w="12700">
            <a:miter lim="400000"/>
          </a:ln>
        </p:spPr>
        <p:txBody>
          <a:bodyPr lIns="0" tIns="0" rIns="0" bIns="0" anchor="ctr"/>
          <a:lstStyle/>
          <a:p>
            <a:pPr lvl="0" algn="l">
              <a:defRPr sz="2400">
                <a:solidFill>
                  <a:srgbClr val="FFFFFF"/>
                </a:solidFill>
              </a:defRPr>
            </a:pPr>
            <a:endParaRPr/>
          </a:p>
        </p:txBody>
      </p:sp>
      <p:sp>
        <p:nvSpPr>
          <p:cNvPr id="7" name="Title 1"/>
          <p:cNvSpPr txBox="1">
            <a:spLocks/>
          </p:cNvSpPr>
          <p:nvPr/>
        </p:nvSpPr>
        <p:spPr>
          <a:xfrm>
            <a:off x="645022" y="1532681"/>
            <a:ext cx="7848872" cy="1154559"/>
          </a:xfrm>
          <a:prstGeom prst="rect">
            <a:avLst/>
          </a:prstGeom>
        </p:spPr>
        <p:txBody>
          <a:bodyPr/>
          <a:lstStyle>
            <a:lvl1pPr algn="l" defTabSz="457200" rtl="0" eaLnBrk="1" latinLnBrk="0" hangingPunct="1">
              <a:lnSpc>
                <a:spcPts val="3000"/>
              </a:lnSpc>
              <a:spcBef>
                <a:spcPct val="0"/>
              </a:spcBef>
              <a:buNone/>
              <a:defRPr sz="3400" kern="1200" cap="all" baseline="0">
                <a:solidFill>
                  <a:srgbClr val="009BDF"/>
                </a:solidFill>
                <a:latin typeface="+mj-lt"/>
                <a:ea typeface="+mj-ea"/>
                <a:cs typeface="+mj-cs"/>
              </a:defRPr>
            </a:lvl1pPr>
          </a:lstStyle>
          <a:p>
            <a:pPr algn="ctr"/>
            <a:r>
              <a:rPr lang="en-US" sz="4000" b="1" dirty="0" smtClean="0"/>
              <a:t>P.E.E.R.S</a:t>
            </a:r>
          </a:p>
          <a:p>
            <a:pPr algn="ctr"/>
            <a:r>
              <a:rPr lang="en-AU" sz="3000" b="1" i="1" dirty="0"/>
              <a:t>P</a:t>
            </a:r>
            <a:r>
              <a:rPr lang="en-AU" sz="3000" i="1" dirty="0"/>
              <a:t>ositive behaviour, </a:t>
            </a:r>
            <a:r>
              <a:rPr lang="en-AU" sz="3000" b="1" i="1" dirty="0"/>
              <a:t>E</a:t>
            </a:r>
            <a:r>
              <a:rPr lang="en-AU" sz="3000" i="1" dirty="0"/>
              <a:t>mpowerment, </a:t>
            </a:r>
            <a:r>
              <a:rPr lang="en-AU" sz="3000" b="1" i="1" dirty="0"/>
              <a:t>E</a:t>
            </a:r>
            <a:r>
              <a:rPr lang="en-AU" sz="3000" i="1" dirty="0"/>
              <a:t>quality, </a:t>
            </a:r>
            <a:r>
              <a:rPr lang="en-AU" sz="3000" b="1" i="1" dirty="0"/>
              <a:t>R</a:t>
            </a:r>
            <a:r>
              <a:rPr lang="en-AU" sz="3000" i="1" dirty="0"/>
              <a:t>elationships, </a:t>
            </a:r>
            <a:r>
              <a:rPr lang="en-AU" sz="3000" b="1" i="1" dirty="0"/>
              <a:t>S</a:t>
            </a:r>
            <a:r>
              <a:rPr lang="en-AU" sz="3000" i="1" dirty="0"/>
              <a:t>afety</a:t>
            </a:r>
            <a:r>
              <a:rPr lang="en-AU" i="1" dirty="0"/>
              <a:t/>
            </a:r>
            <a:br>
              <a:rPr lang="en-AU" i="1" dirty="0"/>
            </a:br>
            <a:endParaRPr lang="en-US" dirty="0"/>
          </a:p>
          <a:p>
            <a:endParaRPr lang="en-AU" i="1" dirty="0"/>
          </a:p>
        </p:txBody>
      </p:sp>
      <p:sp>
        <p:nvSpPr>
          <p:cNvPr id="8" name="Subtitle 2"/>
          <p:cNvSpPr txBox="1">
            <a:spLocks/>
          </p:cNvSpPr>
          <p:nvPr/>
        </p:nvSpPr>
        <p:spPr>
          <a:xfrm>
            <a:off x="1619672" y="3212976"/>
            <a:ext cx="5866097" cy="1485292"/>
          </a:xfrm>
          <a:prstGeom prst="rect">
            <a:avLst/>
          </a:prstGeom>
        </p:spPr>
        <p:txBody>
          <a:bodyPr/>
          <a:lstStyle>
            <a:lvl1pPr marL="0" indent="0" algn="l" defTabSz="457200" rtl="0" eaLnBrk="1" latinLnBrk="0" hangingPunct="1">
              <a:spcBef>
                <a:spcPts val="0"/>
              </a:spcBef>
              <a:spcAft>
                <a:spcPts val="600"/>
              </a:spcAft>
              <a:buFont typeface="Arial"/>
              <a:buNone/>
              <a:defRPr sz="2800" kern="1200" baseline="0">
                <a:solidFill>
                  <a:srgbClr val="63CAE1"/>
                </a:solidFill>
                <a:latin typeface="+mj-lt"/>
                <a:ea typeface="+mn-ea"/>
                <a:cs typeface="+mn-cs"/>
              </a:defRPr>
            </a:lvl1pPr>
            <a:lvl2pPr marL="0" indent="0" algn="l" defTabSz="457200" rtl="0" eaLnBrk="1" latinLnBrk="0" hangingPunct="1">
              <a:spcBef>
                <a:spcPct val="20000"/>
              </a:spcBef>
              <a:spcAft>
                <a:spcPts val="1200"/>
              </a:spcAft>
              <a:buFontTx/>
              <a:buNone/>
              <a:defRPr lang="en-AU" sz="2400" kern="1200" dirty="0" smtClean="0">
                <a:solidFill>
                  <a:srgbClr val="77787B"/>
                </a:solidFill>
                <a:latin typeface="+mn-lt"/>
                <a:ea typeface="+mn-ea"/>
                <a:cs typeface="ConduitITC"/>
              </a:defRPr>
            </a:lvl2pPr>
            <a:lvl3pPr marL="342000" indent="-342000" algn="l" defTabSz="457200" rtl="0" eaLnBrk="1" latinLnBrk="0" hangingPunct="1">
              <a:spcBef>
                <a:spcPts val="0"/>
              </a:spcBef>
              <a:spcAft>
                <a:spcPts val="600"/>
              </a:spcAft>
              <a:buClr>
                <a:srgbClr val="009BDF"/>
              </a:buClr>
              <a:buSzPct val="80000"/>
              <a:buFont typeface="Lucida Grande"/>
              <a:buChar char="&gt;"/>
              <a:defRPr lang="en-AU" sz="2400" kern="1200" dirty="0" smtClean="0">
                <a:solidFill>
                  <a:srgbClr val="77787B"/>
                </a:solidFill>
                <a:latin typeface="+mn-lt"/>
                <a:ea typeface="+mn-ea"/>
                <a:cs typeface="ConduitITC"/>
              </a:defRPr>
            </a:lvl3pPr>
            <a:lvl4pPr marL="684000" indent="-342000" algn="l" defTabSz="457200" rtl="0" eaLnBrk="1" latinLnBrk="0" hangingPunct="1">
              <a:spcBef>
                <a:spcPts val="0"/>
              </a:spcBef>
              <a:spcAft>
                <a:spcPts val="600"/>
              </a:spcAft>
              <a:buFont typeface="Arial"/>
              <a:buChar char="–"/>
              <a:defRPr lang="en-AU" sz="2400" kern="1200" dirty="0" smtClean="0">
                <a:solidFill>
                  <a:srgbClr val="77787B"/>
                </a:solidFill>
                <a:latin typeface="+mn-lt"/>
                <a:ea typeface="+mn-ea"/>
                <a:cs typeface="ConduitITC"/>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700" i="1" dirty="0" smtClean="0">
                <a:solidFill>
                  <a:schemeClr val="bg1">
                    <a:lumMod val="50000"/>
                  </a:schemeClr>
                </a:solidFill>
              </a:rPr>
              <a:t>A collaborative approach to early intervention for family violence prevention in a school based setting. </a:t>
            </a:r>
            <a:endParaRPr lang="en-US" sz="2700" dirty="0" smtClean="0">
              <a:solidFill>
                <a:schemeClr val="bg1">
                  <a:lumMod val="50000"/>
                </a:schemeClr>
              </a:solidFill>
            </a:endParaRPr>
          </a:p>
          <a:p>
            <a:endParaRPr lang="en-AU" dirty="0"/>
          </a:p>
        </p:txBody>
      </p:sp>
      <p:sp>
        <p:nvSpPr>
          <p:cNvPr id="3" name="TextBox 2"/>
          <p:cNvSpPr txBox="1"/>
          <p:nvPr/>
        </p:nvSpPr>
        <p:spPr>
          <a:xfrm>
            <a:off x="284982" y="5247120"/>
            <a:ext cx="8568952" cy="1200329"/>
          </a:xfrm>
          <a:prstGeom prst="rect">
            <a:avLst/>
          </a:prstGeom>
          <a:noFill/>
        </p:spPr>
        <p:txBody>
          <a:bodyPr wrap="square" rtlCol="0">
            <a:spAutoFit/>
          </a:bodyPr>
          <a:lstStyle/>
          <a:p>
            <a:pPr algn="ctr"/>
            <a:r>
              <a:rPr lang="en-AU" dirty="0" smtClean="0">
                <a:solidFill>
                  <a:schemeClr val="bg1">
                    <a:lumMod val="50000"/>
                  </a:schemeClr>
                </a:solidFill>
              </a:rPr>
              <a:t>Lee Park (Team Leader, Family Services) and Anna Ferro (Senior Child and Family Worker) at The Children’s Protection Society</a:t>
            </a:r>
          </a:p>
          <a:p>
            <a:pPr algn="ctr"/>
            <a:r>
              <a:rPr lang="en-AU" dirty="0" smtClean="0">
                <a:solidFill>
                  <a:schemeClr val="bg1">
                    <a:lumMod val="50000"/>
                  </a:schemeClr>
                </a:solidFill>
              </a:rPr>
              <a:t>Kristy Bedford (Teacher and Leader, Social and Emotional Learning at Laurimar Primary School)</a:t>
            </a:r>
            <a:endParaRPr lang="en-AU" dirty="0">
              <a:solidFill>
                <a:schemeClr val="bg1">
                  <a:lumMod val="50000"/>
                </a:scheme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6293040" cy="576064"/>
          </a:xfrm>
        </p:spPr>
        <p:txBody>
          <a:bodyPr>
            <a:normAutofit/>
          </a:bodyPr>
          <a:lstStyle/>
          <a:p>
            <a:r>
              <a:rPr lang="en-AU" sz="3100" dirty="0" smtClean="0"/>
              <a:t>Outline of P.E.E.R.S </a:t>
            </a:r>
            <a:endParaRPr lang="en-AU" sz="3100" dirty="0">
              <a:solidFill>
                <a:srgbClr val="FF0000"/>
              </a:solidFill>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graphicFrame>
        <p:nvGraphicFramePr>
          <p:cNvPr id="47" name="Diagram 46"/>
          <p:cNvGraphicFramePr/>
          <p:nvPr>
            <p:extLst>
              <p:ext uri="{D42A27DB-BD31-4B8C-83A1-F6EECF244321}">
                <p14:modId xmlns:p14="http://schemas.microsoft.com/office/powerpoint/2010/main" val="4021012722"/>
              </p:ext>
            </p:extLst>
          </p:nvPr>
        </p:nvGraphicFramePr>
        <p:xfrm>
          <a:off x="1572344" y="153370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2712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graphicEl>
                                              <a:dgm id="{5B813FD4-60B9-9F4E-9CB6-9F5306B8E6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graphicEl>
                                              <a:dgm id="{41AE66F0-2493-E94E-ACEB-28A7FF6D921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graphicEl>
                                              <a:dgm id="{8C345017-FF14-774D-BC93-F84C99D3F13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graphicEl>
                                              <a:dgm id="{BB8A4DAD-21F6-1A43-988B-30C3AC99D06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graphicEl>
                                              <a:dgm id="{195A0195-A595-4D25-9F6C-BC0193AA19F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graphicEl>
                                              <a:dgm id="{6BCFD185-1E8F-48DC-BE80-DBB5FF7B048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graphicEl>
                                              <a:dgm id="{D5343021-5E48-ED44-8DDF-222A08677FE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graphicEl>
                                              <a:dgm id="{8BD615E4-F81E-BD46-8DF9-85F2D271F71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graphicEl>
                                              <a:dgm id="{41BD0CFE-4338-C648-A7C2-39F12728162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graphicEl>
                                              <a:dgm id="{7D2B5219-75E9-5347-A43F-ED994E87A8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0" y="1276425"/>
            <a:ext cx="6217200" cy="589588"/>
          </a:xfrm>
        </p:spPr>
        <p:txBody>
          <a:bodyPr>
            <a:normAutofit/>
          </a:bodyPr>
          <a:lstStyle/>
          <a:p>
            <a:r>
              <a:rPr lang="en-AU" sz="3100" dirty="0" smtClean="0"/>
              <a:t>evaluation</a:t>
            </a:r>
            <a:endParaRPr lang="en-AU" sz="3100" dirty="0"/>
          </a:p>
        </p:txBody>
      </p:sp>
      <p:sp>
        <p:nvSpPr>
          <p:cNvPr id="3" name="Content Placeholder 2"/>
          <p:cNvSpPr>
            <a:spLocks noGrp="1"/>
          </p:cNvSpPr>
          <p:nvPr>
            <p:ph idx="1"/>
          </p:nvPr>
        </p:nvSpPr>
        <p:spPr>
          <a:xfrm>
            <a:off x="452665" y="2420888"/>
            <a:ext cx="7232400" cy="1800200"/>
          </a:xfrm>
        </p:spPr>
        <p:txBody>
          <a:bodyPr>
            <a:normAutofit/>
          </a:bodyPr>
          <a:lstStyle/>
          <a:p>
            <a:r>
              <a:rPr lang="en-AU" sz="2500" dirty="0" smtClean="0">
                <a:solidFill>
                  <a:schemeClr val="bg1">
                    <a:lumMod val="50000"/>
                  </a:schemeClr>
                </a:solidFill>
              </a:rPr>
              <a:t>Data collection:</a:t>
            </a:r>
          </a:p>
          <a:p>
            <a:pPr marL="457200" indent="-457200">
              <a:buFont typeface="Arial" panose="020B0604020202020204" pitchFamily="34" charset="0"/>
              <a:buChar char="•"/>
            </a:pPr>
            <a:r>
              <a:rPr lang="en-AU" sz="2500" dirty="0" smtClean="0">
                <a:solidFill>
                  <a:schemeClr val="bg1">
                    <a:lumMod val="50000"/>
                  </a:schemeClr>
                </a:solidFill>
              </a:rPr>
              <a:t>Pre and post surveys from 150 students with a combination of closed and open questions</a:t>
            </a:r>
          </a:p>
          <a:p>
            <a:pPr marL="457200" indent="-457200">
              <a:buFont typeface="Arial" panose="020B0604020202020204" pitchFamily="34" charset="0"/>
              <a:buChar char="•"/>
            </a:pPr>
            <a:r>
              <a:rPr lang="en-AU" sz="2500" dirty="0" smtClean="0">
                <a:solidFill>
                  <a:schemeClr val="bg1">
                    <a:lumMod val="50000"/>
                  </a:schemeClr>
                </a:solidFill>
              </a:rPr>
              <a:t>30 de-identified student journals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393645393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
        <p:nvSpPr>
          <p:cNvPr id="5" name="Title 1"/>
          <p:cNvSpPr txBox="1">
            <a:spLocks/>
          </p:cNvSpPr>
          <p:nvPr/>
        </p:nvSpPr>
        <p:spPr>
          <a:xfrm>
            <a:off x="323528" y="417004"/>
            <a:ext cx="6217200" cy="954435"/>
          </a:xfrm>
          <a:prstGeom prst="rect">
            <a:avLst/>
          </a:prstGeom>
        </p:spPr>
        <p:txBody>
          <a:bodyPr vert="horz" wrap="square" lIns="0" tIns="0" rIns="0" bIns="0" rtlCol="0" anchor="t" anchorCtr="0">
            <a:noAutofit/>
          </a:bodyPr>
          <a:lstStyle>
            <a:lvl1pPr algn="l" defTabSz="457200" rtl="0" eaLnBrk="1" latinLnBrk="0" hangingPunct="1">
              <a:lnSpc>
                <a:spcPts val="3000"/>
              </a:lnSpc>
              <a:spcBef>
                <a:spcPct val="0"/>
              </a:spcBef>
              <a:buNone/>
              <a:defRPr sz="3400" kern="1200" cap="all" baseline="0">
                <a:solidFill>
                  <a:srgbClr val="009BDF"/>
                </a:solidFill>
                <a:latin typeface="+mj-lt"/>
                <a:ea typeface="+mj-ea"/>
                <a:cs typeface="+mj-cs"/>
              </a:defRPr>
            </a:lvl1pPr>
          </a:lstStyle>
          <a:p>
            <a:r>
              <a:rPr lang="en-AU" sz="3100" dirty="0" smtClean="0"/>
              <a:t>Feelings, emotional </a:t>
            </a:r>
          </a:p>
          <a:p>
            <a:r>
              <a:rPr lang="en-AU" sz="3100" dirty="0" smtClean="0"/>
              <a:t>regulation </a:t>
            </a:r>
            <a:r>
              <a:rPr lang="en-AU" sz="3100" dirty="0"/>
              <a:t>&amp;</a:t>
            </a:r>
            <a:r>
              <a:rPr lang="en-AU" sz="3100" dirty="0" smtClean="0"/>
              <a:t> </a:t>
            </a:r>
          </a:p>
          <a:p>
            <a:r>
              <a:rPr lang="en-AU" sz="3100" dirty="0" smtClean="0"/>
              <a:t>brain development </a:t>
            </a:r>
            <a:endParaRPr lang="en-AU" sz="3100" dirty="0"/>
          </a:p>
        </p:txBody>
      </p:sp>
      <p:sp>
        <p:nvSpPr>
          <p:cNvPr id="8" name="Content Placeholder 7"/>
          <p:cNvSpPr>
            <a:spLocks noGrp="1"/>
          </p:cNvSpPr>
          <p:nvPr>
            <p:ph idx="1"/>
          </p:nvPr>
        </p:nvSpPr>
        <p:spPr>
          <a:xfrm>
            <a:off x="435944" y="1671221"/>
            <a:ext cx="7232400" cy="4047921"/>
          </a:xfrm>
        </p:spPr>
        <p:txBody>
          <a:bodyPr>
            <a:normAutofit/>
          </a:bodyPr>
          <a:lstStyle/>
          <a:p>
            <a:r>
              <a:rPr lang="en-AU" sz="2500" dirty="0" smtClean="0">
                <a:solidFill>
                  <a:schemeClr val="bg1">
                    <a:lumMod val="50000"/>
                  </a:schemeClr>
                </a:solidFill>
              </a:rPr>
              <a:t>How much do you know about your feelings?</a:t>
            </a:r>
            <a:endParaRPr lang="en-AU" sz="2500" dirty="0"/>
          </a:p>
        </p:txBody>
      </p:sp>
      <p:graphicFrame>
        <p:nvGraphicFramePr>
          <p:cNvPr id="9" name="Chart 8">
            <a:extLst>
              <a:ext uri="{FF2B5EF4-FFF2-40B4-BE49-F238E27FC236}">
                <a16:creationId xmlns:lc="http://schemas.openxmlformats.org/drawingml/2006/lockedCanvas" xmlns="" xmlns:a16="http://schemas.microsoft.com/office/drawing/2014/main" xmlns:xdr="http://schemas.openxmlformats.org/drawingml/2006/spreadsheetDrawing" id="{3FECC0FB-A004-4ABB-A648-6CB694819E67}"/>
              </a:ext>
            </a:extLst>
          </p:cNvPr>
          <p:cNvGraphicFramePr>
            <a:graphicFrameLocks/>
          </p:cNvGraphicFramePr>
          <p:nvPr>
            <p:extLst>
              <p:ext uri="{D42A27DB-BD31-4B8C-83A1-F6EECF244321}">
                <p14:modId xmlns:p14="http://schemas.microsoft.com/office/powerpoint/2010/main" val="146447654"/>
              </p:ext>
            </p:extLst>
          </p:nvPr>
        </p:nvGraphicFramePr>
        <p:xfrm>
          <a:off x="435944" y="2420888"/>
          <a:ext cx="7808464"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129175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0" y="174841"/>
            <a:ext cx="6217200" cy="949903"/>
          </a:xfrm>
        </p:spPr>
        <p:txBody>
          <a:bodyPr>
            <a:normAutofit fontScale="90000"/>
          </a:bodyPr>
          <a:lstStyle/>
          <a:p>
            <a:r>
              <a:rPr lang="en-AU" dirty="0"/>
              <a:t>Feelings, emotional </a:t>
            </a:r>
            <a:r>
              <a:rPr lang="en-AU" dirty="0" smtClean="0"/>
              <a:t/>
            </a:r>
            <a:br>
              <a:rPr lang="en-AU" dirty="0" smtClean="0"/>
            </a:br>
            <a:r>
              <a:rPr lang="en-AU" dirty="0" smtClean="0"/>
              <a:t>regulation </a:t>
            </a:r>
            <a:br>
              <a:rPr lang="en-AU" dirty="0" smtClean="0"/>
            </a:br>
            <a:r>
              <a:rPr lang="en-AU" dirty="0" smtClean="0"/>
              <a:t>&amp; </a:t>
            </a:r>
            <a:r>
              <a:rPr lang="en-AU" dirty="0"/>
              <a:t>brain development</a:t>
            </a:r>
          </a:p>
        </p:txBody>
      </p:sp>
      <p:sp>
        <p:nvSpPr>
          <p:cNvPr id="3" name="Content Placeholder 2"/>
          <p:cNvSpPr>
            <a:spLocks noGrp="1"/>
          </p:cNvSpPr>
          <p:nvPr>
            <p:ph idx="1"/>
          </p:nvPr>
        </p:nvSpPr>
        <p:spPr>
          <a:xfrm>
            <a:off x="439200" y="1445977"/>
            <a:ext cx="8021232" cy="1944216"/>
          </a:xfrm>
        </p:spPr>
        <p:txBody>
          <a:bodyPr>
            <a:normAutofit/>
          </a:bodyPr>
          <a:lstStyle/>
          <a:p>
            <a:r>
              <a:rPr lang="en-AU" sz="2200" dirty="0" smtClean="0">
                <a:solidFill>
                  <a:schemeClr val="bg1">
                    <a:lumMod val="50000"/>
                  </a:schemeClr>
                </a:solidFill>
              </a:rPr>
              <a:t>Strategies for self-regulation:</a:t>
            </a:r>
            <a:endParaRPr lang="en-AU" sz="2200" dirty="0">
              <a:solidFill>
                <a:schemeClr val="bg1">
                  <a:lumMod val="50000"/>
                </a:schemeClr>
              </a:solidFill>
            </a:endParaRPr>
          </a:p>
          <a:p>
            <a:pPr marL="342900" indent="-342900">
              <a:buFont typeface="Arial" charset="0"/>
              <a:buChar char="•"/>
            </a:pPr>
            <a:r>
              <a:rPr lang="en-AU" sz="2200" dirty="0">
                <a:solidFill>
                  <a:schemeClr val="bg1">
                    <a:lumMod val="50000"/>
                  </a:schemeClr>
                </a:solidFill>
              </a:rPr>
              <a:t>“Go for a walk; say to myself this will pass; block breathing; think of good times, count 1-10</a:t>
            </a:r>
            <a:r>
              <a:rPr lang="en-AU" sz="2200" dirty="0" smtClean="0">
                <a:solidFill>
                  <a:schemeClr val="bg1">
                    <a:lumMod val="50000"/>
                  </a:schemeClr>
                </a:solidFill>
              </a:rPr>
              <a:t>”</a:t>
            </a:r>
            <a:endParaRPr lang="en-AU" sz="2200" dirty="0">
              <a:solidFill>
                <a:schemeClr val="bg1">
                  <a:lumMod val="50000"/>
                </a:schemeClr>
              </a:solidFill>
            </a:endParaRPr>
          </a:p>
          <a:p>
            <a:pPr marL="342900" indent="-342900">
              <a:buFont typeface="Arial" charset="0"/>
              <a:buChar char="•"/>
            </a:pPr>
            <a:r>
              <a:rPr lang="en-AU" sz="2200" dirty="0">
                <a:solidFill>
                  <a:schemeClr val="bg1">
                    <a:lumMod val="50000"/>
                  </a:schemeClr>
                </a:solidFill>
              </a:rPr>
              <a:t>“Draw, lay down, take breaths, spend time with a pet, hug something”</a:t>
            </a:r>
          </a:p>
        </p:txBody>
      </p:sp>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411539"/>
            <a:ext cx="2464482" cy="2709913"/>
          </a:xfrm>
          <a:prstGeom prst="rect">
            <a:avLst/>
          </a:prstGeo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02347" y="3134615"/>
            <a:ext cx="2560145" cy="34135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
        <p:nvSpPr>
          <p:cNvPr id="7" name="TextBox 6"/>
          <p:cNvSpPr txBox="1"/>
          <p:nvPr/>
        </p:nvSpPr>
        <p:spPr>
          <a:xfrm>
            <a:off x="7455736" y="4333547"/>
            <a:ext cx="1656184" cy="1015663"/>
          </a:xfrm>
          <a:prstGeom prst="rect">
            <a:avLst/>
          </a:prstGeom>
          <a:noFill/>
        </p:spPr>
        <p:txBody>
          <a:bodyPr wrap="square" rtlCol="0">
            <a:spAutoFit/>
          </a:bodyPr>
          <a:lstStyle/>
          <a:p>
            <a:pPr algn="ctr"/>
            <a:r>
              <a:rPr lang="en-US" sz="2000" dirty="0" smtClean="0">
                <a:solidFill>
                  <a:schemeClr val="bg1">
                    <a:lumMod val="50000"/>
                  </a:schemeClr>
                </a:solidFill>
                <a:latin typeface="+mj-lt"/>
              </a:rPr>
              <a:t>Play dough model of a brain</a:t>
            </a:r>
            <a:endParaRPr lang="en-US" sz="2000" dirty="0">
              <a:solidFill>
                <a:schemeClr val="bg1">
                  <a:lumMod val="50000"/>
                </a:schemeClr>
              </a:solidFill>
              <a:latin typeface="+mj-lt"/>
            </a:endParaRPr>
          </a:p>
        </p:txBody>
      </p:sp>
      <p:sp>
        <p:nvSpPr>
          <p:cNvPr id="8" name="TextBox 7"/>
          <p:cNvSpPr txBox="1"/>
          <p:nvPr/>
        </p:nvSpPr>
        <p:spPr>
          <a:xfrm>
            <a:off x="0" y="4258663"/>
            <a:ext cx="1360791" cy="1015663"/>
          </a:xfrm>
          <a:prstGeom prst="rect">
            <a:avLst/>
          </a:prstGeom>
          <a:noFill/>
        </p:spPr>
        <p:txBody>
          <a:bodyPr wrap="square" rtlCol="0">
            <a:spAutoFit/>
          </a:bodyPr>
          <a:lstStyle/>
          <a:p>
            <a:pPr algn="ctr"/>
            <a:r>
              <a:rPr lang="en-US" sz="2000" smtClean="0">
                <a:solidFill>
                  <a:schemeClr val="bg1">
                    <a:lumMod val="50000"/>
                  </a:schemeClr>
                </a:solidFill>
                <a:latin typeface="+mj-lt"/>
              </a:rPr>
              <a:t>Student journal entry </a:t>
            </a:r>
            <a:endParaRPr lang="en-US" sz="2000" dirty="0">
              <a:solidFill>
                <a:schemeClr val="bg1">
                  <a:lumMod val="50000"/>
                </a:schemeClr>
              </a:solidFill>
              <a:latin typeface="+mj-lt"/>
            </a:endParaRPr>
          </a:p>
        </p:txBody>
      </p:sp>
    </p:spTree>
    <p:extLst>
      <p:ext uri="{BB962C8B-B14F-4D97-AF65-F5344CB8AC3E}">
        <p14:creationId xmlns:p14="http://schemas.microsoft.com/office/powerpoint/2010/main" val="121917329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20789"/>
            <a:ext cx="5328592" cy="755636"/>
          </a:xfrm>
        </p:spPr>
        <p:txBody>
          <a:bodyPr>
            <a:noAutofit/>
          </a:bodyPr>
          <a:lstStyle/>
          <a:p>
            <a:r>
              <a:rPr lang="en-AU" sz="3100" dirty="0"/>
              <a:t>Emotional and physical </a:t>
            </a:r>
            <a:r>
              <a:rPr lang="en-AU" sz="3100" dirty="0" smtClean="0"/>
              <a:t/>
            </a:r>
            <a:br>
              <a:rPr lang="en-AU" sz="3100" dirty="0" smtClean="0"/>
            </a:br>
            <a:r>
              <a:rPr lang="en-AU" sz="3100" dirty="0" smtClean="0"/>
              <a:t>safety</a:t>
            </a:r>
            <a:endParaRPr lang="en-AU" sz="3100" dirty="0"/>
          </a:p>
        </p:txBody>
      </p:sp>
      <p:sp>
        <p:nvSpPr>
          <p:cNvPr id="3" name="Content Placeholder 2"/>
          <p:cNvSpPr>
            <a:spLocks noGrp="1"/>
          </p:cNvSpPr>
          <p:nvPr>
            <p:ph idx="1"/>
          </p:nvPr>
        </p:nvSpPr>
        <p:spPr>
          <a:xfrm>
            <a:off x="439200" y="1628800"/>
            <a:ext cx="7232400" cy="4010416"/>
          </a:xfrm>
        </p:spPr>
        <p:txBody>
          <a:bodyPr>
            <a:normAutofit/>
          </a:bodyPr>
          <a:lstStyle/>
          <a:p>
            <a:r>
              <a:rPr lang="en-AU" sz="2200" dirty="0" smtClean="0">
                <a:solidFill>
                  <a:schemeClr val="bg1">
                    <a:lumMod val="50000"/>
                  </a:schemeClr>
                </a:solidFill>
              </a:rPr>
              <a:t>How much do you know about emotional safety?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graphicFrame>
        <p:nvGraphicFramePr>
          <p:cNvPr id="6" name="Chart 5">
            <a:extLst>
              <a:ext uri="{FF2B5EF4-FFF2-40B4-BE49-F238E27FC236}">
                <a16:creationId xmlns:lc="http://schemas.openxmlformats.org/drawingml/2006/lockedCanvas" xmlns="" xmlns:a16="http://schemas.microsoft.com/office/drawing/2014/main" xmlns:xdr="http://schemas.openxmlformats.org/drawingml/2006/spreadsheetDrawing" id="{00000000-0008-0000-0300-000003000000}"/>
              </a:ext>
            </a:extLst>
          </p:cNvPr>
          <p:cNvGraphicFramePr>
            <a:graphicFrameLocks/>
          </p:cNvGraphicFramePr>
          <p:nvPr>
            <p:extLst>
              <p:ext uri="{D42A27DB-BD31-4B8C-83A1-F6EECF244321}">
                <p14:modId xmlns:p14="http://schemas.microsoft.com/office/powerpoint/2010/main" val="1457615546"/>
              </p:ext>
            </p:extLst>
          </p:nvPr>
        </p:nvGraphicFramePr>
        <p:xfrm>
          <a:off x="323528" y="2564904"/>
          <a:ext cx="7920880"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400625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37" y="561950"/>
            <a:ext cx="6217200" cy="714475"/>
          </a:xfrm>
        </p:spPr>
        <p:txBody>
          <a:bodyPr>
            <a:noAutofit/>
          </a:bodyPr>
          <a:lstStyle/>
          <a:p>
            <a:r>
              <a:rPr lang="en-AU" sz="3100" dirty="0"/>
              <a:t>Emotional </a:t>
            </a:r>
            <a:r>
              <a:rPr lang="en-AU" sz="3100" dirty="0" smtClean="0"/>
              <a:t>&amp; physical </a:t>
            </a:r>
            <a:r>
              <a:rPr lang="en-AU" sz="3100" dirty="0"/>
              <a:t>safety</a:t>
            </a:r>
          </a:p>
        </p:txBody>
      </p:sp>
      <p:sp>
        <p:nvSpPr>
          <p:cNvPr id="3" name="Content Placeholder 2"/>
          <p:cNvSpPr>
            <a:spLocks noGrp="1"/>
          </p:cNvSpPr>
          <p:nvPr>
            <p:ph idx="1"/>
          </p:nvPr>
        </p:nvSpPr>
        <p:spPr/>
        <p:txBody>
          <a:bodyPr/>
          <a:lstStyle/>
          <a:p>
            <a:r>
              <a:rPr lang="en-AU" sz="2200" dirty="0" smtClean="0">
                <a:solidFill>
                  <a:schemeClr val="bg1">
                    <a:lumMod val="50000"/>
                  </a:schemeClr>
                </a:solidFill>
              </a:rPr>
              <a:t>How much do you know about physical safety?</a:t>
            </a:r>
          </a:p>
          <a:p>
            <a:endParaRPr lang="en-AU" dirty="0"/>
          </a:p>
          <a:p>
            <a:endParaRPr lang="en-AU" dirty="0"/>
          </a:p>
        </p:txBody>
      </p:sp>
      <p:graphicFrame>
        <p:nvGraphicFramePr>
          <p:cNvPr id="5" name="Chart 4"/>
          <p:cNvGraphicFramePr>
            <a:graphicFrameLocks/>
          </p:cNvGraphicFramePr>
          <p:nvPr>
            <p:extLst>
              <p:ext uri="{D42A27DB-BD31-4B8C-83A1-F6EECF244321}">
                <p14:modId xmlns:p14="http://schemas.microsoft.com/office/powerpoint/2010/main" val="2022340864"/>
              </p:ext>
            </p:extLst>
          </p:nvPr>
        </p:nvGraphicFramePr>
        <p:xfrm>
          <a:off x="323528" y="2276872"/>
          <a:ext cx="7776864" cy="403244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111996950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33" y="332656"/>
            <a:ext cx="5441411" cy="589588"/>
          </a:xfrm>
        </p:spPr>
        <p:txBody>
          <a:bodyPr>
            <a:noAutofit/>
          </a:bodyPr>
          <a:lstStyle/>
          <a:p>
            <a:r>
              <a:rPr lang="en-AU" sz="3100" dirty="0" smtClean="0"/>
              <a:t>Emotional and physical safety</a:t>
            </a:r>
            <a:endParaRPr lang="en-AU" sz="3100" dirty="0"/>
          </a:p>
        </p:txBody>
      </p:sp>
      <p:sp>
        <p:nvSpPr>
          <p:cNvPr id="3" name="Content Placeholder 2"/>
          <p:cNvSpPr>
            <a:spLocks noGrp="1"/>
          </p:cNvSpPr>
          <p:nvPr>
            <p:ph idx="1"/>
          </p:nvPr>
        </p:nvSpPr>
        <p:spPr>
          <a:xfrm>
            <a:off x="426733" y="1282284"/>
            <a:ext cx="7817675" cy="2434748"/>
          </a:xfrm>
        </p:spPr>
        <p:txBody>
          <a:bodyPr>
            <a:normAutofit fontScale="92500"/>
          </a:bodyPr>
          <a:lstStyle/>
          <a:p>
            <a:pPr marL="457200" indent="-457200">
              <a:buFont typeface="Arial" charset="0"/>
              <a:buChar char="•"/>
            </a:pPr>
            <a:r>
              <a:rPr lang="en-AU" sz="2200" dirty="0" smtClean="0">
                <a:solidFill>
                  <a:schemeClr val="bg1">
                    <a:lumMod val="50000"/>
                  </a:schemeClr>
                </a:solidFill>
              </a:rPr>
              <a:t>“</a:t>
            </a:r>
            <a:r>
              <a:rPr lang="en-AU" sz="2200" dirty="0">
                <a:solidFill>
                  <a:schemeClr val="bg1">
                    <a:lumMod val="50000"/>
                  </a:schemeClr>
                </a:solidFill>
              </a:rPr>
              <a:t>Being aware of your surroundings and observing if anything seems wrong. When you're not safe, your body languages tell you that. For example, you may get sweaty palms, your heart might beat faster and you may get this uncomfortable feeling</a:t>
            </a:r>
            <a:r>
              <a:rPr lang="en-AU" sz="2200" dirty="0" smtClean="0">
                <a:solidFill>
                  <a:schemeClr val="bg1">
                    <a:lumMod val="50000"/>
                  </a:schemeClr>
                </a:solidFill>
              </a:rPr>
              <a:t>.”</a:t>
            </a:r>
            <a:endParaRPr lang="en-AU" sz="2200" dirty="0">
              <a:solidFill>
                <a:schemeClr val="bg1">
                  <a:lumMod val="50000"/>
                </a:schemeClr>
              </a:solidFill>
            </a:endParaRPr>
          </a:p>
          <a:p>
            <a:pPr marL="457200" indent="-457200">
              <a:buFont typeface="Arial" charset="0"/>
              <a:buChar char="•"/>
            </a:pPr>
            <a:endParaRPr lang="en-AU" sz="2200" dirty="0" smtClean="0">
              <a:solidFill>
                <a:schemeClr val="bg1">
                  <a:lumMod val="50000"/>
                </a:schemeClr>
              </a:solidFill>
            </a:endParaRPr>
          </a:p>
          <a:p>
            <a:pPr marL="457200" indent="-457200">
              <a:buFont typeface="Arial" charset="0"/>
              <a:buChar char="•"/>
            </a:pPr>
            <a:r>
              <a:rPr lang="en-AU" sz="2200" dirty="0" smtClean="0">
                <a:solidFill>
                  <a:schemeClr val="bg1">
                    <a:lumMod val="50000"/>
                  </a:schemeClr>
                </a:solidFill>
              </a:rPr>
              <a:t>“</a:t>
            </a:r>
            <a:r>
              <a:rPr lang="en-AU" sz="2200" dirty="0">
                <a:solidFill>
                  <a:schemeClr val="bg1">
                    <a:lumMod val="50000"/>
                  </a:schemeClr>
                </a:solidFill>
              </a:rPr>
              <a:t>Being safe to me means making choices and decisions </a:t>
            </a:r>
            <a:r>
              <a:rPr lang="en-AU" sz="2200" dirty="0" smtClean="0">
                <a:solidFill>
                  <a:schemeClr val="bg1">
                    <a:lumMod val="50000"/>
                  </a:schemeClr>
                </a:solidFill>
              </a:rPr>
              <a:t>that </a:t>
            </a:r>
            <a:r>
              <a:rPr lang="en-AU" sz="2200" dirty="0">
                <a:solidFill>
                  <a:schemeClr val="bg1">
                    <a:lumMod val="50000"/>
                  </a:schemeClr>
                </a:solidFill>
              </a:rPr>
              <a:t>will keep you from getting hurt emotionally or physically.”</a:t>
            </a:r>
          </a:p>
          <a:p>
            <a:endParaRPr lang="en-AU" dirty="0"/>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717032"/>
            <a:ext cx="2264101" cy="3018802"/>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233" y="3723710"/>
            <a:ext cx="3358307" cy="25187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294944242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0" y="334128"/>
            <a:ext cx="5356936" cy="1222664"/>
          </a:xfrm>
        </p:spPr>
        <p:txBody>
          <a:bodyPr>
            <a:noAutofit/>
          </a:bodyPr>
          <a:lstStyle/>
          <a:p>
            <a:r>
              <a:rPr lang="en-AU" sz="3100" dirty="0" smtClean="0"/>
              <a:t>Healthy and unhealthy relationships</a:t>
            </a:r>
            <a:endParaRPr lang="en-AU" sz="3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
        <p:nvSpPr>
          <p:cNvPr id="8" name="Content Placeholder 7"/>
          <p:cNvSpPr>
            <a:spLocks noGrp="1"/>
          </p:cNvSpPr>
          <p:nvPr>
            <p:ph idx="1"/>
          </p:nvPr>
        </p:nvSpPr>
        <p:spPr>
          <a:xfrm>
            <a:off x="439200" y="1276425"/>
            <a:ext cx="7232400" cy="4109175"/>
          </a:xfrm>
        </p:spPr>
        <p:txBody>
          <a:bodyPr>
            <a:normAutofit/>
          </a:bodyPr>
          <a:lstStyle/>
          <a:p>
            <a:r>
              <a:rPr lang="en-AU" sz="2200" dirty="0" smtClean="0">
                <a:solidFill>
                  <a:schemeClr val="bg1">
                    <a:lumMod val="50000"/>
                  </a:schemeClr>
                </a:solidFill>
              </a:rPr>
              <a:t>How much do you know about managing respectful relationships with your peers?</a:t>
            </a:r>
          </a:p>
        </p:txBody>
      </p:sp>
      <p:graphicFrame>
        <p:nvGraphicFramePr>
          <p:cNvPr id="6" name="Chart 5">
            <a:extLst>
              <a:ext uri="{FF2B5EF4-FFF2-40B4-BE49-F238E27FC236}">
                <a16:creationId xmlns:lc="http://schemas.openxmlformats.org/drawingml/2006/lockedCanvas" xmlns="" xmlns:a16="http://schemas.microsoft.com/office/drawing/2014/main" xmlns:xdr="http://schemas.openxmlformats.org/drawingml/2006/spreadsheetDrawing" id="{00000000-0008-0000-0400-000002000000}"/>
              </a:ext>
            </a:extLst>
          </p:cNvPr>
          <p:cNvGraphicFramePr>
            <a:graphicFrameLocks/>
          </p:cNvGraphicFramePr>
          <p:nvPr>
            <p:extLst>
              <p:ext uri="{D42A27DB-BD31-4B8C-83A1-F6EECF244321}">
                <p14:modId xmlns:p14="http://schemas.microsoft.com/office/powerpoint/2010/main" val="1554450793"/>
              </p:ext>
            </p:extLst>
          </p:nvPr>
        </p:nvGraphicFramePr>
        <p:xfrm>
          <a:off x="439200" y="2132856"/>
          <a:ext cx="7877216" cy="41950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85912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0" y="476672"/>
            <a:ext cx="6217200" cy="589588"/>
          </a:xfrm>
        </p:spPr>
        <p:txBody>
          <a:bodyPr>
            <a:noAutofit/>
          </a:bodyPr>
          <a:lstStyle/>
          <a:p>
            <a:r>
              <a:rPr lang="en-AU" sz="3100" dirty="0"/>
              <a:t>Healthy and unhealthy relationships</a:t>
            </a:r>
          </a:p>
        </p:txBody>
      </p:sp>
      <p:sp>
        <p:nvSpPr>
          <p:cNvPr id="3" name="Content Placeholder 2"/>
          <p:cNvSpPr>
            <a:spLocks noGrp="1"/>
          </p:cNvSpPr>
          <p:nvPr>
            <p:ph idx="1"/>
          </p:nvPr>
        </p:nvSpPr>
        <p:spPr>
          <a:xfrm>
            <a:off x="251520" y="1412776"/>
            <a:ext cx="8704800" cy="1080120"/>
          </a:xfrm>
        </p:spPr>
        <p:txBody>
          <a:bodyPr>
            <a:normAutofit/>
          </a:bodyPr>
          <a:lstStyle/>
          <a:p>
            <a:pPr marL="457200" indent="-457200">
              <a:buFont typeface="Arial" charset="0"/>
              <a:buChar char="•"/>
            </a:pPr>
            <a:r>
              <a:rPr lang="en-AU" sz="2500" dirty="0">
                <a:solidFill>
                  <a:schemeClr val="bg1">
                    <a:lumMod val="50000"/>
                  </a:schemeClr>
                </a:solidFill>
              </a:rPr>
              <a:t>“Healthy - laughing with friends, talking, kindness, playing. Unhealthy - violence, saying mean things, hurting feelings</a:t>
            </a:r>
            <a:r>
              <a:rPr lang="en-AU" sz="2500" dirty="0" smtClean="0">
                <a:solidFill>
                  <a:schemeClr val="bg1">
                    <a:lumMod val="50000"/>
                  </a:schemeClr>
                </a:solidFill>
              </a:rPr>
              <a:t>”</a:t>
            </a:r>
            <a:endParaRPr lang="en-AU" sz="2500" dirty="0">
              <a:solidFill>
                <a:schemeClr val="bg1">
                  <a:lumMod val="50000"/>
                </a:schemeClr>
              </a:solidFill>
            </a:endParaRPr>
          </a:p>
          <a:p>
            <a:endParaRPr lang="en-AU"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636912"/>
            <a:ext cx="4316648" cy="3237486"/>
          </a:xfrm>
          <a:prstGeom prst="rect">
            <a:avLst/>
          </a:prstGeom>
        </p:spPr>
      </p:pic>
      <p:sp>
        <p:nvSpPr>
          <p:cNvPr id="5" name="TextBox 4"/>
          <p:cNvSpPr txBox="1"/>
          <p:nvPr/>
        </p:nvSpPr>
        <p:spPr>
          <a:xfrm>
            <a:off x="107504" y="3429000"/>
            <a:ext cx="2016224" cy="1246495"/>
          </a:xfrm>
          <a:prstGeom prst="rect">
            <a:avLst/>
          </a:prstGeom>
          <a:noFill/>
        </p:spPr>
        <p:txBody>
          <a:bodyPr wrap="square" rtlCol="0">
            <a:spAutoFit/>
          </a:bodyPr>
          <a:lstStyle/>
          <a:p>
            <a:r>
              <a:rPr lang="en-US" sz="2500" dirty="0" smtClean="0">
                <a:solidFill>
                  <a:schemeClr val="bg1">
                    <a:lumMod val="50000"/>
                  </a:schemeClr>
                </a:solidFill>
                <a:latin typeface="+mj-lt"/>
              </a:rPr>
              <a:t>Teacher modelled journal entry </a:t>
            </a:r>
            <a:endParaRPr lang="en-US" sz="2500" dirty="0">
              <a:solidFill>
                <a:schemeClr val="bg1">
                  <a:lumMod val="50000"/>
                </a:schemeClr>
              </a:solidFill>
              <a:latin typeface="+mj-lt"/>
            </a:endParaRPr>
          </a:p>
        </p:txBody>
      </p:sp>
      <p:cxnSp>
        <p:nvCxnSpPr>
          <p:cNvPr id="7" name="Straight Arrow Connector 6"/>
          <p:cNvCxnSpPr/>
          <p:nvPr/>
        </p:nvCxnSpPr>
        <p:spPr>
          <a:xfrm>
            <a:off x="1475656" y="3717032"/>
            <a:ext cx="648072" cy="0"/>
          </a:xfrm>
          <a:prstGeom prst="straightConnector1">
            <a:avLst/>
          </a:prstGeom>
          <a:ln w="381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242753711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0" y="556110"/>
            <a:ext cx="6365048" cy="589588"/>
          </a:xfrm>
        </p:spPr>
        <p:txBody>
          <a:bodyPr>
            <a:noAutofit/>
          </a:bodyPr>
          <a:lstStyle/>
          <a:p>
            <a:r>
              <a:rPr lang="en-AU" sz="3100" dirty="0"/>
              <a:t>Gender &amp; gender stereotypes</a:t>
            </a:r>
          </a:p>
        </p:txBody>
      </p:sp>
      <p:sp>
        <p:nvSpPr>
          <p:cNvPr id="3" name="Content Placeholder 2"/>
          <p:cNvSpPr>
            <a:spLocks noGrp="1"/>
          </p:cNvSpPr>
          <p:nvPr>
            <p:ph idx="1"/>
          </p:nvPr>
        </p:nvSpPr>
        <p:spPr>
          <a:xfrm>
            <a:off x="439200" y="1484784"/>
            <a:ext cx="7232400" cy="3900816"/>
          </a:xfrm>
        </p:spPr>
        <p:txBody>
          <a:bodyPr/>
          <a:lstStyle/>
          <a:p>
            <a:r>
              <a:rPr lang="en-AU" sz="2200" dirty="0" smtClean="0">
                <a:solidFill>
                  <a:schemeClr val="bg1">
                    <a:lumMod val="50000"/>
                  </a:schemeClr>
                </a:solidFill>
              </a:rPr>
              <a:t>How much do you know about gender stereotypes?</a:t>
            </a:r>
          </a:p>
          <a:p>
            <a:endParaRPr lang="en-AU" dirty="0"/>
          </a:p>
          <a:p>
            <a:endParaRPr lang="en-AU" dirty="0"/>
          </a:p>
        </p:txBody>
      </p:sp>
      <p:graphicFrame>
        <p:nvGraphicFramePr>
          <p:cNvPr id="5" name="Chart 4"/>
          <p:cNvGraphicFramePr>
            <a:graphicFrameLocks/>
          </p:cNvGraphicFramePr>
          <p:nvPr>
            <p:extLst>
              <p:ext uri="{D42A27DB-BD31-4B8C-83A1-F6EECF244321}">
                <p14:modId xmlns:p14="http://schemas.microsoft.com/office/powerpoint/2010/main" val="2532993777"/>
              </p:ext>
            </p:extLst>
          </p:nvPr>
        </p:nvGraphicFramePr>
        <p:xfrm>
          <a:off x="439200" y="2276872"/>
          <a:ext cx="7877216" cy="403244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112297669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1750" y="1700808"/>
            <a:ext cx="4752020" cy="650503"/>
          </a:xfrm>
        </p:spPr>
        <p:txBody>
          <a:bodyPr/>
          <a:lstStyle/>
          <a:p>
            <a:pPr algn="ctr"/>
            <a:r>
              <a:rPr lang="en-US" dirty="0"/>
              <a:t>acknowledgement</a:t>
            </a:r>
            <a:endParaRPr lang="en-AU" dirty="0"/>
          </a:p>
        </p:txBody>
      </p:sp>
      <p:sp>
        <p:nvSpPr>
          <p:cNvPr id="3" name="Subtitle 2"/>
          <p:cNvSpPr>
            <a:spLocks noGrp="1"/>
          </p:cNvSpPr>
          <p:nvPr>
            <p:ph type="subTitle" idx="1"/>
          </p:nvPr>
        </p:nvSpPr>
        <p:spPr>
          <a:xfrm>
            <a:off x="1133364" y="2775694"/>
            <a:ext cx="6728792" cy="2160240"/>
          </a:xfrm>
        </p:spPr>
        <p:txBody>
          <a:bodyPr/>
          <a:lstStyle/>
          <a:p>
            <a:r>
              <a:rPr lang="en-US" sz="2500" i="1" dirty="0">
                <a:solidFill>
                  <a:schemeClr val="bg1">
                    <a:lumMod val="50000"/>
                  </a:schemeClr>
                </a:solidFill>
              </a:rPr>
              <a:t>We would like to respectfully acknowledge the Traditional Owners of the land on which </a:t>
            </a:r>
            <a:r>
              <a:rPr lang="en-US" sz="2500" i="1" dirty="0" smtClean="0">
                <a:solidFill>
                  <a:schemeClr val="bg1">
                    <a:lumMod val="50000"/>
                  </a:schemeClr>
                </a:solidFill>
              </a:rPr>
              <a:t>we meet and </a:t>
            </a:r>
            <a:r>
              <a:rPr lang="en-US" sz="2500" i="1" dirty="0">
                <a:solidFill>
                  <a:schemeClr val="bg1">
                    <a:lumMod val="50000"/>
                  </a:schemeClr>
                </a:solidFill>
              </a:rPr>
              <a:t>pay our respects to Elders </a:t>
            </a:r>
            <a:r>
              <a:rPr lang="en-US" sz="2500" i="1" dirty="0" smtClean="0">
                <a:solidFill>
                  <a:schemeClr val="bg1">
                    <a:lumMod val="50000"/>
                  </a:schemeClr>
                </a:solidFill>
              </a:rPr>
              <a:t>past, present and emerging.</a:t>
            </a:r>
            <a:endParaRPr lang="en-US" sz="2500" dirty="0">
              <a:solidFill>
                <a:schemeClr val="bg1">
                  <a:lumMod val="50000"/>
                </a:schemeClr>
              </a:solidFill>
            </a:endParaRPr>
          </a:p>
          <a:p>
            <a:pPr algn="l"/>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255016575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54" y="228176"/>
            <a:ext cx="5164124" cy="642467"/>
          </a:xfrm>
        </p:spPr>
        <p:txBody>
          <a:bodyPr>
            <a:noAutofit/>
          </a:bodyPr>
          <a:lstStyle/>
          <a:p>
            <a:r>
              <a:rPr lang="en-AU" sz="3100" dirty="0"/>
              <a:t>Gender &amp; gender stereotypes</a:t>
            </a:r>
          </a:p>
        </p:txBody>
      </p:sp>
      <p:sp>
        <p:nvSpPr>
          <p:cNvPr id="3" name="Content Placeholder 2"/>
          <p:cNvSpPr>
            <a:spLocks noGrp="1"/>
          </p:cNvSpPr>
          <p:nvPr>
            <p:ph idx="1"/>
          </p:nvPr>
        </p:nvSpPr>
        <p:spPr>
          <a:xfrm>
            <a:off x="439200" y="1322275"/>
            <a:ext cx="8124961" cy="2840658"/>
          </a:xfrm>
        </p:spPr>
        <p:txBody>
          <a:bodyPr>
            <a:normAutofit fontScale="85000" lnSpcReduction="20000"/>
          </a:bodyPr>
          <a:lstStyle/>
          <a:p>
            <a:pPr marL="342900" indent="-342900">
              <a:buFont typeface="Arial" charset="0"/>
              <a:buChar char="•"/>
            </a:pPr>
            <a:r>
              <a:rPr lang="en-AU" sz="2700" dirty="0">
                <a:solidFill>
                  <a:schemeClr val="bg1">
                    <a:lumMod val="50000"/>
                  </a:schemeClr>
                </a:solidFill>
              </a:rPr>
              <a:t>“Sports, all sports can be played by girls or boys! If you tease a person because of their gender, it's called sexist. A long time ago, girls had to stay home while the boys worked but that doesn't happen anymore. Boys and girls can clean the house, they should probably do it together</a:t>
            </a:r>
            <a:r>
              <a:rPr lang="en-AU" sz="2700" dirty="0" smtClean="0">
                <a:solidFill>
                  <a:schemeClr val="bg1">
                    <a:lumMod val="50000"/>
                  </a:schemeClr>
                </a:solidFill>
              </a:rPr>
              <a:t>.”</a:t>
            </a:r>
            <a:endParaRPr lang="en-AU" sz="2700" dirty="0">
              <a:solidFill>
                <a:schemeClr val="bg1">
                  <a:lumMod val="50000"/>
                </a:schemeClr>
              </a:solidFill>
            </a:endParaRPr>
          </a:p>
          <a:p>
            <a:pPr marL="342900" indent="-342900">
              <a:buFont typeface="Arial" charset="0"/>
              <a:buChar char="•"/>
            </a:pPr>
            <a:r>
              <a:rPr lang="en-AU" sz="2700" dirty="0">
                <a:solidFill>
                  <a:schemeClr val="bg1">
                    <a:lumMod val="50000"/>
                  </a:schemeClr>
                </a:solidFill>
              </a:rPr>
              <a:t>“Only girls can craft. In the olden days boys made girls clean and stay home. Only men are muscly and strong. Girls wear pink and purple only. Boy can only wear blue and green. Men can't cry. Girls run slow</a:t>
            </a:r>
            <a:r>
              <a:rPr lang="en-AU" sz="2700" dirty="0" smtClean="0">
                <a:solidFill>
                  <a:schemeClr val="bg1">
                    <a:lumMod val="50000"/>
                  </a:schemeClr>
                </a:solidFill>
              </a:rPr>
              <a:t>.”</a:t>
            </a:r>
          </a:p>
          <a:p>
            <a:endParaRPr lang="en-AU" sz="2400" dirty="0">
              <a:solidFill>
                <a:schemeClr val="tx1"/>
              </a:solidFill>
            </a:endParaRPr>
          </a:p>
          <a:p>
            <a:endParaRPr lang="en-AU" dirty="0"/>
          </a:p>
        </p:txBody>
      </p:sp>
      <p:sp>
        <p:nvSpPr>
          <p:cNvPr id="4" name="Shape 176" descr="*** Watch the brand new unstoppable #LikeAGirl video - https://www.youtube.com/watch?v=VhB3l1gCz2E   Join Always in our epic battle to keep girls' confidence high during puberty and beyond. Using #LikeAGirl as an insult is a hard knock against any adolescent girl. And since the rest of puberty's really no picnic either, it's easy to see what a huge impact it can have on a girl's self-confidence.    Making a start by showing them that doing things #LikeAGirl is an awesome thing!  &quot;In my work as a documentarian, I have witnessed the confidence crisis among girls and the negative impact of stereotypes first-hand,&quot; said Lauren Greenfield, filmmaker and director of the #LikeAGirl video.  &quot;When the words 'like a girl' are used to mean something bad, it is profoundly disempowering. I am proud to partner with Always to shed light on how this simple phrase can have a significant and long-lasting impact on girls and women. I am excited to be a part of the movement to redefine 'like a girl' into a positive affirmation.&quot;  So tell us... what do YOU do #LikeAGirl?  For the past 30 years, Always has been empowering girls globally, bringing puberty education to millions of adolescent girls.  Find out more at http://always.com/en-us/about-us/supporting-puberty-education  Find out more at http://always.com/en-us/about-us/our-epic-battle-like-a-girl Facebook - http://www.facebook.com/always  Twitter - http://twitter.com/Always Instagram - https://www.instagram.com/always_brand  For information, tips and advice on being a girl from our partners at BeingGirl presented by Always and Tampax, watch their YouTube Channel: www.youtube.com/beinggirl" title="Always #LikeAGirl">
            <a:hlinkClick r:id="rId3"/>
          </p:cNvPr>
          <p:cNvSpPr/>
          <p:nvPr/>
        </p:nvSpPr>
        <p:spPr>
          <a:xfrm>
            <a:off x="5594178" y="4170893"/>
            <a:ext cx="2860001" cy="2096742"/>
          </a:xfrm>
          <a:prstGeom prst="rect">
            <a:avLst/>
          </a:prstGeom>
          <a:blipFill rotWithShape="1">
            <a:blip r:embed="rId4">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5" name="Rectangle 4"/>
          <p:cNvSpPr/>
          <p:nvPr/>
        </p:nvSpPr>
        <p:spPr>
          <a:xfrm>
            <a:off x="5291727" y="6279431"/>
            <a:ext cx="3272434" cy="369332"/>
          </a:xfrm>
          <a:prstGeom prst="rect">
            <a:avLst/>
          </a:prstGeom>
        </p:spPr>
        <p:txBody>
          <a:bodyPr wrap="none">
            <a:spAutoFit/>
          </a:bodyPr>
          <a:lstStyle/>
          <a:p>
            <a:r>
              <a:rPr lang="en" dirty="0" smtClean="0">
                <a:solidFill>
                  <a:schemeClr val="bg1">
                    <a:lumMod val="50000"/>
                  </a:schemeClr>
                </a:solidFill>
                <a:latin typeface="Trebuchet MS"/>
                <a:ea typeface="Trebuchet MS"/>
                <a:cs typeface="Trebuchet MS"/>
                <a:sym typeface="Trebuchet MS"/>
              </a:rPr>
              <a:t>Always #Like </a:t>
            </a:r>
            <a:r>
              <a:rPr lang="en" dirty="0">
                <a:solidFill>
                  <a:schemeClr val="bg1">
                    <a:lumMod val="50000"/>
                  </a:schemeClr>
                </a:solidFill>
                <a:latin typeface="Trebuchet MS"/>
                <a:ea typeface="Trebuchet MS"/>
                <a:cs typeface="Trebuchet MS"/>
                <a:sym typeface="Trebuchet MS"/>
              </a:rPr>
              <a:t>a </a:t>
            </a:r>
            <a:r>
              <a:rPr lang="en" dirty="0" smtClean="0">
                <a:solidFill>
                  <a:schemeClr val="bg1">
                    <a:lumMod val="50000"/>
                  </a:schemeClr>
                </a:solidFill>
                <a:latin typeface="Trebuchet MS"/>
                <a:ea typeface="Trebuchet MS"/>
                <a:cs typeface="Trebuchet MS"/>
                <a:sym typeface="Trebuchet MS"/>
              </a:rPr>
              <a:t>Girl - YouTube </a:t>
            </a:r>
            <a:endParaRPr lang="en-AU" dirty="0">
              <a:solidFill>
                <a:schemeClr val="bg1">
                  <a:lumMod val="50000"/>
                </a:schemeClr>
              </a:solidFill>
            </a:endParaRPr>
          </a:p>
        </p:txBody>
      </p:sp>
      <p:sp>
        <p:nvSpPr>
          <p:cNvPr id="6" name="Shape 184" descr="Drawing inspiration from Common Sense Media, this workshop's mission was to examine male gender stereotypes perpetuated by the media, and explain what kids think it means to “be a man.” SheKnows Media's Hatch program creates KidsSpeak content for grown-ups, made by kids on a mission. For more information, visit – http://corporate.sheknows.com/hatch  Read our article: http://www.sheknows.com/parenting/articles/1078225/boys-and-gender-stereotypes  Download the discussion guide here:  http://media.sheknows.com/article-downloads/HATCHmalegenderstereotypes.pdf  Subscribe to SheKnows - http://bit.ly/SKsubscribe" title="#HatchKids Discuss Male Gender Stereotypes">
            <a:hlinkClick r:id="rId5"/>
          </p:cNvPr>
          <p:cNvSpPr/>
          <p:nvPr/>
        </p:nvSpPr>
        <p:spPr>
          <a:xfrm>
            <a:off x="2363836" y="4189702"/>
            <a:ext cx="2927891" cy="2059123"/>
          </a:xfrm>
          <a:prstGeom prst="rect">
            <a:avLst/>
          </a:prstGeom>
          <a:blipFill rotWithShape="1">
            <a:blip r:embed="rId6">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7" name="Rectangle 6"/>
          <p:cNvSpPr/>
          <p:nvPr/>
        </p:nvSpPr>
        <p:spPr>
          <a:xfrm>
            <a:off x="827584" y="4480599"/>
            <a:ext cx="1728192" cy="1477328"/>
          </a:xfrm>
          <a:prstGeom prst="rect">
            <a:avLst/>
          </a:prstGeom>
        </p:spPr>
        <p:txBody>
          <a:bodyPr wrap="square">
            <a:spAutoFit/>
          </a:bodyPr>
          <a:lstStyle/>
          <a:p>
            <a:r>
              <a:rPr lang="en-AU" dirty="0">
                <a:solidFill>
                  <a:schemeClr val="bg1">
                    <a:lumMod val="50000"/>
                  </a:schemeClr>
                </a:solidFill>
              </a:rPr>
              <a:t>#</a:t>
            </a:r>
            <a:r>
              <a:rPr lang="en-AU" dirty="0" err="1">
                <a:solidFill>
                  <a:schemeClr val="bg1">
                    <a:lumMod val="50000"/>
                  </a:schemeClr>
                </a:solidFill>
              </a:rPr>
              <a:t>HatchKids</a:t>
            </a:r>
            <a:r>
              <a:rPr lang="en-AU" dirty="0">
                <a:solidFill>
                  <a:schemeClr val="bg1">
                    <a:lumMod val="50000"/>
                  </a:schemeClr>
                </a:solidFill>
              </a:rPr>
              <a:t> Discuss Male Gender </a:t>
            </a:r>
            <a:endParaRPr lang="en-AU" dirty="0" smtClean="0">
              <a:solidFill>
                <a:schemeClr val="bg1">
                  <a:lumMod val="50000"/>
                </a:schemeClr>
              </a:solidFill>
            </a:endParaRPr>
          </a:p>
          <a:p>
            <a:r>
              <a:rPr lang="en-AU" dirty="0" smtClean="0">
                <a:solidFill>
                  <a:schemeClr val="bg1">
                    <a:lumMod val="50000"/>
                  </a:schemeClr>
                </a:solidFill>
              </a:rPr>
              <a:t>Stereotypes - YouTube</a:t>
            </a:r>
            <a:endParaRPr lang="en-AU" dirty="0">
              <a:solidFill>
                <a:schemeClr val="bg1">
                  <a:lumMod val="50000"/>
                </a:schemeClr>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391520196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0" y="404664"/>
            <a:ext cx="6217200" cy="589588"/>
          </a:xfrm>
        </p:spPr>
        <p:txBody>
          <a:bodyPr>
            <a:normAutofit fontScale="90000"/>
          </a:bodyPr>
          <a:lstStyle/>
          <a:p>
            <a:r>
              <a:rPr lang="en-AU" dirty="0"/>
              <a:t>Power and authority in relationships </a:t>
            </a:r>
          </a:p>
        </p:txBody>
      </p:sp>
      <p:sp>
        <p:nvSpPr>
          <p:cNvPr id="3" name="Content Placeholder 2"/>
          <p:cNvSpPr>
            <a:spLocks noGrp="1"/>
          </p:cNvSpPr>
          <p:nvPr>
            <p:ph idx="1"/>
          </p:nvPr>
        </p:nvSpPr>
        <p:spPr>
          <a:xfrm>
            <a:off x="429183" y="1412776"/>
            <a:ext cx="8453280" cy="2304256"/>
          </a:xfrm>
        </p:spPr>
        <p:txBody>
          <a:bodyPr>
            <a:normAutofit/>
          </a:bodyPr>
          <a:lstStyle/>
          <a:p>
            <a:pPr marL="342900" indent="-342900">
              <a:buFont typeface="Arial" charset="0"/>
              <a:buChar char="•"/>
            </a:pPr>
            <a:r>
              <a:rPr lang="en-AU" sz="2200" dirty="0">
                <a:solidFill>
                  <a:schemeClr val="bg1">
                    <a:lumMod val="50000"/>
                  </a:schemeClr>
                </a:solidFill>
              </a:rPr>
              <a:t>“Authority is for your safety; Power is forcing someone to do something else; Authority is a healthy relationship and power is an unhealthy relationship</a:t>
            </a:r>
            <a:r>
              <a:rPr lang="en-AU" sz="2200" dirty="0" smtClean="0">
                <a:solidFill>
                  <a:schemeClr val="bg1">
                    <a:lumMod val="50000"/>
                  </a:schemeClr>
                </a:solidFill>
              </a:rPr>
              <a:t>.”</a:t>
            </a:r>
            <a:endParaRPr lang="en-AU" sz="2200" dirty="0">
              <a:solidFill>
                <a:schemeClr val="bg1">
                  <a:lumMod val="50000"/>
                </a:schemeClr>
              </a:solidFill>
            </a:endParaRPr>
          </a:p>
          <a:p>
            <a:pPr marL="342900" indent="-342900">
              <a:buFont typeface="Arial" charset="0"/>
              <a:buChar char="•"/>
            </a:pPr>
            <a:r>
              <a:rPr lang="en-AU" sz="2200" dirty="0">
                <a:solidFill>
                  <a:schemeClr val="bg1">
                    <a:lumMod val="50000"/>
                  </a:schemeClr>
                </a:solidFill>
              </a:rPr>
              <a:t>“Authority when someone's telling you something for your safety; Power is when someone tells you to do something by threatening you in a bad way; power - bad and authority – good.”</a:t>
            </a:r>
          </a:p>
          <a:p>
            <a:endParaRPr lang="en-AU"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613" y="3573016"/>
            <a:ext cx="2610419" cy="2748845"/>
          </a:xfrm>
          <a:prstGeom prst="rect">
            <a:avLst/>
          </a:prstGeom>
        </p:spPr>
      </p:pic>
      <p:sp>
        <p:nvSpPr>
          <p:cNvPr id="5" name="TextBox 4"/>
          <p:cNvSpPr txBox="1"/>
          <p:nvPr/>
        </p:nvSpPr>
        <p:spPr>
          <a:xfrm>
            <a:off x="881786" y="4311560"/>
            <a:ext cx="2016224" cy="707886"/>
          </a:xfrm>
          <a:prstGeom prst="rect">
            <a:avLst/>
          </a:prstGeom>
          <a:noFill/>
        </p:spPr>
        <p:txBody>
          <a:bodyPr wrap="square" rtlCol="0">
            <a:spAutoFit/>
          </a:bodyPr>
          <a:lstStyle/>
          <a:p>
            <a:pPr algn="ctr"/>
            <a:r>
              <a:rPr lang="en-US" sz="2000" dirty="0" smtClean="0">
                <a:solidFill>
                  <a:schemeClr val="bg1">
                    <a:lumMod val="50000"/>
                  </a:schemeClr>
                </a:solidFill>
                <a:latin typeface="+mj-lt"/>
              </a:rPr>
              <a:t>Student journal entry </a:t>
            </a:r>
            <a:endParaRPr lang="en-US" sz="2000" dirty="0">
              <a:solidFill>
                <a:schemeClr val="bg1">
                  <a:lumMod val="50000"/>
                </a:schemeClr>
              </a:solidFill>
              <a:latin typeface="+mj-lt"/>
            </a:endParaRPr>
          </a:p>
        </p:txBody>
      </p:sp>
      <p:cxnSp>
        <p:nvCxnSpPr>
          <p:cNvPr id="7" name="Straight Arrow Connector 6"/>
          <p:cNvCxnSpPr/>
          <p:nvPr/>
        </p:nvCxnSpPr>
        <p:spPr>
          <a:xfrm>
            <a:off x="2411760" y="4797152"/>
            <a:ext cx="648072" cy="0"/>
          </a:xfrm>
          <a:prstGeom prst="straightConnector1">
            <a:avLst/>
          </a:prstGeom>
          <a:ln w="381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334352471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100" dirty="0" smtClean="0"/>
              <a:t>Family violence</a:t>
            </a:r>
            <a:endParaRPr lang="en-AU" sz="3100" dirty="0"/>
          </a:p>
        </p:txBody>
      </p:sp>
      <p:sp>
        <p:nvSpPr>
          <p:cNvPr id="3" name="Content Placeholder 2"/>
          <p:cNvSpPr>
            <a:spLocks noGrp="1"/>
          </p:cNvSpPr>
          <p:nvPr>
            <p:ph idx="1"/>
          </p:nvPr>
        </p:nvSpPr>
        <p:spPr>
          <a:xfrm>
            <a:off x="439200" y="1287889"/>
            <a:ext cx="7232400" cy="4097711"/>
          </a:xfrm>
        </p:spPr>
        <p:txBody>
          <a:bodyPr/>
          <a:lstStyle/>
          <a:p>
            <a:r>
              <a:rPr lang="en-AU" sz="2200" dirty="0" smtClean="0">
                <a:solidFill>
                  <a:schemeClr val="bg1">
                    <a:lumMod val="50000"/>
                  </a:schemeClr>
                </a:solidFill>
              </a:rPr>
              <a:t>How much do you know about family violence?</a:t>
            </a:r>
          </a:p>
          <a:p>
            <a:endParaRPr lang="en-AU" dirty="0"/>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20359915-1C3F-4340-BDC2-7ED3F1B81847}"/>
              </a:ext>
            </a:extLst>
          </p:cNvPr>
          <p:cNvGraphicFramePr>
            <a:graphicFrameLocks/>
          </p:cNvGraphicFramePr>
          <p:nvPr>
            <p:extLst>
              <p:ext uri="{D42A27DB-BD31-4B8C-83A1-F6EECF244321}">
                <p14:modId xmlns:p14="http://schemas.microsoft.com/office/powerpoint/2010/main" val="1387449818"/>
              </p:ext>
            </p:extLst>
          </p:nvPr>
        </p:nvGraphicFramePr>
        <p:xfrm>
          <a:off x="385011" y="2132856"/>
          <a:ext cx="7859397"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160022170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85" y="409793"/>
            <a:ext cx="6217200" cy="589588"/>
          </a:xfrm>
        </p:spPr>
        <p:txBody>
          <a:bodyPr>
            <a:normAutofit/>
          </a:bodyPr>
          <a:lstStyle/>
          <a:p>
            <a:r>
              <a:rPr lang="en-AU" sz="3100" dirty="0" smtClean="0"/>
              <a:t>Children’s voices</a:t>
            </a:r>
            <a:endParaRPr lang="en-AU" sz="3100" dirty="0"/>
          </a:p>
        </p:txBody>
      </p:sp>
      <p:sp>
        <p:nvSpPr>
          <p:cNvPr id="3" name="Content Placeholder 2"/>
          <p:cNvSpPr>
            <a:spLocks noGrp="1"/>
          </p:cNvSpPr>
          <p:nvPr>
            <p:ph idx="1"/>
          </p:nvPr>
        </p:nvSpPr>
        <p:spPr>
          <a:xfrm>
            <a:off x="436805" y="999380"/>
            <a:ext cx="7949224" cy="5237931"/>
          </a:xfrm>
        </p:spPr>
        <p:txBody>
          <a:bodyPr>
            <a:normAutofit/>
          </a:bodyPr>
          <a:lstStyle/>
          <a:p>
            <a:r>
              <a:rPr lang="en-AU" sz="2200" dirty="0" smtClean="0">
                <a:solidFill>
                  <a:schemeClr val="bg1">
                    <a:lumMod val="50000"/>
                  </a:schemeClr>
                </a:solidFill>
              </a:rPr>
              <a:t>Reflections from students:</a:t>
            </a:r>
          </a:p>
          <a:p>
            <a:endParaRPr lang="en-AU" sz="2200" dirty="0" smtClean="0">
              <a:solidFill>
                <a:schemeClr val="bg1">
                  <a:lumMod val="50000"/>
                </a:schemeClr>
              </a:solidFill>
            </a:endParaRPr>
          </a:p>
          <a:p>
            <a:pPr marL="342900" indent="-342900">
              <a:buFont typeface="Arial" charset="0"/>
              <a:buChar char="•"/>
            </a:pPr>
            <a:r>
              <a:rPr lang="en-AU" sz="2200" dirty="0" smtClean="0">
                <a:solidFill>
                  <a:schemeClr val="bg1">
                    <a:lumMod val="50000"/>
                  </a:schemeClr>
                </a:solidFill>
              </a:rPr>
              <a:t>“</a:t>
            </a:r>
            <a:r>
              <a:rPr lang="en-AU" sz="2200" dirty="0">
                <a:solidFill>
                  <a:schemeClr val="bg1">
                    <a:lumMod val="50000"/>
                  </a:schemeClr>
                </a:solidFill>
              </a:rPr>
              <a:t>I will always remember that it's okay to talk to a trusted adult when I'm in trouble or in need. The most helpful was learning about everything that I had no idea about. The best part was learning about cyber safety and emotional safety. I loved learning about gender and all of the stereotypes. It was amazing to learn all this stuff. I will keep these values forever. It was awesome</a:t>
            </a:r>
            <a:r>
              <a:rPr lang="en-AU" sz="2200" dirty="0" smtClean="0">
                <a:solidFill>
                  <a:schemeClr val="bg1">
                    <a:lumMod val="50000"/>
                  </a:schemeClr>
                </a:solidFill>
              </a:rPr>
              <a:t>!”</a:t>
            </a:r>
          </a:p>
          <a:p>
            <a:pPr marL="342900" indent="-342900">
              <a:buFont typeface="Arial" charset="0"/>
              <a:buChar char="•"/>
            </a:pPr>
            <a:endParaRPr lang="en-AU" sz="2200" dirty="0">
              <a:solidFill>
                <a:schemeClr val="bg1">
                  <a:lumMod val="50000"/>
                </a:schemeClr>
              </a:solidFill>
            </a:endParaRPr>
          </a:p>
          <a:p>
            <a:pPr marL="342900" indent="-342900">
              <a:buFont typeface="Arial" charset="0"/>
              <a:buChar char="•"/>
            </a:pPr>
            <a:r>
              <a:rPr lang="en-AU" sz="2200" dirty="0">
                <a:solidFill>
                  <a:schemeClr val="bg1">
                    <a:lumMod val="50000"/>
                  </a:schemeClr>
                </a:solidFill>
              </a:rPr>
              <a:t>“I liked talking about gender stereotypes. I liked watching videos. I wish we could do more colouring</a:t>
            </a:r>
            <a:r>
              <a:rPr lang="en-AU" sz="2200" dirty="0" smtClean="0">
                <a:solidFill>
                  <a:schemeClr val="bg1">
                    <a:lumMod val="50000"/>
                  </a:schemeClr>
                </a:solidFill>
              </a:rPr>
              <a:t>.”</a:t>
            </a:r>
          </a:p>
          <a:p>
            <a:pPr marL="342900" indent="-342900">
              <a:buFont typeface="Arial" charset="0"/>
              <a:buChar char="•"/>
            </a:pPr>
            <a:endParaRPr lang="en-AU" sz="2200" dirty="0">
              <a:solidFill>
                <a:schemeClr val="bg1">
                  <a:lumMod val="50000"/>
                </a:schemeClr>
              </a:solidFill>
            </a:endParaRPr>
          </a:p>
          <a:p>
            <a:pPr marL="342900" indent="-342900">
              <a:buFont typeface="Arial" charset="0"/>
              <a:buChar char="•"/>
            </a:pPr>
            <a:r>
              <a:rPr lang="en-AU" sz="2200" dirty="0">
                <a:solidFill>
                  <a:schemeClr val="bg1">
                    <a:lumMod val="50000"/>
                  </a:schemeClr>
                </a:solidFill>
              </a:rPr>
              <a:t> “I liked watching clips. I didn’t liked </a:t>
            </a:r>
            <a:r>
              <a:rPr lang="en-AU" sz="2200" dirty="0" smtClean="0">
                <a:solidFill>
                  <a:schemeClr val="bg1">
                    <a:lumMod val="50000"/>
                  </a:schemeClr>
                </a:solidFill>
              </a:rPr>
              <a:t>sitting </a:t>
            </a:r>
            <a:r>
              <a:rPr lang="en-AU" sz="2200" dirty="0">
                <a:solidFill>
                  <a:schemeClr val="bg1">
                    <a:lumMod val="50000"/>
                  </a:schemeClr>
                </a:solidFill>
              </a:rPr>
              <a:t>on the floor.”</a:t>
            </a:r>
          </a:p>
          <a:p>
            <a:endParaRPr lang="en-AU" i="1" dirty="0">
              <a:solidFill>
                <a:schemeClr val="bg1">
                  <a:lumMod val="50000"/>
                </a:schemeClr>
              </a:solidFill>
            </a:endParaRP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224427531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31" y="686837"/>
            <a:ext cx="6217200" cy="589588"/>
          </a:xfrm>
        </p:spPr>
        <p:txBody>
          <a:bodyPr>
            <a:normAutofit/>
          </a:bodyPr>
          <a:lstStyle/>
          <a:p>
            <a:r>
              <a:rPr lang="en-AU" sz="3100" dirty="0" smtClean="0"/>
              <a:t>Where to from here?</a:t>
            </a:r>
            <a:endParaRPr lang="en-AU" sz="3100" dirty="0"/>
          </a:p>
        </p:txBody>
      </p:sp>
      <p:sp>
        <p:nvSpPr>
          <p:cNvPr id="3" name="Content Placeholder 2"/>
          <p:cNvSpPr>
            <a:spLocks noGrp="1"/>
          </p:cNvSpPr>
          <p:nvPr>
            <p:ph idx="1"/>
          </p:nvPr>
        </p:nvSpPr>
        <p:spPr>
          <a:xfrm>
            <a:off x="442731" y="1628800"/>
            <a:ext cx="7232400" cy="4032448"/>
          </a:xfrm>
        </p:spPr>
        <p:txBody>
          <a:bodyPr>
            <a:noAutofit/>
          </a:bodyPr>
          <a:lstStyle/>
          <a:p>
            <a:pPr marL="457200" indent="-457200">
              <a:buFont typeface="Arial" panose="020B0604020202020204" pitchFamily="34" charset="0"/>
              <a:buChar char="•"/>
            </a:pPr>
            <a:r>
              <a:rPr lang="en-AU" sz="2200" dirty="0" smtClean="0">
                <a:solidFill>
                  <a:schemeClr val="bg1">
                    <a:lumMod val="50000"/>
                  </a:schemeClr>
                </a:solidFill>
              </a:rPr>
              <a:t>Further external evaluation</a:t>
            </a:r>
          </a:p>
          <a:p>
            <a:pPr marL="457200" indent="-457200">
              <a:buFont typeface="Arial" panose="020B0604020202020204" pitchFamily="34" charset="0"/>
              <a:buChar char="•"/>
            </a:pPr>
            <a:r>
              <a:rPr lang="en-AU" sz="2200" dirty="0" smtClean="0">
                <a:solidFill>
                  <a:schemeClr val="bg1">
                    <a:lumMod val="50000"/>
                  </a:schemeClr>
                </a:solidFill>
              </a:rPr>
              <a:t>Focus group</a:t>
            </a:r>
          </a:p>
          <a:p>
            <a:pPr marL="457200" indent="-457200">
              <a:buFont typeface="Arial" panose="020B0604020202020204" pitchFamily="34" charset="0"/>
              <a:buChar char="•"/>
            </a:pPr>
            <a:r>
              <a:rPr lang="en-AU" sz="2200" dirty="0" smtClean="0">
                <a:solidFill>
                  <a:schemeClr val="bg1">
                    <a:lumMod val="50000"/>
                  </a:schemeClr>
                </a:solidFill>
              </a:rPr>
              <a:t>Alongside LPS’ whole school approach to the delivery of the Respectful Relationships curriculum, PEERS will continue to be delivered specifically to grade five students</a:t>
            </a:r>
          </a:p>
          <a:p>
            <a:pPr marL="457200" indent="-457200">
              <a:buFont typeface="Arial" panose="020B0604020202020204" pitchFamily="34" charset="0"/>
              <a:buChar char="•"/>
            </a:pPr>
            <a:r>
              <a:rPr lang="en-AU" sz="2200" dirty="0" smtClean="0">
                <a:solidFill>
                  <a:schemeClr val="bg1">
                    <a:lumMod val="50000"/>
                  </a:schemeClr>
                </a:solidFill>
              </a:rPr>
              <a:t>CPS will continue to capacity build LPS staff to deliver content</a:t>
            </a:r>
          </a:p>
          <a:p>
            <a:pPr marL="457200" indent="-457200">
              <a:buFont typeface="Arial" panose="020B0604020202020204" pitchFamily="34" charset="0"/>
              <a:buChar char="•"/>
            </a:pPr>
            <a:r>
              <a:rPr lang="en-AU" sz="2200" dirty="0" smtClean="0">
                <a:solidFill>
                  <a:schemeClr val="bg1">
                    <a:lumMod val="50000"/>
                  </a:schemeClr>
                </a:solidFill>
              </a:rPr>
              <a:t>CPS (and LPS as a partner school in this project) will continue to consult with the Department of Early Education &amp; Training to support the roll out of the Respectful Relationships curriculum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428824200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76" y="334128"/>
            <a:ext cx="6217200" cy="589588"/>
          </a:xfrm>
        </p:spPr>
        <p:txBody>
          <a:bodyPr>
            <a:normAutofit/>
          </a:bodyPr>
          <a:lstStyle/>
          <a:p>
            <a:r>
              <a:rPr lang="en-AU" sz="3100" dirty="0" smtClean="0"/>
              <a:t>recommendations</a:t>
            </a:r>
            <a:endParaRPr lang="en-AU" sz="3100" dirty="0"/>
          </a:p>
        </p:txBody>
      </p:sp>
      <p:sp>
        <p:nvSpPr>
          <p:cNvPr id="3" name="Content Placeholder 2"/>
          <p:cNvSpPr>
            <a:spLocks noGrp="1"/>
          </p:cNvSpPr>
          <p:nvPr>
            <p:ph idx="1"/>
          </p:nvPr>
        </p:nvSpPr>
        <p:spPr>
          <a:xfrm>
            <a:off x="336376" y="764704"/>
            <a:ext cx="8784976" cy="5616624"/>
          </a:xfrm>
        </p:spPr>
        <p:txBody>
          <a:bodyPr>
            <a:noAutofit/>
          </a:bodyPr>
          <a:lstStyle/>
          <a:p>
            <a:r>
              <a:rPr lang="en-AU" sz="2200" dirty="0" smtClean="0">
                <a:solidFill>
                  <a:schemeClr val="bg1">
                    <a:lumMod val="50000"/>
                  </a:schemeClr>
                </a:solidFill>
              </a:rPr>
              <a:t>Delivery of program:</a:t>
            </a:r>
          </a:p>
          <a:p>
            <a:pPr marL="285750" indent="-285750">
              <a:buFont typeface="Arial" panose="020B0604020202020204" pitchFamily="34" charset="0"/>
              <a:buChar char="•"/>
            </a:pPr>
            <a:r>
              <a:rPr lang="en-AU" sz="2200" dirty="0" smtClean="0">
                <a:solidFill>
                  <a:schemeClr val="bg1">
                    <a:lumMod val="50000"/>
                  </a:schemeClr>
                </a:solidFill>
              </a:rPr>
              <a:t>Minimal content per lesson</a:t>
            </a:r>
          </a:p>
          <a:p>
            <a:pPr marL="285750" indent="-285750">
              <a:buFont typeface="Arial" panose="020B0604020202020204" pitchFamily="34" charset="0"/>
              <a:buChar char="•"/>
            </a:pPr>
            <a:r>
              <a:rPr lang="en-AU" sz="2200" dirty="0" smtClean="0">
                <a:solidFill>
                  <a:schemeClr val="bg1">
                    <a:lumMod val="50000"/>
                  </a:schemeClr>
                </a:solidFill>
              </a:rPr>
              <a:t>School commitment </a:t>
            </a:r>
          </a:p>
          <a:p>
            <a:pPr marL="285750" indent="-285750">
              <a:buFont typeface="Arial" panose="020B0604020202020204" pitchFamily="34" charset="0"/>
              <a:buChar char="•"/>
            </a:pPr>
            <a:r>
              <a:rPr lang="en-AU" sz="2200" dirty="0" smtClean="0">
                <a:solidFill>
                  <a:schemeClr val="bg1">
                    <a:lumMod val="50000"/>
                  </a:schemeClr>
                </a:solidFill>
              </a:rPr>
              <a:t>Ensuring staff have time to prepare &amp; deliver</a:t>
            </a:r>
          </a:p>
          <a:p>
            <a:endParaRPr lang="en-AU" sz="2200" dirty="0" smtClean="0">
              <a:solidFill>
                <a:schemeClr val="bg1">
                  <a:lumMod val="50000"/>
                </a:schemeClr>
              </a:solidFill>
            </a:endParaRPr>
          </a:p>
          <a:p>
            <a:r>
              <a:rPr lang="en-AU" sz="2200" dirty="0" smtClean="0">
                <a:solidFill>
                  <a:schemeClr val="bg1">
                    <a:lumMod val="50000"/>
                  </a:schemeClr>
                </a:solidFill>
              </a:rPr>
              <a:t>Schools to consider:</a:t>
            </a:r>
          </a:p>
          <a:p>
            <a:pPr marL="285750" indent="-285750">
              <a:buFont typeface="Arial" panose="020B0604020202020204" pitchFamily="34" charset="0"/>
              <a:buChar char="•"/>
            </a:pPr>
            <a:r>
              <a:rPr lang="en-AU" sz="2200" dirty="0" smtClean="0">
                <a:solidFill>
                  <a:schemeClr val="bg1">
                    <a:lumMod val="50000"/>
                  </a:schemeClr>
                </a:solidFill>
              </a:rPr>
              <a:t>Whole school approach, school leadership &amp; commitment</a:t>
            </a:r>
          </a:p>
          <a:p>
            <a:pPr marL="285750" indent="-285750">
              <a:buFont typeface="Arial" panose="020B0604020202020204" pitchFamily="34" charset="0"/>
              <a:buChar char="•"/>
            </a:pPr>
            <a:r>
              <a:rPr lang="en-AU" sz="2200" dirty="0" smtClean="0">
                <a:solidFill>
                  <a:schemeClr val="bg1">
                    <a:lumMod val="50000"/>
                  </a:schemeClr>
                </a:solidFill>
              </a:rPr>
              <a:t>Implementation of policies </a:t>
            </a:r>
            <a:r>
              <a:rPr lang="en-AU" sz="2200" dirty="0">
                <a:solidFill>
                  <a:schemeClr val="bg1">
                    <a:lumMod val="50000"/>
                  </a:schemeClr>
                </a:solidFill>
              </a:rPr>
              <a:t>&amp;</a:t>
            </a:r>
            <a:r>
              <a:rPr lang="en-AU" sz="2200" dirty="0" smtClean="0">
                <a:solidFill>
                  <a:schemeClr val="bg1">
                    <a:lumMod val="50000"/>
                  </a:schemeClr>
                </a:solidFill>
              </a:rPr>
              <a:t> procedures including managing disclosures</a:t>
            </a:r>
          </a:p>
          <a:p>
            <a:pPr marL="285750" indent="-285750">
              <a:buFont typeface="Arial" panose="020B0604020202020204" pitchFamily="34" charset="0"/>
              <a:buChar char="•"/>
            </a:pPr>
            <a:r>
              <a:rPr lang="en-AU" sz="2200" dirty="0" smtClean="0">
                <a:solidFill>
                  <a:schemeClr val="bg1">
                    <a:lumMod val="50000"/>
                  </a:schemeClr>
                </a:solidFill>
              </a:rPr>
              <a:t>Long term cultural change</a:t>
            </a:r>
          </a:p>
          <a:p>
            <a:pPr marL="285750" indent="-285750">
              <a:buFont typeface="Arial" panose="020B0604020202020204" pitchFamily="34" charset="0"/>
              <a:buChar char="•"/>
            </a:pPr>
            <a:r>
              <a:rPr lang="en-AU" sz="2200" dirty="0" smtClean="0">
                <a:solidFill>
                  <a:schemeClr val="bg1">
                    <a:lumMod val="50000"/>
                  </a:schemeClr>
                </a:solidFill>
              </a:rPr>
              <a:t>Professional development including training for staff</a:t>
            </a:r>
          </a:p>
          <a:p>
            <a:pPr marL="285750" indent="-285750">
              <a:buFont typeface="Arial" panose="020B0604020202020204" pitchFamily="34" charset="0"/>
              <a:buChar char="•"/>
            </a:pPr>
            <a:r>
              <a:rPr lang="en-AU" sz="2200" dirty="0" smtClean="0">
                <a:solidFill>
                  <a:schemeClr val="bg1">
                    <a:lumMod val="50000"/>
                  </a:schemeClr>
                </a:solidFill>
              </a:rPr>
              <a:t>Team of staff to drive the content</a:t>
            </a:r>
          </a:p>
          <a:p>
            <a:pPr marL="285750" indent="-285750">
              <a:buFont typeface="Arial" panose="020B0604020202020204" pitchFamily="34" charset="0"/>
              <a:buChar char="•"/>
            </a:pPr>
            <a:r>
              <a:rPr lang="en-AU" sz="2200" dirty="0" smtClean="0">
                <a:solidFill>
                  <a:schemeClr val="bg1">
                    <a:lumMod val="50000"/>
                  </a:schemeClr>
                </a:solidFill>
              </a:rPr>
              <a:t>Support for students </a:t>
            </a:r>
          </a:p>
          <a:p>
            <a:pPr marL="285750" indent="-285750">
              <a:buFont typeface="Arial" panose="020B0604020202020204" pitchFamily="34" charset="0"/>
              <a:buChar char="•"/>
            </a:pPr>
            <a:r>
              <a:rPr lang="en-AU" sz="2200" dirty="0" smtClean="0">
                <a:solidFill>
                  <a:schemeClr val="bg1">
                    <a:lumMod val="50000"/>
                  </a:schemeClr>
                </a:solidFill>
              </a:rPr>
              <a:t>Explore community partnerships</a:t>
            </a:r>
            <a:endParaRPr lang="en-AU" sz="2200" dirty="0">
              <a:solidFill>
                <a:schemeClr val="bg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40112217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3" y="2708920"/>
            <a:ext cx="3744415" cy="864096"/>
          </a:xfrm>
        </p:spPr>
        <p:txBody>
          <a:bodyPr>
            <a:normAutofit/>
          </a:bodyPr>
          <a:lstStyle/>
          <a:p>
            <a:pPr algn="ctr">
              <a:lnSpc>
                <a:spcPct val="100000"/>
              </a:lnSpc>
            </a:pPr>
            <a:r>
              <a:rPr lang="en-AU" sz="5000" dirty="0" smtClean="0"/>
              <a:t>Questions</a:t>
            </a:r>
            <a:r>
              <a:rPr lang="en-AU" dirty="0" smtClean="0"/>
              <a:t> </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
        <p:nvSpPr>
          <p:cNvPr id="6" name="TextBox 5"/>
          <p:cNvSpPr txBox="1"/>
          <p:nvPr/>
        </p:nvSpPr>
        <p:spPr>
          <a:xfrm>
            <a:off x="323528" y="5229200"/>
            <a:ext cx="6768752" cy="1200329"/>
          </a:xfrm>
          <a:prstGeom prst="rect">
            <a:avLst/>
          </a:prstGeom>
          <a:noFill/>
        </p:spPr>
        <p:txBody>
          <a:bodyPr wrap="square" rtlCol="0">
            <a:spAutoFit/>
          </a:bodyPr>
          <a:lstStyle/>
          <a:p>
            <a:r>
              <a:rPr lang="en-US" dirty="0" smtClean="0">
                <a:solidFill>
                  <a:schemeClr val="bg1">
                    <a:lumMod val="50000"/>
                  </a:schemeClr>
                </a:solidFill>
                <a:latin typeface="+mj-lt"/>
              </a:rPr>
              <a:t>Lee Park -  </a:t>
            </a:r>
            <a:r>
              <a:rPr lang="en-US" dirty="0" smtClean="0">
                <a:solidFill>
                  <a:schemeClr val="bg1">
                    <a:lumMod val="50000"/>
                  </a:schemeClr>
                </a:solidFill>
                <a:latin typeface="+mj-lt"/>
                <a:hlinkClick r:id="rId4"/>
              </a:rPr>
              <a:t>lpark@cps.org.au</a:t>
            </a:r>
            <a:endParaRPr lang="en-US" dirty="0" smtClean="0">
              <a:solidFill>
                <a:schemeClr val="bg1">
                  <a:lumMod val="50000"/>
                </a:schemeClr>
              </a:solidFill>
              <a:latin typeface="+mj-lt"/>
            </a:endParaRPr>
          </a:p>
          <a:p>
            <a:r>
              <a:rPr lang="en-US" dirty="0" smtClean="0">
                <a:solidFill>
                  <a:schemeClr val="bg1">
                    <a:lumMod val="50000"/>
                  </a:schemeClr>
                </a:solidFill>
                <a:latin typeface="+mj-lt"/>
              </a:rPr>
              <a:t>Anna Ferro </a:t>
            </a:r>
            <a:r>
              <a:rPr lang="mr-IN" dirty="0" smtClean="0">
                <a:solidFill>
                  <a:schemeClr val="bg1">
                    <a:lumMod val="50000"/>
                  </a:schemeClr>
                </a:solidFill>
                <a:latin typeface="+mj-lt"/>
              </a:rPr>
              <a:t>–</a:t>
            </a:r>
            <a:r>
              <a:rPr lang="en-US" dirty="0" smtClean="0">
                <a:solidFill>
                  <a:schemeClr val="bg1">
                    <a:lumMod val="50000"/>
                  </a:schemeClr>
                </a:solidFill>
                <a:latin typeface="+mj-lt"/>
              </a:rPr>
              <a:t> </a:t>
            </a:r>
            <a:r>
              <a:rPr lang="en-US" dirty="0" smtClean="0">
                <a:solidFill>
                  <a:schemeClr val="bg1">
                    <a:lumMod val="50000"/>
                  </a:schemeClr>
                </a:solidFill>
                <a:latin typeface="+mj-lt"/>
                <a:hlinkClick r:id="rId5"/>
              </a:rPr>
              <a:t>aferro@cps.org.au</a:t>
            </a:r>
            <a:endParaRPr lang="en-US" dirty="0" smtClean="0">
              <a:solidFill>
                <a:schemeClr val="bg1">
                  <a:lumMod val="50000"/>
                </a:schemeClr>
              </a:solidFill>
              <a:latin typeface="+mj-lt"/>
            </a:endParaRPr>
          </a:p>
          <a:p>
            <a:r>
              <a:rPr lang="en-US" dirty="0" smtClean="0">
                <a:solidFill>
                  <a:schemeClr val="bg1">
                    <a:lumMod val="50000"/>
                  </a:schemeClr>
                </a:solidFill>
                <a:latin typeface="+mj-lt"/>
              </a:rPr>
              <a:t>Kristy Bedford - </a:t>
            </a:r>
            <a:r>
              <a:rPr lang="en-AU" u="sng" dirty="0">
                <a:hlinkClick r:id="rId6"/>
              </a:rPr>
              <a:t>bedford.kristy.m@edumail.vic.gov.au</a:t>
            </a:r>
            <a:r>
              <a:rPr lang="en-AU" dirty="0"/>
              <a:t> </a:t>
            </a:r>
          </a:p>
          <a:p>
            <a:endParaRPr lang="en-US" dirty="0">
              <a:solidFill>
                <a:schemeClr val="bg1">
                  <a:lumMod val="50000"/>
                </a:schemeClr>
              </a:solidFill>
              <a:latin typeface="+mj-lt"/>
            </a:endParaRPr>
          </a:p>
        </p:txBody>
      </p:sp>
    </p:spTree>
    <p:extLst>
      <p:ext uri="{BB962C8B-B14F-4D97-AF65-F5344CB8AC3E}">
        <p14:creationId xmlns:p14="http://schemas.microsoft.com/office/powerpoint/2010/main" val="57562717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50" y="783685"/>
            <a:ext cx="6217200" cy="589588"/>
          </a:xfrm>
        </p:spPr>
        <p:txBody>
          <a:bodyPr/>
          <a:lstStyle/>
          <a:p>
            <a:r>
              <a:rPr lang="en-US" dirty="0"/>
              <a:t>OVERVIEW</a:t>
            </a:r>
            <a:endParaRPr lang="en-AU" dirty="0"/>
          </a:p>
        </p:txBody>
      </p:sp>
      <p:sp>
        <p:nvSpPr>
          <p:cNvPr id="3" name="Content Placeholder 2"/>
          <p:cNvSpPr>
            <a:spLocks noGrp="1"/>
          </p:cNvSpPr>
          <p:nvPr>
            <p:ph idx="1"/>
          </p:nvPr>
        </p:nvSpPr>
        <p:spPr>
          <a:xfrm>
            <a:off x="439200" y="2059710"/>
            <a:ext cx="7232400" cy="3240360"/>
          </a:xfrm>
        </p:spPr>
        <p:txBody>
          <a:bodyPr>
            <a:normAutofit/>
          </a:bodyPr>
          <a:lstStyle/>
          <a:p>
            <a:pPr marL="342900" indent="-342900">
              <a:buFont typeface="Arial" panose="020B0604020202020204" pitchFamily="34" charset="0"/>
              <a:buChar char="•"/>
            </a:pPr>
            <a:r>
              <a:rPr lang="en-US" sz="2500" dirty="0" smtClean="0">
                <a:solidFill>
                  <a:schemeClr val="bg1">
                    <a:lumMod val="50000"/>
                  </a:schemeClr>
                </a:solidFill>
              </a:rPr>
              <a:t>About the Children’s Protection Society (CPS)</a:t>
            </a:r>
          </a:p>
          <a:p>
            <a:pPr marL="342900" indent="-342900">
              <a:buFont typeface="Arial" panose="020B0604020202020204" pitchFamily="34" charset="0"/>
              <a:buChar char="•"/>
            </a:pPr>
            <a:r>
              <a:rPr lang="en-US" sz="2500" dirty="0" smtClean="0">
                <a:solidFill>
                  <a:schemeClr val="bg1">
                    <a:lumMod val="50000"/>
                  </a:schemeClr>
                </a:solidFill>
              </a:rPr>
              <a:t>About Laurimar Primary School (LPS)</a:t>
            </a:r>
          </a:p>
          <a:p>
            <a:pPr marL="342900" indent="-342900">
              <a:buFont typeface="Arial" panose="020B0604020202020204" pitchFamily="34" charset="0"/>
              <a:buChar char="•"/>
            </a:pPr>
            <a:r>
              <a:rPr lang="en-US" sz="2500" dirty="0" smtClean="0">
                <a:solidFill>
                  <a:schemeClr val="bg1">
                    <a:lumMod val="50000"/>
                  </a:schemeClr>
                </a:solidFill>
              </a:rPr>
              <a:t>Outline &amp; background of P.E.E.R.S</a:t>
            </a:r>
          </a:p>
          <a:p>
            <a:pPr marL="342900" indent="-342900">
              <a:buFont typeface="Arial" panose="020B0604020202020204" pitchFamily="34" charset="0"/>
              <a:buChar char="•"/>
            </a:pPr>
            <a:r>
              <a:rPr lang="en-US" sz="2500" dirty="0" smtClean="0">
                <a:solidFill>
                  <a:schemeClr val="bg1">
                    <a:lumMod val="50000"/>
                  </a:schemeClr>
                </a:solidFill>
              </a:rPr>
              <a:t>Evaluation</a:t>
            </a:r>
          </a:p>
          <a:p>
            <a:pPr marL="342900" indent="-342900">
              <a:buFont typeface="Arial" panose="020B0604020202020204" pitchFamily="34" charset="0"/>
              <a:buChar char="•"/>
            </a:pPr>
            <a:r>
              <a:rPr lang="en-US" sz="2500" dirty="0" smtClean="0">
                <a:solidFill>
                  <a:schemeClr val="bg1">
                    <a:lumMod val="50000"/>
                  </a:schemeClr>
                </a:solidFill>
              </a:rPr>
              <a:t>Children’s voices</a:t>
            </a:r>
            <a:endParaRPr lang="en-US" sz="2500" dirty="0">
              <a:solidFill>
                <a:schemeClr val="bg1">
                  <a:lumMod val="50000"/>
                </a:schemeClr>
              </a:solidFill>
            </a:endParaRPr>
          </a:p>
          <a:p>
            <a:pPr marL="342900" indent="-342900">
              <a:buFont typeface="Arial" panose="020B0604020202020204" pitchFamily="34" charset="0"/>
              <a:buChar char="•"/>
            </a:pPr>
            <a:r>
              <a:rPr lang="en-US" sz="2500" dirty="0" smtClean="0">
                <a:solidFill>
                  <a:schemeClr val="bg1">
                    <a:lumMod val="50000"/>
                  </a:schemeClr>
                </a:solidFill>
              </a:rPr>
              <a:t>Where to from here?</a:t>
            </a:r>
          </a:p>
          <a:p>
            <a:pPr marL="342900" indent="-342900">
              <a:buFont typeface="Arial" panose="020B0604020202020204" pitchFamily="34" charset="0"/>
              <a:buChar char="•"/>
            </a:pPr>
            <a:r>
              <a:rPr lang="en-US" sz="2500" dirty="0">
                <a:solidFill>
                  <a:schemeClr val="bg1">
                    <a:lumMod val="50000"/>
                  </a:schemeClr>
                </a:solidFill>
              </a:rPr>
              <a:t>R</a:t>
            </a:r>
            <a:r>
              <a:rPr lang="en-US" sz="2500" dirty="0" smtClean="0">
                <a:solidFill>
                  <a:schemeClr val="bg1">
                    <a:lumMod val="50000"/>
                  </a:schemeClr>
                </a:solidFill>
              </a:rPr>
              <a:t>ecommendations </a:t>
            </a:r>
            <a:endParaRPr lang="en-US" sz="2500" dirty="0">
              <a:solidFill>
                <a:schemeClr val="bg1">
                  <a:lumMod val="50000"/>
                </a:schemeClr>
              </a:solidFill>
            </a:endParaRPr>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115281686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pic>
        <p:nvPicPr>
          <p:cNvPr id="6" name="Picture 5"/>
          <p:cNvPicPr>
            <a:picLocks noChangeAspect="1"/>
          </p:cNvPicPr>
          <p:nvPr/>
        </p:nvPicPr>
        <p:blipFill>
          <a:blip r:embed="rId4"/>
          <a:stretch>
            <a:fillRect/>
          </a:stretch>
        </p:blipFill>
        <p:spPr>
          <a:xfrm>
            <a:off x="1" y="0"/>
            <a:ext cx="9144000" cy="6858000"/>
          </a:xfrm>
          <a:prstGeom prst="rect">
            <a:avLst/>
          </a:prstGeom>
        </p:spPr>
      </p:pic>
    </p:spTree>
    <p:extLst>
      <p:ext uri="{BB962C8B-B14F-4D97-AF65-F5344CB8AC3E}">
        <p14:creationId xmlns:p14="http://schemas.microsoft.com/office/powerpoint/2010/main" val="75226321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0" y="1021349"/>
            <a:ext cx="6217200" cy="589588"/>
          </a:xfrm>
        </p:spPr>
        <p:txBody>
          <a:bodyPr>
            <a:normAutofit/>
          </a:bodyPr>
          <a:lstStyle/>
          <a:p>
            <a:r>
              <a:rPr lang="en-US" sz="3100" dirty="0"/>
              <a:t>About cps</a:t>
            </a:r>
            <a:endParaRPr lang="en-AU" sz="3100" dirty="0"/>
          </a:p>
        </p:txBody>
      </p:sp>
      <p:sp>
        <p:nvSpPr>
          <p:cNvPr id="3" name="Content Placeholder 2"/>
          <p:cNvSpPr>
            <a:spLocks noGrp="1"/>
          </p:cNvSpPr>
          <p:nvPr>
            <p:ph idx="1"/>
          </p:nvPr>
        </p:nvSpPr>
        <p:spPr>
          <a:xfrm>
            <a:off x="439200" y="2276872"/>
            <a:ext cx="5716976" cy="4286064"/>
          </a:xfrm>
        </p:spPr>
        <p:txBody>
          <a:bodyPr>
            <a:normAutofit fontScale="25000" lnSpcReduction="20000"/>
          </a:bodyPr>
          <a:lstStyle/>
          <a:p>
            <a:pPr marL="457200" indent="-457200">
              <a:buFont typeface="Arial" panose="020B0604020202020204" pitchFamily="34" charset="0"/>
              <a:buChar char="•"/>
            </a:pPr>
            <a:r>
              <a:rPr lang="en-AU" sz="8800" dirty="0">
                <a:solidFill>
                  <a:schemeClr val="bg1">
                    <a:lumMod val="50000"/>
                  </a:schemeClr>
                </a:solidFill>
              </a:rPr>
              <a:t>Established 1896.</a:t>
            </a:r>
          </a:p>
          <a:p>
            <a:pPr marL="457200" indent="-457200">
              <a:buFont typeface="Arial" panose="020B0604020202020204" pitchFamily="34" charset="0"/>
              <a:buChar char="•"/>
            </a:pPr>
            <a:r>
              <a:rPr lang="en-AU" sz="8800" dirty="0">
                <a:solidFill>
                  <a:schemeClr val="bg1">
                    <a:lumMod val="50000"/>
                  </a:schemeClr>
                </a:solidFill>
              </a:rPr>
              <a:t>Evolved from the Victorian Society for the Prevention of Cruelty to Children (VSPCC).</a:t>
            </a:r>
          </a:p>
          <a:p>
            <a:pPr marL="457200" indent="-457200">
              <a:buFont typeface="Arial" panose="020B0604020202020204" pitchFamily="34" charset="0"/>
              <a:buChar char="•"/>
            </a:pPr>
            <a:r>
              <a:rPr lang="en-AU" sz="8800" dirty="0">
                <a:solidFill>
                  <a:schemeClr val="bg1">
                    <a:lumMod val="50000"/>
                  </a:schemeClr>
                </a:solidFill>
              </a:rPr>
              <a:t>1920’s through to the mid 1980s responsible for investigating reports of child abuse and neglect.</a:t>
            </a:r>
          </a:p>
          <a:p>
            <a:pPr marL="457200" indent="-457200">
              <a:buFont typeface="Arial" panose="020B0604020202020204" pitchFamily="34" charset="0"/>
              <a:buChar char="•"/>
            </a:pPr>
            <a:r>
              <a:rPr lang="en-AU" sz="8800" dirty="0">
                <a:solidFill>
                  <a:schemeClr val="bg1">
                    <a:lumMod val="50000"/>
                  </a:schemeClr>
                </a:solidFill>
              </a:rPr>
              <a:t>Today, CPS </a:t>
            </a:r>
            <a:r>
              <a:rPr lang="en-AU" sz="8800" dirty="0" smtClean="0">
                <a:solidFill>
                  <a:schemeClr val="bg1">
                    <a:lumMod val="50000"/>
                  </a:schemeClr>
                </a:solidFill>
              </a:rPr>
              <a:t>provides </a:t>
            </a:r>
            <a:r>
              <a:rPr lang="en-AU" sz="8800" dirty="0">
                <a:solidFill>
                  <a:schemeClr val="bg1">
                    <a:lumMod val="50000"/>
                  </a:schemeClr>
                </a:solidFill>
              </a:rPr>
              <a:t>a </a:t>
            </a:r>
            <a:r>
              <a:rPr lang="en-AU" sz="8800" dirty="0" smtClean="0">
                <a:solidFill>
                  <a:schemeClr val="bg1">
                    <a:lumMod val="50000"/>
                  </a:schemeClr>
                </a:solidFill>
              </a:rPr>
              <a:t>diverse, evolving </a:t>
            </a:r>
            <a:r>
              <a:rPr lang="en-AU" sz="8800" dirty="0">
                <a:solidFill>
                  <a:schemeClr val="bg1">
                    <a:lumMod val="50000"/>
                  </a:schemeClr>
                </a:solidFill>
              </a:rPr>
              <a:t>range of evidence based services for vulnerable </a:t>
            </a:r>
            <a:r>
              <a:rPr lang="en-AU" sz="8800" dirty="0" smtClean="0">
                <a:solidFill>
                  <a:schemeClr val="bg1">
                    <a:lumMod val="50000"/>
                  </a:schemeClr>
                </a:solidFill>
              </a:rPr>
              <a:t>families</a:t>
            </a:r>
            <a:r>
              <a:rPr lang="en-AU" sz="8800" dirty="0">
                <a:solidFill>
                  <a:schemeClr val="bg1">
                    <a:lumMod val="50000"/>
                  </a:schemeClr>
                </a:solidFill>
              </a:rPr>
              <a:t>.</a:t>
            </a:r>
            <a:endParaRPr lang="en-AU" sz="8800" dirty="0" smtClean="0">
              <a:solidFill>
                <a:schemeClr val="bg1">
                  <a:lumMod val="50000"/>
                </a:schemeClr>
              </a:solidFill>
            </a:endParaRPr>
          </a:p>
          <a:p>
            <a:pPr marL="457200" indent="-457200">
              <a:buFont typeface="Arial" panose="020B0604020202020204" pitchFamily="34" charset="0"/>
              <a:buChar char="•"/>
            </a:pPr>
            <a:r>
              <a:rPr lang="en-AU" sz="8800" dirty="0" smtClean="0">
                <a:solidFill>
                  <a:schemeClr val="bg1">
                    <a:lumMod val="50000"/>
                  </a:schemeClr>
                </a:solidFill>
              </a:rPr>
              <a:t>Today CPS employs approximately 110 staff. </a:t>
            </a:r>
            <a:endParaRPr lang="en-AU" sz="8800" dirty="0">
              <a:solidFill>
                <a:srgbClr val="FF0000"/>
              </a:solidFill>
            </a:endParaRPr>
          </a:p>
          <a:p>
            <a:endParaRPr lang="en-AU" dirty="0"/>
          </a:p>
        </p:txBody>
      </p:sp>
      <p:pic>
        <p:nvPicPr>
          <p:cNvPr id="4" name="Picture 3" descr="S:\Corporate\Marketing &amp; Communications\Photographs\CPS Historical Photographs (from newsletters)\Robin House_Winter 1989.jpg"/>
          <p:cNvPicPr>
            <a:picLocks noChangeAspect="1" noChangeArrowheads="1"/>
          </p:cNvPicPr>
          <p:nvPr/>
        </p:nvPicPr>
        <p:blipFill>
          <a:blip r:embed="rId3" cstate="print"/>
          <a:srcRect/>
          <a:stretch>
            <a:fillRect/>
          </a:stretch>
        </p:blipFill>
        <p:spPr bwMode="auto">
          <a:xfrm>
            <a:off x="6431927" y="4174912"/>
            <a:ext cx="2568797" cy="1630352"/>
          </a:xfrm>
          <a:prstGeom prst="rect">
            <a:avLst/>
          </a:prstGeom>
          <a:noFill/>
          <a:effectLst>
            <a:outerShdw blurRad="50800" dist="50800" dir="3000000" algn="ctr" rotWithShape="0">
              <a:schemeClr val="tx1">
                <a:lumMod val="85000"/>
                <a:lumOff val="15000"/>
              </a:schemeClr>
            </a:outerShdw>
          </a:effectLst>
        </p:spPr>
      </p:pic>
      <p:pic>
        <p:nvPicPr>
          <p:cNvPr id="5" name="Picture 4" descr="C:\Users\crosentreter\AppData\Local\Microsoft\Windows\Temporary Internet Files\Content.Outlook\SQWW6LOG\IMG_215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927" y="1945450"/>
            <a:ext cx="2585427" cy="1716782"/>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100117191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y of cps photos 074"/>
          <p:cNvPicPr>
            <a:picLocks noGrp="1"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474" y="4461"/>
            <a:ext cx="2342715" cy="3541171"/>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5" name="Picture 4" descr="Ruby painting Oct 2008 029 comp"/>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846549" y="407636"/>
            <a:ext cx="1872208" cy="222305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6" name="Picture 5" descr="cps photos 044"/>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3128" y="3905673"/>
            <a:ext cx="3024188" cy="2520950"/>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7" name="Picture 6" descr="Training hall"/>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3392748" y="4481737"/>
            <a:ext cx="2972981" cy="1943872"/>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0" algn="in">
                <a:solidFill>
                  <a:srgbClr val="000000"/>
                </a:solidFill>
                <a:miter lim="800000"/>
                <a:headEnd/>
                <a:tailEnd/>
              </a14:hiddenLine>
            </a:ext>
          </a:extLst>
        </p:spPr>
      </p:pic>
      <p:pic>
        <p:nvPicPr>
          <p:cNvPr id="8" name="Picture 7" descr="cps photos 091"/>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6729011" y="2767215"/>
            <a:ext cx="2430462" cy="3646487"/>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9" name="Picture 8" descr="Ali and Andrew CPS workers"/>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5420130" y="-27384"/>
            <a:ext cx="3739343" cy="249289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
        <p:nvSpPr>
          <p:cNvPr id="10" name="Text Box 9"/>
          <p:cNvSpPr txBox="1">
            <a:spLocks noChangeArrowheads="1"/>
          </p:cNvSpPr>
          <p:nvPr/>
        </p:nvSpPr>
        <p:spPr bwMode="auto">
          <a:xfrm>
            <a:off x="-15473" y="2723307"/>
            <a:ext cx="2353835" cy="707886"/>
          </a:xfrm>
          <a:prstGeom prst="rect">
            <a:avLst/>
          </a:prstGeom>
          <a:solidFill>
            <a:srgbClr val="00B0F0"/>
          </a:solidFill>
          <a:ln>
            <a:noFill/>
          </a:ln>
          <a:extLs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AU" sz="2000" dirty="0" smtClean="0">
                <a:solidFill>
                  <a:schemeClr val="bg1"/>
                </a:solidFill>
                <a:latin typeface="Arial Rounded MT Bold" panose="020F0704030504030204" pitchFamily="34" charset="0"/>
                <a:cs typeface="Arial" charset="0"/>
              </a:rPr>
              <a:t>Therapeutic Services</a:t>
            </a:r>
            <a:endParaRPr lang="en-AU" sz="2000" dirty="0">
              <a:solidFill>
                <a:schemeClr val="bg1"/>
              </a:solidFill>
              <a:latin typeface="Arial Rounded MT Bold" panose="020F0704030504030204" pitchFamily="34" charset="0"/>
              <a:cs typeface="Arial" charset="0"/>
            </a:endParaRPr>
          </a:p>
        </p:txBody>
      </p:sp>
      <p:sp>
        <p:nvSpPr>
          <p:cNvPr id="11" name="Text Box 7"/>
          <p:cNvSpPr txBox="1">
            <a:spLocks noChangeArrowheads="1"/>
          </p:cNvSpPr>
          <p:nvPr/>
        </p:nvSpPr>
        <p:spPr bwMode="auto">
          <a:xfrm>
            <a:off x="-15473" y="5968409"/>
            <a:ext cx="3024336" cy="400110"/>
          </a:xfrm>
          <a:prstGeom prst="rect">
            <a:avLst/>
          </a:prstGeom>
          <a:solidFill>
            <a:srgbClr val="00B0F0"/>
          </a:solidFill>
          <a:ln>
            <a:noFill/>
          </a:ln>
          <a:extLs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AU" sz="2000" dirty="0">
                <a:solidFill>
                  <a:schemeClr val="bg1"/>
                </a:solidFill>
                <a:latin typeface="Arial Rounded MT Bold" panose="020F0704030504030204" pitchFamily="34" charset="0"/>
                <a:cs typeface="Arial" charset="0"/>
              </a:rPr>
              <a:t>Family Services</a:t>
            </a:r>
          </a:p>
        </p:txBody>
      </p:sp>
      <p:sp>
        <p:nvSpPr>
          <p:cNvPr id="12" name="Text Box 13"/>
          <p:cNvSpPr txBox="1">
            <a:spLocks noChangeArrowheads="1"/>
          </p:cNvSpPr>
          <p:nvPr/>
        </p:nvSpPr>
        <p:spPr bwMode="auto">
          <a:xfrm>
            <a:off x="2854663" y="44624"/>
            <a:ext cx="1864094" cy="400110"/>
          </a:xfrm>
          <a:prstGeom prst="rect">
            <a:avLst/>
          </a:prstGeom>
          <a:solidFill>
            <a:srgbClr val="00B0F0"/>
          </a:solidFill>
          <a:ln>
            <a:noFill/>
          </a:ln>
          <a:extLs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AU" sz="2000" dirty="0">
                <a:solidFill>
                  <a:schemeClr val="bg1"/>
                </a:solidFill>
                <a:latin typeface="Arial Rounded MT Bold" panose="020F0704030504030204" pitchFamily="34" charset="0"/>
                <a:cs typeface="Arial" charset="0"/>
              </a:rPr>
              <a:t>Early Years</a:t>
            </a:r>
          </a:p>
        </p:txBody>
      </p:sp>
      <p:sp>
        <p:nvSpPr>
          <p:cNvPr id="13" name="Text Box 10"/>
          <p:cNvSpPr txBox="1">
            <a:spLocks noChangeArrowheads="1"/>
          </p:cNvSpPr>
          <p:nvPr/>
        </p:nvSpPr>
        <p:spPr bwMode="auto">
          <a:xfrm>
            <a:off x="5420130" y="2008311"/>
            <a:ext cx="3714395" cy="400110"/>
          </a:xfrm>
          <a:prstGeom prst="rect">
            <a:avLst/>
          </a:prstGeom>
          <a:solidFill>
            <a:srgbClr val="00B0F0">
              <a:alpha val="85097"/>
            </a:srgbClr>
          </a:solidFill>
          <a:ln>
            <a:noFill/>
          </a:ln>
          <a:extLs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AU" sz="2000" dirty="0">
                <a:solidFill>
                  <a:schemeClr val="bg1"/>
                </a:solidFill>
                <a:latin typeface="Arial Rounded MT Bold" panose="020F0704030504030204" pitchFamily="34" charset="0"/>
                <a:cs typeface="Arial" charset="0"/>
              </a:rPr>
              <a:t>Father Support Services</a:t>
            </a:r>
          </a:p>
        </p:txBody>
      </p:sp>
      <p:sp>
        <p:nvSpPr>
          <p:cNvPr id="14" name="Text Box 14"/>
          <p:cNvSpPr txBox="1">
            <a:spLocks noChangeArrowheads="1"/>
          </p:cNvSpPr>
          <p:nvPr/>
        </p:nvSpPr>
        <p:spPr bwMode="auto">
          <a:xfrm>
            <a:off x="3377250" y="4338242"/>
            <a:ext cx="2994950" cy="646331"/>
          </a:xfrm>
          <a:prstGeom prst="rect">
            <a:avLst/>
          </a:prstGeom>
          <a:solidFill>
            <a:srgbClr val="00B0F0">
              <a:alpha val="85097"/>
            </a:srgbClr>
          </a:solidFill>
          <a:ln>
            <a:noFill/>
          </a:ln>
          <a:extLs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AU" dirty="0">
                <a:solidFill>
                  <a:schemeClr val="bg1"/>
                </a:solidFill>
                <a:latin typeface="Arial Rounded MT Bold" panose="020F0704030504030204" pitchFamily="34" charset="0"/>
                <a:cs typeface="Arial" charset="0"/>
              </a:rPr>
              <a:t>Community Education &amp; Training</a:t>
            </a:r>
          </a:p>
        </p:txBody>
      </p:sp>
      <p:sp>
        <p:nvSpPr>
          <p:cNvPr id="15" name="Text Box 8"/>
          <p:cNvSpPr txBox="1">
            <a:spLocks noChangeArrowheads="1"/>
          </p:cNvSpPr>
          <p:nvPr/>
        </p:nvSpPr>
        <p:spPr bwMode="auto">
          <a:xfrm>
            <a:off x="6717890" y="5956502"/>
            <a:ext cx="2437618" cy="400110"/>
          </a:xfrm>
          <a:prstGeom prst="rect">
            <a:avLst/>
          </a:prstGeom>
          <a:solidFill>
            <a:srgbClr val="00B0F0"/>
          </a:solidFill>
          <a:ln>
            <a:noFill/>
          </a:ln>
          <a:extLs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AU" sz="2000" dirty="0">
                <a:solidFill>
                  <a:schemeClr val="bg1"/>
                </a:solidFill>
                <a:latin typeface="Arial Rounded MT Bold" panose="020F0704030504030204" pitchFamily="34" charset="0"/>
                <a:cs typeface="Arial" charset="0"/>
              </a:rPr>
              <a:t>ChildFIRST</a:t>
            </a:r>
          </a:p>
        </p:txBody>
      </p:sp>
      <p:pic>
        <p:nvPicPr>
          <p:cNvPr id="16" name="Picture 15" descr="C:\Documents and Settings\dmallia\Local Settings\Temporary Internet Files\Content.Word\CPS Logo 2014.png"/>
          <p:cNvPicPr/>
          <p:nvPr/>
        </p:nvPicPr>
        <p:blipFill>
          <a:blip r:embed="rId10"/>
          <a:srcRect/>
          <a:stretch>
            <a:fillRect/>
          </a:stretch>
        </p:blipFill>
        <p:spPr bwMode="auto">
          <a:xfrm>
            <a:off x="3599905" y="2763671"/>
            <a:ext cx="2237704" cy="1328410"/>
          </a:xfrm>
          <a:prstGeom prst="rect">
            <a:avLst/>
          </a:prstGeom>
          <a:noFill/>
          <a:ln w="9525">
            <a:noFill/>
            <a:miter lim="800000"/>
            <a:headEnd/>
            <a:tailEnd/>
          </a:ln>
        </p:spPr>
      </p:pic>
    </p:spTree>
    <p:extLst>
      <p:ext uri="{BB962C8B-B14F-4D97-AF65-F5344CB8AC3E}">
        <p14:creationId xmlns:p14="http://schemas.microsoft.com/office/powerpoint/2010/main" val="384052285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8922"/>
            <a:ext cx="6217200" cy="589588"/>
          </a:xfrm>
        </p:spPr>
        <p:txBody>
          <a:bodyPr>
            <a:normAutofit fontScale="90000"/>
          </a:bodyPr>
          <a:lstStyle/>
          <a:p>
            <a:r>
              <a:rPr lang="en-AU" dirty="0" smtClean="0"/>
              <a:t>Laurimar primary school</a:t>
            </a: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4509120"/>
            <a:ext cx="6408712" cy="1584176"/>
          </a:xfrm>
          <a:prstGeom prst="rect">
            <a:avLst/>
          </a:prstGeom>
        </p:spPr>
      </p:pic>
      <p:sp>
        <p:nvSpPr>
          <p:cNvPr id="3" name="Content Placeholder 2"/>
          <p:cNvSpPr>
            <a:spLocks noGrp="1"/>
          </p:cNvSpPr>
          <p:nvPr>
            <p:ph idx="1"/>
          </p:nvPr>
        </p:nvSpPr>
        <p:spPr>
          <a:xfrm>
            <a:off x="863588" y="1211259"/>
            <a:ext cx="7776864" cy="3009830"/>
          </a:xfrm>
        </p:spPr>
        <p:txBody>
          <a:bodyPr>
            <a:noAutofit/>
          </a:bodyPr>
          <a:lstStyle/>
          <a:p>
            <a:pPr marL="285750" indent="-285750">
              <a:buFont typeface="Arial" panose="020B0604020202020204" pitchFamily="34" charset="0"/>
              <a:buChar char="•"/>
            </a:pPr>
            <a:r>
              <a:rPr lang="en-US" sz="2200" dirty="0" smtClean="0">
                <a:solidFill>
                  <a:schemeClr val="bg1">
                    <a:lumMod val="50000"/>
                  </a:schemeClr>
                </a:solidFill>
                <a:ea typeface="Arial" charset="0"/>
                <a:cs typeface="Arial" charset="0"/>
              </a:rPr>
              <a:t>Opened in 2009</a:t>
            </a:r>
          </a:p>
          <a:p>
            <a:pPr marL="285750" indent="-285750">
              <a:buFont typeface="Arial" panose="020B0604020202020204" pitchFamily="34" charset="0"/>
              <a:buChar char="•"/>
            </a:pPr>
            <a:r>
              <a:rPr lang="en-US" sz="2200" dirty="0">
                <a:solidFill>
                  <a:schemeClr val="bg1">
                    <a:lumMod val="50000"/>
                  </a:schemeClr>
                </a:solidFill>
                <a:ea typeface="Arial" charset="0"/>
                <a:cs typeface="Arial" charset="0"/>
              </a:rPr>
              <a:t>The school has a current population of 1048 </a:t>
            </a:r>
            <a:r>
              <a:rPr lang="en-US" sz="2200" dirty="0" smtClean="0">
                <a:solidFill>
                  <a:schemeClr val="bg1">
                    <a:lumMod val="50000"/>
                  </a:schemeClr>
                </a:solidFill>
                <a:ea typeface="Arial" charset="0"/>
                <a:cs typeface="Arial" charset="0"/>
              </a:rPr>
              <a:t>students in a rapid growth corridor</a:t>
            </a:r>
          </a:p>
          <a:p>
            <a:pPr marL="285750" indent="-285750">
              <a:buFont typeface="Arial" panose="020B0604020202020204" pitchFamily="34" charset="0"/>
              <a:buChar char="•"/>
            </a:pPr>
            <a:r>
              <a:rPr lang="en-US" sz="2200" dirty="0" smtClean="0">
                <a:solidFill>
                  <a:schemeClr val="bg1">
                    <a:lumMod val="50000"/>
                  </a:schemeClr>
                </a:solidFill>
                <a:ea typeface="Arial" charset="0"/>
                <a:cs typeface="Arial" charset="0"/>
              </a:rPr>
              <a:t>Students </a:t>
            </a:r>
            <a:r>
              <a:rPr lang="en-US" sz="2200" dirty="0">
                <a:solidFill>
                  <a:schemeClr val="bg1">
                    <a:lumMod val="50000"/>
                  </a:schemeClr>
                </a:solidFill>
                <a:ea typeface="Arial" charset="0"/>
                <a:cs typeface="Arial" charset="0"/>
              </a:rPr>
              <a:t>come from a large number of family, language cultural and religious backgrounds, with over 40 language backgrounds represented</a:t>
            </a:r>
            <a:endParaRPr lang="en-US" sz="2200" dirty="0" smtClean="0">
              <a:solidFill>
                <a:schemeClr val="bg1">
                  <a:lumMod val="50000"/>
                </a:schemeClr>
              </a:solidFill>
              <a:ea typeface="Arial" charset="0"/>
              <a:cs typeface="Arial" charset="0"/>
            </a:endParaRPr>
          </a:p>
          <a:p>
            <a:pPr marL="285750" indent="-285750">
              <a:buFont typeface="Arial" panose="020B0604020202020204" pitchFamily="34" charset="0"/>
              <a:buChar char="•"/>
            </a:pPr>
            <a:r>
              <a:rPr lang="en-US" sz="2200" dirty="0" smtClean="0">
                <a:solidFill>
                  <a:schemeClr val="bg1">
                    <a:lumMod val="50000"/>
                  </a:schemeClr>
                </a:solidFill>
                <a:ea typeface="Arial" charset="0"/>
                <a:cs typeface="Arial" charset="0"/>
              </a:rPr>
              <a:t>Committed </a:t>
            </a:r>
            <a:r>
              <a:rPr lang="en-US" sz="2200" dirty="0">
                <a:solidFill>
                  <a:schemeClr val="bg1">
                    <a:lumMod val="50000"/>
                  </a:schemeClr>
                </a:solidFill>
                <a:ea typeface="Arial" charset="0"/>
                <a:cs typeface="Arial" charset="0"/>
              </a:rPr>
              <a:t>to </a:t>
            </a:r>
            <a:r>
              <a:rPr lang="en-US" sz="2200" dirty="0" smtClean="0">
                <a:solidFill>
                  <a:schemeClr val="bg1">
                    <a:lumMod val="50000"/>
                  </a:schemeClr>
                </a:solidFill>
                <a:ea typeface="Arial" charset="0"/>
                <a:cs typeface="Arial" charset="0"/>
              </a:rPr>
              <a:t>providing a </a:t>
            </a:r>
            <a:r>
              <a:rPr lang="en-US" sz="2200" dirty="0">
                <a:solidFill>
                  <a:schemeClr val="bg1">
                    <a:lumMod val="50000"/>
                  </a:schemeClr>
                </a:solidFill>
                <a:ea typeface="Arial" charset="0"/>
                <a:cs typeface="Arial" charset="0"/>
              </a:rPr>
              <a:t>balanced, </a:t>
            </a:r>
            <a:r>
              <a:rPr lang="en-US" sz="2200" dirty="0" smtClean="0">
                <a:solidFill>
                  <a:schemeClr val="bg1">
                    <a:lumMod val="50000"/>
                  </a:schemeClr>
                </a:solidFill>
                <a:ea typeface="Arial" charset="0"/>
                <a:cs typeface="Arial" charset="0"/>
              </a:rPr>
              <a:t>engaging, innovative and </a:t>
            </a:r>
            <a:r>
              <a:rPr lang="en-US" sz="2200" dirty="0">
                <a:solidFill>
                  <a:schemeClr val="bg1">
                    <a:lumMod val="50000"/>
                  </a:schemeClr>
                </a:solidFill>
                <a:ea typeface="Arial" charset="0"/>
                <a:cs typeface="Arial" charset="0"/>
              </a:rPr>
              <a:t>comprehensive </a:t>
            </a:r>
            <a:r>
              <a:rPr lang="en-US" sz="2200" dirty="0" smtClean="0">
                <a:solidFill>
                  <a:schemeClr val="bg1">
                    <a:lumMod val="50000"/>
                  </a:schemeClr>
                </a:solidFill>
                <a:ea typeface="Arial" charset="0"/>
                <a:cs typeface="Arial" charset="0"/>
              </a:rPr>
              <a:t>curriculum</a:t>
            </a:r>
            <a:endParaRPr lang="en-US" sz="1600" dirty="0" smtClean="0">
              <a:solidFill>
                <a:schemeClr val="tx1"/>
              </a:solidFill>
              <a:latin typeface="Arial" charset="0"/>
              <a:ea typeface="Arial" charset="0"/>
              <a:cs typeface="Arial" charset="0"/>
            </a:endParaRPr>
          </a:p>
          <a:p>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76047886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70327"/>
            <a:ext cx="6217200" cy="589588"/>
          </a:xfrm>
        </p:spPr>
        <p:txBody>
          <a:bodyPr>
            <a:normAutofit fontScale="90000"/>
          </a:bodyPr>
          <a:lstStyle/>
          <a:p>
            <a:r>
              <a:rPr lang="en-AU" dirty="0" smtClean="0"/>
              <a:t>Laurimar primary school</a:t>
            </a:r>
            <a:endParaRPr lang="en-AU" dirty="0"/>
          </a:p>
        </p:txBody>
      </p:sp>
      <p:sp>
        <p:nvSpPr>
          <p:cNvPr id="3" name="Content Placeholder 2"/>
          <p:cNvSpPr>
            <a:spLocks noGrp="1"/>
          </p:cNvSpPr>
          <p:nvPr>
            <p:ph idx="1"/>
          </p:nvPr>
        </p:nvSpPr>
        <p:spPr>
          <a:xfrm>
            <a:off x="467544" y="1628800"/>
            <a:ext cx="8208912" cy="3744416"/>
          </a:xfrm>
        </p:spPr>
        <p:txBody>
          <a:bodyPr>
            <a:noAutofit/>
          </a:bodyPr>
          <a:lstStyle/>
          <a:p>
            <a:endParaRPr lang="en-US" sz="1600" dirty="0">
              <a:solidFill>
                <a:schemeClr val="tx1"/>
              </a:solidFill>
              <a:latin typeface="Arial" charset="0"/>
              <a:ea typeface="Arial" charset="0"/>
              <a:cs typeface="Arial" charset="0"/>
            </a:endParaRPr>
          </a:p>
          <a:p>
            <a:r>
              <a:rPr lang="en-US" sz="2500" b="1" dirty="0">
                <a:solidFill>
                  <a:schemeClr val="bg1">
                    <a:lumMod val="50000"/>
                  </a:schemeClr>
                </a:solidFill>
                <a:ea typeface="Arial" charset="0"/>
                <a:cs typeface="Arial" charset="0"/>
              </a:rPr>
              <a:t>Social-Emotional Learning </a:t>
            </a:r>
            <a:r>
              <a:rPr lang="en-US" sz="2500" b="1" dirty="0" smtClean="0">
                <a:solidFill>
                  <a:schemeClr val="bg1">
                    <a:lumMod val="50000"/>
                  </a:schemeClr>
                </a:solidFill>
                <a:ea typeface="Arial" charset="0"/>
                <a:cs typeface="Arial" charset="0"/>
              </a:rPr>
              <a:t>(SEL) at LPS</a:t>
            </a:r>
          </a:p>
          <a:p>
            <a:endParaRPr lang="en-US" sz="2500" b="1" dirty="0">
              <a:solidFill>
                <a:schemeClr val="bg1">
                  <a:lumMod val="50000"/>
                </a:schemeClr>
              </a:solidFill>
              <a:ea typeface="Arial" charset="0"/>
              <a:cs typeface="Arial" charset="0"/>
            </a:endParaRPr>
          </a:p>
          <a:p>
            <a:pPr marL="285750" indent="-285750">
              <a:buFont typeface="Arial" panose="020B0604020202020204" pitchFamily="34" charset="0"/>
              <a:buChar char="•"/>
            </a:pPr>
            <a:r>
              <a:rPr lang="en-US" sz="2500" dirty="0">
                <a:solidFill>
                  <a:schemeClr val="bg1">
                    <a:lumMod val="50000"/>
                  </a:schemeClr>
                </a:solidFill>
                <a:ea typeface="Arial" charset="0"/>
                <a:cs typeface="Arial" charset="0"/>
              </a:rPr>
              <a:t>High emphasis is placed on the development of Social Emotional Learning of every child through a dedicated </a:t>
            </a:r>
            <a:r>
              <a:rPr lang="en-US" sz="2500" dirty="0" smtClean="0">
                <a:solidFill>
                  <a:schemeClr val="bg1">
                    <a:lumMod val="50000"/>
                  </a:schemeClr>
                </a:solidFill>
                <a:ea typeface="Arial" charset="0"/>
                <a:cs typeface="Arial" charset="0"/>
              </a:rPr>
              <a:t>team of specialist teachers </a:t>
            </a:r>
          </a:p>
          <a:p>
            <a:pPr marL="285750" indent="-285750">
              <a:buFont typeface="Arial" panose="020B0604020202020204" pitchFamily="34" charset="0"/>
              <a:buChar char="•"/>
            </a:pPr>
            <a:r>
              <a:rPr lang="en-US" sz="2500" dirty="0" smtClean="0">
                <a:solidFill>
                  <a:schemeClr val="bg1">
                    <a:lumMod val="50000"/>
                  </a:schemeClr>
                </a:solidFill>
                <a:ea typeface="Arial" charset="0"/>
                <a:cs typeface="Arial" charset="0"/>
              </a:rPr>
              <a:t>One-hour </a:t>
            </a:r>
            <a:r>
              <a:rPr lang="en-US" sz="2500" dirty="0">
                <a:solidFill>
                  <a:schemeClr val="bg1">
                    <a:lumMod val="50000"/>
                  </a:schemeClr>
                </a:solidFill>
                <a:ea typeface="Arial" charset="0"/>
                <a:cs typeface="Arial" charset="0"/>
              </a:rPr>
              <a:t>of </a:t>
            </a:r>
            <a:r>
              <a:rPr lang="en-US" sz="2500" dirty="0" smtClean="0">
                <a:solidFill>
                  <a:schemeClr val="bg1">
                    <a:lumMod val="50000"/>
                  </a:schemeClr>
                </a:solidFill>
                <a:ea typeface="Arial" charset="0"/>
                <a:cs typeface="Arial" charset="0"/>
              </a:rPr>
              <a:t>SEL each week</a:t>
            </a:r>
          </a:p>
          <a:p>
            <a:pPr marL="285750" indent="-285750">
              <a:buFont typeface="Arial" panose="020B0604020202020204" pitchFamily="34" charset="0"/>
              <a:buChar char="•"/>
            </a:pPr>
            <a:r>
              <a:rPr lang="en-US" sz="2500" dirty="0" smtClean="0">
                <a:solidFill>
                  <a:schemeClr val="bg1">
                    <a:lumMod val="50000"/>
                  </a:schemeClr>
                </a:solidFill>
                <a:ea typeface="Arial" charset="0"/>
                <a:cs typeface="Arial" charset="0"/>
              </a:rPr>
              <a:t>Consistent </a:t>
            </a:r>
            <a:r>
              <a:rPr lang="en-US" sz="2500" dirty="0">
                <a:solidFill>
                  <a:schemeClr val="bg1">
                    <a:lumMod val="50000"/>
                  </a:schemeClr>
                </a:solidFill>
                <a:ea typeface="Arial" charset="0"/>
                <a:cs typeface="Arial" charset="0"/>
              </a:rPr>
              <a:t>use </a:t>
            </a:r>
            <a:r>
              <a:rPr lang="en-US" sz="2500" dirty="0" smtClean="0">
                <a:solidFill>
                  <a:schemeClr val="bg1">
                    <a:lumMod val="50000"/>
                  </a:schemeClr>
                </a:solidFill>
                <a:ea typeface="Arial" charset="0"/>
                <a:cs typeface="Arial" charset="0"/>
              </a:rPr>
              <a:t>of </a:t>
            </a:r>
            <a:r>
              <a:rPr lang="en-US" sz="2500" dirty="0">
                <a:solidFill>
                  <a:schemeClr val="bg1">
                    <a:lumMod val="50000"/>
                  </a:schemeClr>
                </a:solidFill>
                <a:ea typeface="Arial" charset="0"/>
                <a:cs typeface="Arial" charset="0"/>
              </a:rPr>
              <a:t>language </a:t>
            </a:r>
            <a:r>
              <a:rPr lang="en-US" sz="2500" dirty="0" smtClean="0">
                <a:solidFill>
                  <a:schemeClr val="bg1">
                    <a:lumMod val="50000"/>
                  </a:schemeClr>
                </a:solidFill>
                <a:ea typeface="Arial" charset="0"/>
                <a:cs typeface="Arial" charset="0"/>
              </a:rPr>
              <a:t>by classroom teachers and SEL </a:t>
            </a:r>
            <a:r>
              <a:rPr lang="en-US" sz="2500" dirty="0">
                <a:solidFill>
                  <a:schemeClr val="bg1">
                    <a:lumMod val="50000"/>
                  </a:schemeClr>
                </a:solidFill>
                <a:ea typeface="Arial" charset="0"/>
                <a:cs typeface="Arial" charset="0"/>
              </a:rPr>
              <a:t>team to reinforce positive </a:t>
            </a:r>
            <a:r>
              <a:rPr lang="en-US" sz="2500" dirty="0" smtClean="0">
                <a:solidFill>
                  <a:schemeClr val="bg1">
                    <a:lumMod val="50000"/>
                  </a:schemeClr>
                </a:solidFill>
                <a:ea typeface="Arial" charset="0"/>
                <a:cs typeface="Arial" charset="0"/>
              </a:rPr>
              <a:t>messages</a:t>
            </a:r>
          </a:p>
          <a:p>
            <a:pPr marL="285750" indent="-285750">
              <a:buFont typeface="Arial" panose="020B0604020202020204" pitchFamily="34" charset="0"/>
              <a:buChar char="•"/>
            </a:pPr>
            <a:endParaRPr lang="en-US" sz="1800" dirty="0">
              <a:solidFill>
                <a:schemeClr val="tx1"/>
              </a:solidFill>
              <a:latin typeface="Arial" charset="0"/>
              <a:ea typeface="Arial" charset="0"/>
              <a:cs typeface="Arial" charset="0"/>
            </a:endParaRPr>
          </a:p>
          <a:p>
            <a:endParaRPr lang="en-US" sz="1800" dirty="0">
              <a:solidFill>
                <a:schemeClr val="tx1"/>
              </a:solidFill>
              <a:latin typeface="Arial" charset="0"/>
              <a:ea typeface="Arial" charset="0"/>
              <a:cs typeface="Arial" charset="0"/>
            </a:endParaRPr>
          </a:p>
          <a:p>
            <a:endParaRPr lang="en-US" sz="1750" dirty="0" smtClean="0">
              <a:solidFill>
                <a:schemeClr val="tx1"/>
              </a:solidFill>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91771764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71" y="595818"/>
            <a:ext cx="6217200" cy="589588"/>
          </a:xfrm>
        </p:spPr>
        <p:txBody>
          <a:bodyPr>
            <a:normAutofit fontScale="90000"/>
          </a:bodyPr>
          <a:lstStyle/>
          <a:p>
            <a:r>
              <a:rPr lang="en-AU" dirty="0" smtClean="0"/>
              <a:t>Background of P.E.E.R.S</a:t>
            </a:r>
            <a:br>
              <a:rPr lang="en-AU" dirty="0" smtClean="0"/>
            </a:br>
            <a:endParaRPr lang="en-AU" dirty="0"/>
          </a:p>
        </p:txBody>
      </p:sp>
      <p:sp>
        <p:nvSpPr>
          <p:cNvPr id="3" name="Content Placeholder 2"/>
          <p:cNvSpPr>
            <a:spLocks noGrp="1"/>
          </p:cNvSpPr>
          <p:nvPr>
            <p:ph idx="1"/>
          </p:nvPr>
        </p:nvSpPr>
        <p:spPr>
          <a:xfrm>
            <a:off x="323528" y="1628800"/>
            <a:ext cx="8208912" cy="3960440"/>
          </a:xfrm>
        </p:spPr>
        <p:txBody>
          <a:bodyPr>
            <a:normAutofit fontScale="62500" lnSpcReduction="20000"/>
          </a:bodyPr>
          <a:lstStyle/>
          <a:p>
            <a:r>
              <a:rPr lang="en-AU" sz="3500" dirty="0">
                <a:solidFill>
                  <a:schemeClr val="bg1">
                    <a:lumMod val="50000"/>
                  </a:schemeClr>
                </a:solidFill>
              </a:rPr>
              <a:t>At the time of creating the P.E.E.R.S. program in 2015:</a:t>
            </a:r>
          </a:p>
          <a:p>
            <a:pPr marL="457200" lvl="0" indent="-457200">
              <a:buFont typeface="Arial" panose="020B0604020202020204" pitchFamily="34" charset="0"/>
              <a:buChar char="•"/>
            </a:pPr>
            <a:r>
              <a:rPr lang="en-AU" sz="3500" dirty="0" smtClean="0">
                <a:solidFill>
                  <a:schemeClr val="bg1">
                    <a:lumMod val="50000"/>
                  </a:schemeClr>
                </a:solidFill>
              </a:rPr>
              <a:t>The </a:t>
            </a:r>
            <a:r>
              <a:rPr lang="en-AU" sz="3500" dirty="0">
                <a:solidFill>
                  <a:schemeClr val="bg1">
                    <a:lumMod val="50000"/>
                  </a:schemeClr>
                </a:solidFill>
              </a:rPr>
              <a:t>Royal Commission into Family </a:t>
            </a:r>
            <a:r>
              <a:rPr lang="en-AU" sz="3500" dirty="0" smtClean="0">
                <a:solidFill>
                  <a:schemeClr val="bg1">
                    <a:lumMod val="50000"/>
                  </a:schemeClr>
                </a:solidFill>
              </a:rPr>
              <a:t>Violence commenced</a:t>
            </a:r>
          </a:p>
          <a:p>
            <a:pPr marL="457200" lvl="0" indent="-457200">
              <a:buFont typeface="Arial" panose="020B0604020202020204" pitchFamily="34" charset="0"/>
              <a:buChar char="•"/>
            </a:pPr>
            <a:r>
              <a:rPr lang="en-AU" sz="3500" dirty="0" smtClean="0">
                <a:solidFill>
                  <a:schemeClr val="bg1">
                    <a:lumMod val="50000"/>
                  </a:schemeClr>
                </a:solidFill>
              </a:rPr>
              <a:t>CPS </a:t>
            </a:r>
            <a:r>
              <a:rPr lang="en-AU" sz="3500" dirty="0">
                <a:solidFill>
                  <a:schemeClr val="bg1">
                    <a:lumMod val="50000"/>
                  </a:schemeClr>
                </a:solidFill>
              </a:rPr>
              <a:t>and </a:t>
            </a:r>
            <a:r>
              <a:rPr lang="en-AU" sz="3500" dirty="0" smtClean="0">
                <a:solidFill>
                  <a:schemeClr val="bg1">
                    <a:lumMod val="50000"/>
                  </a:schemeClr>
                </a:solidFill>
              </a:rPr>
              <a:t>LPS partnered </a:t>
            </a:r>
            <a:r>
              <a:rPr lang="en-AU" sz="3500" dirty="0">
                <a:solidFill>
                  <a:schemeClr val="bg1">
                    <a:lumMod val="50000"/>
                  </a:schemeClr>
                </a:solidFill>
              </a:rPr>
              <a:t>to implement an early intervention </a:t>
            </a:r>
            <a:r>
              <a:rPr lang="en-AU" sz="3500" dirty="0" smtClean="0">
                <a:solidFill>
                  <a:schemeClr val="bg1">
                    <a:lumMod val="50000"/>
                  </a:schemeClr>
                </a:solidFill>
              </a:rPr>
              <a:t> and prevention program </a:t>
            </a:r>
          </a:p>
          <a:p>
            <a:pPr marL="457200" lvl="0" indent="-457200">
              <a:buFont typeface="Arial" panose="020B0604020202020204" pitchFamily="34" charset="0"/>
              <a:buChar char="•"/>
            </a:pPr>
            <a:r>
              <a:rPr lang="en-AU" sz="3500" dirty="0" smtClean="0">
                <a:solidFill>
                  <a:schemeClr val="bg1">
                    <a:lumMod val="50000"/>
                  </a:schemeClr>
                </a:solidFill>
              </a:rPr>
              <a:t>Pilot PEERS program </a:t>
            </a:r>
            <a:r>
              <a:rPr lang="en-AU" sz="3500" dirty="0">
                <a:solidFill>
                  <a:schemeClr val="bg1">
                    <a:lumMod val="50000"/>
                  </a:schemeClr>
                </a:solidFill>
              </a:rPr>
              <a:t>implemented in early 2016 (with second year of implementation commencing Term 1 &amp; </a:t>
            </a:r>
            <a:r>
              <a:rPr lang="en-AU" sz="3500" dirty="0" smtClean="0">
                <a:solidFill>
                  <a:schemeClr val="bg1">
                    <a:lumMod val="50000"/>
                  </a:schemeClr>
                </a:solidFill>
              </a:rPr>
              <a:t>2, </a:t>
            </a:r>
            <a:r>
              <a:rPr lang="en-AU" sz="3500" dirty="0">
                <a:solidFill>
                  <a:schemeClr val="bg1">
                    <a:lumMod val="50000"/>
                  </a:schemeClr>
                </a:solidFill>
              </a:rPr>
              <a:t>2017)</a:t>
            </a:r>
          </a:p>
          <a:p>
            <a:r>
              <a:rPr lang="en-AU" sz="3500" dirty="0">
                <a:solidFill>
                  <a:schemeClr val="bg1">
                    <a:lumMod val="50000"/>
                  </a:schemeClr>
                </a:solidFill>
              </a:rPr>
              <a:t> </a:t>
            </a:r>
          </a:p>
          <a:p>
            <a:r>
              <a:rPr lang="en-AU" sz="3500" dirty="0">
                <a:solidFill>
                  <a:schemeClr val="bg1">
                    <a:lumMod val="50000"/>
                  </a:schemeClr>
                </a:solidFill>
              </a:rPr>
              <a:t>The Royal Commission into Family Violence – recommendations mid 2016:</a:t>
            </a:r>
          </a:p>
          <a:p>
            <a:pPr marL="457200" lvl="0" indent="-457200">
              <a:buFont typeface="Arial" panose="020B0604020202020204" pitchFamily="34" charset="0"/>
              <a:buChar char="•"/>
            </a:pPr>
            <a:r>
              <a:rPr lang="en-AU" sz="3500" dirty="0">
                <a:solidFill>
                  <a:schemeClr val="bg1">
                    <a:lumMod val="50000"/>
                  </a:schemeClr>
                </a:solidFill>
              </a:rPr>
              <a:t>Mandatory implementation of Respectful Relationships Curriculum in all Victorian schools prep – year 12</a:t>
            </a:r>
          </a:p>
          <a:p>
            <a:r>
              <a:rPr lang="en-AU" dirty="0"/>
              <a:t> </a:t>
            </a:r>
          </a:p>
          <a:p>
            <a:pPr lvl="1">
              <a:spcBef>
                <a:spcPts val="0"/>
              </a:spcBef>
              <a:spcAft>
                <a:spcPts val="600"/>
              </a:spcAft>
            </a:pPr>
            <a:endParaRPr lang="en-AU" sz="8600" dirty="0">
              <a:solidFill>
                <a:schemeClr val="bg1">
                  <a:lumMod val="50000"/>
                </a:schemeClr>
              </a:solidFill>
              <a:latin typeface="+mj-lt"/>
            </a:endParaRPr>
          </a:p>
          <a:p>
            <a:endParaRPr lang="en-AU"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581"/>
            <a:ext cx="1800200" cy="1295006"/>
          </a:xfrm>
          <a:prstGeom prst="rect">
            <a:avLst/>
          </a:prstGeom>
          <a:ln w="15875">
            <a:noFill/>
          </a:ln>
        </p:spPr>
      </p:pic>
    </p:spTree>
    <p:extLst>
      <p:ext uri="{BB962C8B-B14F-4D97-AF65-F5344CB8AC3E}">
        <p14:creationId xmlns:p14="http://schemas.microsoft.com/office/powerpoint/2010/main" val="125412292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1761</TotalTime>
  <Words>2136</Words>
  <Application>Microsoft Office PowerPoint</Application>
  <PresentationFormat>On-screen Show (4:3)</PresentationFormat>
  <Paragraphs>295</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Rounded MT Bold</vt:lpstr>
      <vt:lpstr>Calibri</vt:lpstr>
      <vt:lpstr>ConduitITC</vt:lpstr>
      <vt:lpstr>CooperHewitt-Heavy</vt:lpstr>
      <vt:lpstr>Lucida Grande</vt:lpstr>
      <vt:lpstr>Mangal</vt:lpstr>
      <vt:lpstr>Trebuchet MS</vt:lpstr>
      <vt:lpstr>1_Office Theme</vt:lpstr>
      <vt:lpstr>PowerPoint Presentation</vt:lpstr>
      <vt:lpstr>acknowledgement</vt:lpstr>
      <vt:lpstr>OVERVIEW</vt:lpstr>
      <vt:lpstr>PowerPoint Presentation</vt:lpstr>
      <vt:lpstr>About cps</vt:lpstr>
      <vt:lpstr>PowerPoint Presentation</vt:lpstr>
      <vt:lpstr>Laurimar primary school</vt:lpstr>
      <vt:lpstr>Laurimar primary school</vt:lpstr>
      <vt:lpstr>Background of P.E.E.R.S </vt:lpstr>
      <vt:lpstr>Outline of P.E.E.R.S </vt:lpstr>
      <vt:lpstr>evaluation</vt:lpstr>
      <vt:lpstr>PowerPoint Presentation</vt:lpstr>
      <vt:lpstr>Feelings, emotional  regulation  &amp; brain development</vt:lpstr>
      <vt:lpstr>Emotional and physical  safety</vt:lpstr>
      <vt:lpstr>Emotional &amp; physical safety</vt:lpstr>
      <vt:lpstr>Emotional and physical safety</vt:lpstr>
      <vt:lpstr>Healthy and unhealthy relationships</vt:lpstr>
      <vt:lpstr>Healthy and unhealthy relationships</vt:lpstr>
      <vt:lpstr>Gender &amp; gender stereotypes</vt:lpstr>
      <vt:lpstr>Gender &amp; gender stereotypes</vt:lpstr>
      <vt:lpstr>Power and authority in relationships </vt:lpstr>
      <vt:lpstr>Family violence</vt:lpstr>
      <vt:lpstr>Children’s voices</vt:lpstr>
      <vt:lpstr>Where to from here?</vt:lpstr>
      <vt:lpstr>recommendations</vt:lpstr>
      <vt:lpstr>Questions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Margie</dc:creator>
  <cp:lastModifiedBy>Lee Park</cp:lastModifiedBy>
  <cp:revision>159</cp:revision>
  <cp:lastPrinted>2017-09-25T04:55:46Z</cp:lastPrinted>
  <dcterms:created xsi:type="dcterms:W3CDTF">2014-04-27T05:56:43Z</dcterms:created>
  <dcterms:modified xsi:type="dcterms:W3CDTF">2017-10-09T21:40:05Z</dcterms:modified>
</cp:coreProperties>
</file>