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00" r:id="rId3"/>
    <p:sldId id="291" r:id="rId4"/>
    <p:sldId id="259" r:id="rId5"/>
    <p:sldId id="304" r:id="rId6"/>
    <p:sldId id="305" r:id="rId7"/>
    <p:sldId id="307" r:id="rId8"/>
    <p:sldId id="283" r:id="rId9"/>
    <p:sldId id="284" r:id="rId10"/>
    <p:sldId id="262" r:id="rId11"/>
    <p:sldId id="295" r:id="rId12"/>
    <p:sldId id="279" r:id="rId13"/>
    <p:sldId id="263" r:id="rId14"/>
    <p:sldId id="265" r:id="rId15"/>
    <p:sldId id="308" r:id="rId16"/>
    <p:sldId id="299" r:id="rId17"/>
    <p:sldId id="268" r:id="rId18"/>
    <p:sldId id="270" r:id="rId19"/>
    <p:sldId id="278" r:id="rId20"/>
    <p:sldId id="287" r:id="rId21"/>
    <p:sldId id="281" r:id="rId22"/>
    <p:sldId id="285" r:id="rId23"/>
    <p:sldId id="286" r:id="rId24"/>
    <p:sldId id="288" r:id="rId25"/>
    <p:sldId id="298" r:id="rId26"/>
    <p:sldId id="310" r:id="rId27"/>
    <p:sldId id="301" r:id="rId28"/>
    <p:sldId id="289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A6848-D0E6-4150-9679-325F8D51D6F2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ED6A4-37B2-4744-ABF4-7A54C3B99B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52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Without</a:t>
            </a:r>
            <a:r>
              <a:rPr lang="en-AU" baseline="0" dirty="0" smtClean="0"/>
              <a:t> identifying participants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ED6A4-37B2-4744-ABF4-7A54C3B99BE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3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6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10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62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0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1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08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99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36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8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42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9DB8-8CB7-4299-B941-694595DB6130}" type="datetimeFigureOut">
              <a:rPr lang="en-AU" smtClean="0"/>
              <a:t>19/10/2017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A9132-8B0D-4329-AA78-372CC3A09F5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670" y="5691950"/>
            <a:ext cx="4865370" cy="157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95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7030A0"/>
                </a:solidFill>
              </a:rPr>
              <a:t>‘Hearing the Voice of Young People and Children’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 Lessons learned from the pilot project: Young Persons Family Law Advisory Group</a:t>
            </a:r>
            <a:endParaRPr lang="en-AU" dirty="0"/>
          </a:p>
        </p:txBody>
      </p:sp>
      <p:pic>
        <p:nvPicPr>
          <p:cNvPr id="1026" name="Picture 1" descr="SA FLPN CREST logo 2 CMYK - 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84" y="4304047"/>
            <a:ext cx="5734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092190"/>
            <a:ext cx="12192000" cy="845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20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 smtClean="0">
                <a:solidFill>
                  <a:srgbClr val="7030A0"/>
                </a:solidFill>
              </a:rPr>
              <a:t>Laying </a:t>
            </a:r>
            <a:r>
              <a:rPr lang="en-AU" sz="4000" dirty="0" smtClean="0">
                <a:solidFill>
                  <a:srgbClr val="7030A0"/>
                </a:solidFill>
              </a:rPr>
              <a:t>the Foundation </a:t>
            </a:r>
            <a:endParaRPr lang="en-AU" sz="40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347"/>
            <a:ext cx="6376988" cy="4714292"/>
          </a:xfrm>
        </p:spPr>
        <p:txBody>
          <a:bodyPr>
            <a:noAutofit/>
          </a:bodyPr>
          <a:lstStyle/>
          <a:p>
            <a:pPr algn="just"/>
            <a:r>
              <a:rPr lang="en-AU" sz="2400" dirty="0"/>
              <a:t>Between March – June 2016, Working Group </a:t>
            </a:r>
            <a:r>
              <a:rPr lang="en-AU" sz="2400" dirty="0" smtClean="0"/>
              <a:t>set </a:t>
            </a:r>
            <a:r>
              <a:rPr lang="en-AU" sz="2400" dirty="0"/>
              <a:t>up ethical </a:t>
            </a:r>
            <a:r>
              <a:rPr lang="en-AU" sz="2400" dirty="0" smtClean="0"/>
              <a:t>standards and finalising processes</a:t>
            </a:r>
          </a:p>
          <a:p>
            <a:pPr algn="just"/>
            <a:r>
              <a:rPr lang="en-AU" sz="2400" dirty="0"/>
              <a:t>C</a:t>
            </a:r>
            <a:r>
              <a:rPr lang="en-AU" sz="2400" dirty="0" smtClean="0"/>
              <a:t>hecks </a:t>
            </a:r>
            <a:r>
              <a:rPr lang="en-AU" sz="2400" dirty="0"/>
              <a:t>&amp; </a:t>
            </a:r>
            <a:r>
              <a:rPr lang="en-AU" sz="2400" dirty="0" smtClean="0"/>
              <a:t>balances put into place – screening and risk assessment processes formulated – concerns of re-traumatising young people </a:t>
            </a:r>
          </a:p>
          <a:p>
            <a:pPr algn="just"/>
            <a:r>
              <a:rPr lang="en-AU" sz="2400" dirty="0" smtClean="0"/>
              <a:t>Ethics approval established- AGD</a:t>
            </a:r>
          </a:p>
          <a:p>
            <a:pPr algn="just"/>
            <a:r>
              <a:rPr lang="en-AU" sz="2400" dirty="0" smtClean="0"/>
              <a:t>Establishment of final processes such as  confidentiality and privacy issues</a:t>
            </a:r>
          </a:p>
          <a:p>
            <a:pPr algn="just"/>
            <a:r>
              <a:rPr lang="en-AU" sz="2400" dirty="0" smtClean="0"/>
              <a:t>Adults confirmed up to date DCSI and Police checked- working with children. Trained in Reporting Child Abuse and Neglect </a:t>
            </a:r>
          </a:p>
          <a:p>
            <a:pPr algn="just"/>
            <a:r>
              <a:rPr lang="en-AU" sz="2400" dirty="0" smtClean="0"/>
              <a:t>Developed logo</a:t>
            </a:r>
            <a:endParaRPr lang="en-AU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75"/>
          <a:stretch/>
        </p:blipFill>
        <p:spPr>
          <a:xfrm>
            <a:off x="7872413" y="0"/>
            <a:ext cx="4319587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4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Flowchart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387642"/>
            <a:ext cx="5181600" cy="4789321"/>
          </a:xfrm>
        </p:spPr>
        <p:txBody>
          <a:bodyPr>
            <a:normAutofit/>
          </a:bodyPr>
          <a:lstStyle/>
          <a:p>
            <a:r>
              <a:rPr lang="en-AU" dirty="0" smtClean="0"/>
              <a:t>Flowchart created to map the development of the YPFLAG</a:t>
            </a:r>
          </a:p>
          <a:p>
            <a:r>
              <a:rPr lang="en-AU" dirty="0"/>
              <a:t>C</a:t>
            </a:r>
            <a:r>
              <a:rPr lang="en-AU" dirty="0" smtClean="0"/>
              <a:t>harts </a:t>
            </a:r>
            <a:r>
              <a:rPr lang="en-AU" dirty="0"/>
              <a:t>how </a:t>
            </a:r>
            <a:r>
              <a:rPr lang="en-AU" dirty="0" smtClean="0"/>
              <a:t>as Working Group would go about </a:t>
            </a:r>
            <a:r>
              <a:rPr lang="en-AU" dirty="0"/>
              <a:t>recruitment and screening </a:t>
            </a:r>
            <a:r>
              <a:rPr lang="en-AU" dirty="0" smtClean="0"/>
              <a:t>processes- </a:t>
            </a:r>
            <a:r>
              <a:rPr lang="en-AU" dirty="0" err="1" smtClean="0"/>
              <a:t>eg</a:t>
            </a:r>
            <a:r>
              <a:rPr lang="en-AU" dirty="0" smtClean="0"/>
              <a:t>: meetings to be held at the Court precinct </a:t>
            </a:r>
          </a:p>
          <a:p>
            <a:r>
              <a:rPr lang="en-AU" dirty="0" smtClean="0"/>
              <a:t>Takes through the steps throughout the process</a:t>
            </a:r>
          </a:p>
          <a:p>
            <a:r>
              <a:rPr lang="en-AU" dirty="0" smtClean="0"/>
              <a:t>Created a timeline for bringing the group together 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483895"/>
            <a:ext cx="4962331" cy="46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4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Plan for YPFLAG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347"/>
            <a:ext cx="10515600" cy="4644441"/>
          </a:xfrm>
        </p:spPr>
        <p:txBody>
          <a:bodyPr>
            <a:noAutofit/>
          </a:bodyPr>
          <a:lstStyle/>
          <a:p>
            <a:r>
              <a:rPr lang="en-AU" sz="2000" dirty="0" smtClean="0"/>
              <a:t>Working Group developed a plan about how meetings were expected to run</a:t>
            </a:r>
          </a:p>
          <a:p>
            <a:r>
              <a:rPr lang="en-AU" sz="2000" dirty="0" smtClean="0"/>
              <a:t>The </a:t>
            </a:r>
            <a:r>
              <a:rPr lang="en-AU" sz="2000" dirty="0"/>
              <a:t>Coordinator and at least one other professional </a:t>
            </a:r>
            <a:r>
              <a:rPr lang="en-AU" sz="2000" dirty="0" smtClean="0"/>
              <a:t>would assist </a:t>
            </a:r>
            <a:r>
              <a:rPr lang="en-AU" sz="2000" dirty="0"/>
              <a:t>in coordinating, facilitating and recording </a:t>
            </a:r>
            <a:r>
              <a:rPr lang="en-AU" sz="2000" dirty="0" smtClean="0"/>
              <a:t>discussions</a:t>
            </a:r>
            <a:r>
              <a:rPr lang="en-AU" sz="2000" dirty="0"/>
              <a:t>. </a:t>
            </a:r>
            <a:endParaRPr lang="en-AU" sz="2000" dirty="0" smtClean="0"/>
          </a:p>
          <a:p>
            <a:r>
              <a:rPr lang="en-AU" sz="2000" dirty="0" smtClean="0"/>
              <a:t>During </a:t>
            </a:r>
            <a:r>
              <a:rPr lang="en-AU" sz="2000" dirty="0"/>
              <a:t>the meetings, the Coordinator and the support persons have used various methods to enable young people to engage in the process, including (but not limited to):</a:t>
            </a:r>
          </a:p>
          <a:p>
            <a:pPr lvl="1"/>
            <a:r>
              <a:rPr lang="en-AU" sz="2000" dirty="0"/>
              <a:t>Activities</a:t>
            </a:r>
          </a:p>
          <a:p>
            <a:pPr lvl="1"/>
            <a:r>
              <a:rPr lang="en-AU" sz="2000" dirty="0"/>
              <a:t>Games</a:t>
            </a:r>
          </a:p>
          <a:p>
            <a:pPr lvl="1"/>
            <a:r>
              <a:rPr lang="en-AU" sz="2000" dirty="0"/>
              <a:t>One on one discussions</a:t>
            </a:r>
          </a:p>
          <a:p>
            <a:pPr lvl="1"/>
            <a:r>
              <a:rPr lang="en-AU" sz="2000" dirty="0"/>
              <a:t>Group discussions</a:t>
            </a:r>
          </a:p>
          <a:p>
            <a:pPr lvl="1"/>
            <a:r>
              <a:rPr lang="en-AU" sz="2000" dirty="0"/>
              <a:t>Focus Group sessions</a:t>
            </a:r>
          </a:p>
          <a:p>
            <a:pPr lvl="1"/>
            <a:r>
              <a:rPr lang="en-AU" sz="2000" dirty="0"/>
              <a:t>Written/Oral Exercises</a:t>
            </a:r>
          </a:p>
          <a:p>
            <a:r>
              <a:rPr lang="en-AU" sz="2000" dirty="0"/>
              <a:t>The Coordinator </a:t>
            </a:r>
            <a:r>
              <a:rPr lang="en-AU" sz="2000" dirty="0" smtClean="0"/>
              <a:t>prepared </a:t>
            </a:r>
            <a:r>
              <a:rPr lang="en-AU" sz="2000" dirty="0"/>
              <a:t>a closed Facebook Page for additional </a:t>
            </a:r>
            <a:r>
              <a:rPr lang="en-AU" sz="2000" dirty="0" smtClean="0"/>
              <a:t>engagement- ready to go once meetings began</a:t>
            </a:r>
            <a:endParaRPr lang="en-AU" sz="2000" dirty="0"/>
          </a:p>
          <a:p>
            <a:r>
              <a:rPr lang="en-AU" sz="2000" dirty="0" smtClean="0"/>
              <a:t>Food ( pizza, garlic bread, fruit) and </a:t>
            </a:r>
            <a:r>
              <a:rPr lang="en-AU" sz="2000" dirty="0"/>
              <a:t>drink </a:t>
            </a:r>
            <a:r>
              <a:rPr lang="en-AU" sz="2000" dirty="0" smtClean="0"/>
              <a:t>also provided, plus </a:t>
            </a:r>
            <a:r>
              <a:rPr lang="en-AU" sz="2000" dirty="0" err="1" smtClean="0"/>
              <a:t>Itunes</a:t>
            </a:r>
            <a:r>
              <a:rPr lang="en-AU" sz="2000" dirty="0" smtClean="0"/>
              <a:t> cards for remuneration </a:t>
            </a:r>
          </a:p>
        </p:txBody>
      </p:sp>
    </p:spTree>
    <p:extLst>
      <p:ext uri="{BB962C8B-B14F-4D97-AF65-F5344CB8AC3E}">
        <p14:creationId xmlns:p14="http://schemas.microsoft.com/office/powerpoint/2010/main" val="3291964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875" cy="1325563"/>
          </a:xfrm>
        </p:spPr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Establishment of Young Persons Family Law Advisory Group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AU" dirty="0" smtClean="0"/>
              <a:t>With </a:t>
            </a:r>
            <a:r>
              <a:rPr lang="en-AU" dirty="0"/>
              <a:t>consultation of the YPFLAG Working Group, numerous methods were discussed to recruit participants, including</a:t>
            </a:r>
            <a:r>
              <a:rPr lang="en-AU" dirty="0" smtClean="0"/>
              <a:t>:</a:t>
            </a:r>
            <a:endParaRPr lang="en-AU" dirty="0"/>
          </a:p>
          <a:p>
            <a:pPr lvl="1"/>
            <a:r>
              <a:rPr lang="en-AU" sz="2800" dirty="0"/>
              <a:t>Using connections of the Working Group;</a:t>
            </a:r>
          </a:p>
          <a:p>
            <a:pPr lvl="1"/>
            <a:r>
              <a:rPr lang="en-AU" sz="2800" dirty="0"/>
              <a:t>Identifying past clients of the Working Group who have had contact with children;</a:t>
            </a:r>
          </a:p>
          <a:p>
            <a:pPr lvl="1"/>
            <a:r>
              <a:rPr lang="en-AU" sz="2800" dirty="0"/>
              <a:t>Connecting with other organisations and government departments, </a:t>
            </a:r>
            <a:r>
              <a:rPr lang="en-AU" sz="2800" dirty="0" smtClean="0"/>
              <a:t>including </a:t>
            </a:r>
            <a:r>
              <a:rPr lang="en-AU" sz="2800" dirty="0"/>
              <a:t>DECD and Families SA;</a:t>
            </a:r>
          </a:p>
          <a:p>
            <a:pPr lvl="1"/>
            <a:r>
              <a:rPr lang="en-AU" sz="2800" dirty="0"/>
              <a:t>Word of </a:t>
            </a:r>
            <a:r>
              <a:rPr lang="en-AU" sz="2800" dirty="0" smtClean="0"/>
              <a:t>mouth</a:t>
            </a:r>
          </a:p>
          <a:p>
            <a:pPr lvl="1"/>
            <a:r>
              <a:rPr lang="en-AU" sz="2800" dirty="0" smtClean="0"/>
              <a:t>Limited recruitment drive 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877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880" y="0"/>
            <a:ext cx="4365230" cy="617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0"/>
            <a:ext cx="436523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Initial Meeting/Interviews with Recruits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AU" dirty="0" smtClean="0"/>
              <a:t>Coordinator </a:t>
            </a:r>
            <a:r>
              <a:rPr lang="en-AU" dirty="0" smtClean="0"/>
              <a:t>m</a:t>
            </a:r>
            <a:r>
              <a:rPr lang="en-AU" dirty="0" smtClean="0"/>
              <a:t>et with each participant who wanted to be involved</a:t>
            </a:r>
          </a:p>
          <a:p>
            <a:pPr algn="just"/>
            <a:r>
              <a:rPr lang="en-AU" dirty="0" smtClean="0"/>
              <a:t>Discussed </a:t>
            </a:r>
            <a:r>
              <a:rPr lang="en-AU" dirty="0" smtClean="0"/>
              <a:t>expectations </a:t>
            </a:r>
            <a:r>
              <a:rPr lang="en-AU" dirty="0" smtClean="0"/>
              <a:t>- not an ‘interview’ </a:t>
            </a:r>
            <a:r>
              <a:rPr lang="en-AU" dirty="0" smtClean="0"/>
              <a:t>but wanted recruits to feel that their participation was important and valued</a:t>
            </a:r>
          </a:p>
          <a:p>
            <a:pPr algn="just"/>
            <a:r>
              <a:rPr lang="en-AU" dirty="0"/>
              <a:t>A</a:t>
            </a:r>
            <a:r>
              <a:rPr lang="en-AU" dirty="0" smtClean="0"/>
              <a:t>sked series of questions- why </a:t>
            </a:r>
            <a:r>
              <a:rPr lang="en-AU" dirty="0"/>
              <a:t>they wanted to be </a:t>
            </a:r>
            <a:r>
              <a:rPr lang="en-AU" dirty="0" smtClean="0"/>
              <a:t>involved?</a:t>
            </a:r>
          </a:p>
          <a:p>
            <a:pPr algn="just"/>
            <a:r>
              <a:rPr lang="en-AU" dirty="0" smtClean="0"/>
              <a:t>Most responded with wanting to make a difference to other children</a:t>
            </a:r>
          </a:p>
          <a:p>
            <a:pPr algn="just"/>
            <a:r>
              <a:rPr lang="en-AU" dirty="0" smtClean="0"/>
              <a:t>Parental </a:t>
            </a:r>
            <a:r>
              <a:rPr lang="en-AU" dirty="0"/>
              <a:t>consent forms were provided and signed- both parents required unless sole parental responsibility</a:t>
            </a:r>
          </a:p>
          <a:p>
            <a:pPr algn="just"/>
            <a:r>
              <a:rPr lang="en-AU" dirty="0"/>
              <a:t> Confidentiality and privacy of information assured save and except mandatory obligations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00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Characteristics of YPFLAG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07958"/>
            <a:ext cx="5181600" cy="466900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AU" dirty="0" smtClean="0"/>
              <a:t>Eventually secured 10 young people:</a:t>
            </a:r>
          </a:p>
          <a:p>
            <a:pPr lvl="1" algn="just"/>
            <a:r>
              <a:rPr lang="en-AU" dirty="0" smtClean="0"/>
              <a:t>Aged between 14-17 ( Year 10- 12 high school)</a:t>
            </a:r>
          </a:p>
          <a:p>
            <a:pPr lvl="1" algn="just"/>
            <a:r>
              <a:rPr lang="en-AU" dirty="0" smtClean="0"/>
              <a:t>Attend different schools in different socio-economic areas of Adelaide</a:t>
            </a:r>
          </a:p>
          <a:p>
            <a:pPr lvl="1" algn="just"/>
            <a:r>
              <a:rPr lang="en-AU" dirty="0" smtClean="0"/>
              <a:t>4 boys and </a:t>
            </a:r>
            <a:r>
              <a:rPr lang="en-AU" dirty="0"/>
              <a:t>6</a:t>
            </a:r>
            <a:r>
              <a:rPr lang="en-AU" dirty="0" smtClean="0"/>
              <a:t> girls- tried to manage a gender balance </a:t>
            </a:r>
          </a:p>
          <a:p>
            <a:pPr algn="just"/>
            <a:r>
              <a:rPr lang="en-AU" dirty="0" smtClean="0"/>
              <a:t>Come from a range of backgrounds- one girl lives in a regional area – organise meetings to coincide with her braces appointments</a:t>
            </a:r>
          </a:p>
          <a:p>
            <a:pPr algn="just"/>
            <a:r>
              <a:rPr lang="en-AU" dirty="0" smtClean="0"/>
              <a:t>9/10 parents went to Court </a:t>
            </a:r>
          </a:p>
          <a:p>
            <a:pPr algn="just"/>
            <a:r>
              <a:rPr lang="en-AU" dirty="0" smtClean="0"/>
              <a:t>Some YPFLAG are siblings- but they have had different experiences and outcomes </a:t>
            </a:r>
          </a:p>
          <a:p>
            <a:pPr algn="just"/>
            <a:r>
              <a:rPr lang="en-AU" dirty="0" smtClean="0"/>
              <a:t>Some have specific safety concerns – Intervention Orders exist against one parent </a:t>
            </a:r>
          </a:p>
          <a:p>
            <a:pPr algn="just"/>
            <a:r>
              <a:rPr lang="en-AU" dirty="0" smtClean="0"/>
              <a:t>Individual personalities but all very capable and able to express themselves </a:t>
            </a:r>
          </a:p>
          <a:p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8254"/>
            <a:ext cx="5181600" cy="2926080"/>
          </a:xfrm>
        </p:spPr>
      </p:pic>
    </p:spTree>
    <p:extLst>
      <p:ext uri="{BB962C8B-B14F-4D97-AF65-F5344CB8AC3E}">
        <p14:creationId xmlns:p14="http://schemas.microsoft.com/office/powerpoint/2010/main" val="359603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Commencement of YPFLAG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105649" cy="4351338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 smtClean="0"/>
              <a:t>First Orientation Meeting held on 14 September 2016</a:t>
            </a:r>
          </a:p>
          <a:p>
            <a:pPr lvl="0" algn="just"/>
            <a:r>
              <a:rPr lang="en-AU" sz="2400" dirty="0" smtClean="0"/>
              <a:t>All wanted to be involved as they wanted to make a difference to other children of separated parents</a:t>
            </a:r>
          </a:p>
          <a:p>
            <a:pPr lvl="0" algn="just"/>
            <a:r>
              <a:rPr lang="en-AU" sz="2400" dirty="0" smtClean="0"/>
              <a:t>Discussions had about where to hold meetings- during the recruitment phase, one of the participants refused to attend at the Court</a:t>
            </a:r>
          </a:p>
          <a:p>
            <a:pPr lvl="0" algn="just"/>
            <a:r>
              <a:rPr lang="en-AU" sz="2400" dirty="0" smtClean="0"/>
              <a:t>Working Group has had to reassess the project as the YPFLAG it has evolved and issues have come to light</a:t>
            </a:r>
            <a:endParaRPr lang="en-AU" sz="24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88988" y="1073937"/>
            <a:ext cx="617694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4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Overview of  YPFLAG</a:t>
            </a:r>
            <a:br>
              <a:rPr lang="en-AU" dirty="0" smtClean="0">
                <a:solidFill>
                  <a:srgbClr val="7030A0"/>
                </a:solidFill>
              </a:rPr>
            </a:br>
            <a:r>
              <a:rPr lang="en-AU" dirty="0" smtClean="0">
                <a:solidFill>
                  <a:srgbClr val="7030A0"/>
                </a:solidFill>
              </a:rPr>
              <a:t>Discussions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68" y="1106905"/>
            <a:ext cx="6848476" cy="4630070"/>
          </a:xfrm>
        </p:spPr>
        <p:txBody>
          <a:bodyPr>
            <a:noAutofit/>
          </a:bodyPr>
          <a:lstStyle/>
          <a:p>
            <a:pPr lvl="0" algn="just"/>
            <a:endParaRPr lang="en-AU" sz="1800" dirty="0" smtClean="0"/>
          </a:p>
          <a:p>
            <a:pPr lvl="0" algn="just"/>
            <a:r>
              <a:rPr lang="en-AU" sz="1800" dirty="0" smtClean="0"/>
              <a:t>Used a </a:t>
            </a:r>
            <a:r>
              <a:rPr lang="en-AU" sz="1800" dirty="0"/>
              <a:t>n</a:t>
            </a:r>
            <a:r>
              <a:rPr lang="en-AU" sz="1800" dirty="0" smtClean="0"/>
              <a:t>arrative </a:t>
            </a:r>
            <a:r>
              <a:rPr lang="en-AU" sz="1800" dirty="0" smtClean="0"/>
              <a:t>methodology</a:t>
            </a:r>
          </a:p>
          <a:p>
            <a:pPr lvl="0" algn="just"/>
            <a:r>
              <a:rPr lang="en-AU" sz="1800" dirty="0" smtClean="0"/>
              <a:t>At Orientation </a:t>
            </a:r>
            <a:r>
              <a:rPr lang="en-AU" sz="1800" dirty="0"/>
              <a:t>Meeting, the YPFLAG created a ‘Terms of Reference’/Charter’ to reflect their goals and expectations of the </a:t>
            </a:r>
            <a:r>
              <a:rPr lang="en-AU" sz="1800" dirty="0" smtClean="0"/>
              <a:t>project - ensure the YPFLAG themselves were ‘ drivers’ of the project and that the project was through their eyes;</a:t>
            </a:r>
          </a:p>
          <a:p>
            <a:pPr lvl="0" algn="just"/>
            <a:r>
              <a:rPr lang="en-AU" sz="1800" dirty="0" smtClean="0"/>
              <a:t>Visit to the Family Law Courts Children's Area- changes made based on report </a:t>
            </a:r>
          </a:p>
          <a:p>
            <a:pPr lvl="0" algn="just"/>
            <a:r>
              <a:rPr lang="en-AU" sz="1800" dirty="0" smtClean="0"/>
              <a:t>Other meetings:</a:t>
            </a:r>
          </a:p>
          <a:p>
            <a:pPr lvl="1" algn="just"/>
            <a:r>
              <a:rPr lang="en-AU" sz="1800" dirty="0" smtClean="0"/>
              <a:t>Sharing of their ‘ story’  ( if felt able to do so);</a:t>
            </a:r>
          </a:p>
          <a:p>
            <a:pPr lvl="1" algn="just"/>
            <a:r>
              <a:rPr lang="en-AU" sz="1800" dirty="0" smtClean="0"/>
              <a:t>What was the best thing? What was the worst thing? What would you recommend to a friend going through the same thing?</a:t>
            </a:r>
          </a:p>
          <a:p>
            <a:pPr lvl="1" algn="just"/>
            <a:r>
              <a:rPr lang="en-AU" sz="1800" dirty="0" smtClean="0"/>
              <a:t>Feedback on the ‘ Kids Are First’ program- need to be ‘ harder’ on parents;</a:t>
            </a:r>
          </a:p>
          <a:p>
            <a:pPr lvl="1" algn="just"/>
            <a:r>
              <a:rPr lang="en-AU" sz="1800" dirty="0" smtClean="0"/>
              <a:t>Feedback on Family Law Courts website section for kids/young people</a:t>
            </a:r>
          </a:p>
          <a:p>
            <a:pPr lvl="1" algn="just"/>
            <a:endParaRPr lang="en-AU" sz="1800" dirty="0" smtClean="0"/>
          </a:p>
          <a:p>
            <a:pPr lvl="1" algn="just"/>
            <a:endParaRPr lang="en-AU" sz="1800" dirty="0" smtClean="0"/>
          </a:p>
          <a:p>
            <a:pPr lvl="1" algn="just"/>
            <a:endParaRPr lang="en-AU" sz="1800" dirty="0" smtClean="0"/>
          </a:p>
          <a:p>
            <a:pPr lvl="1" algn="just"/>
            <a:endParaRPr lang="en-AU" sz="1800" dirty="0" smtClean="0"/>
          </a:p>
          <a:p>
            <a:pPr lvl="0" algn="just"/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1"/>
          <a:stretch/>
        </p:blipFill>
        <p:spPr>
          <a:xfrm>
            <a:off x="7486651" y="-14289"/>
            <a:ext cx="4705349" cy="61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Support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762500" cy="4351338"/>
          </a:xfrm>
        </p:spPr>
        <p:txBody>
          <a:bodyPr>
            <a:noAutofit/>
          </a:bodyPr>
          <a:lstStyle/>
          <a:p>
            <a:pPr lvl="0" algn="just"/>
            <a:r>
              <a:rPr lang="en-AU" sz="2000" dirty="0"/>
              <a:t>Emotional support has been provided to the young people during meetings, such as holding breaks where possible, offering individual discussions where necessary, allowing age appropriate language. </a:t>
            </a:r>
            <a:endParaRPr lang="en-AU" sz="2000" dirty="0" smtClean="0"/>
          </a:p>
          <a:p>
            <a:pPr lvl="0" algn="just"/>
            <a:r>
              <a:rPr lang="en-AU" sz="2000" dirty="0" smtClean="0"/>
              <a:t>Robin and Angela ( facilitators) provide a great support and offer safety net for YPFLAG </a:t>
            </a:r>
            <a:endParaRPr lang="en-AU" sz="2000" dirty="0"/>
          </a:p>
          <a:p>
            <a:pPr algn="just"/>
            <a:r>
              <a:rPr lang="en-AU" sz="2000" dirty="0"/>
              <a:t>Follow up to the YPFLAG meetings has been undertaken by the Coordinator by contacting the young people post the meetings to ‘check in’.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675" y="0"/>
            <a:ext cx="6029325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Acknowledgement of Country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pPr marL="0" indent="0" algn="just">
              <a:buNone/>
            </a:pPr>
            <a:r>
              <a:rPr lang="en-AU" dirty="0" smtClean="0"/>
              <a:t>I would like to acknowledge that the land we meet on is the traditional lands for the Kaurna people, and that I respect their spiritual relationship with their country. I would like to acknowledge the Kaurna people as the custodians of the Adelaide Hills region and recognise that their culture and heritage is still important to the Kaurna people today.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36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08" y="365125"/>
            <a:ext cx="10515600" cy="1325563"/>
          </a:xfrm>
        </p:spPr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Recurring themes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08" y="1690688"/>
            <a:ext cx="6562725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AU" sz="2400" dirty="0"/>
              <a:t>A</a:t>
            </a:r>
            <a:r>
              <a:rPr lang="en-AU" sz="2400" dirty="0" smtClean="0"/>
              <a:t>necdotally ongoing themes from the YPFLAG to date:</a:t>
            </a:r>
          </a:p>
          <a:p>
            <a:pPr lvl="1" algn="just"/>
            <a:r>
              <a:rPr lang="en-AU" dirty="0" smtClean="0"/>
              <a:t>Lack of consultation with young people;</a:t>
            </a:r>
          </a:p>
          <a:p>
            <a:pPr lvl="1" algn="just"/>
            <a:r>
              <a:rPr lang="en-AU" dirty="0" smtClean="0"/>
              <a:t>Parents/adults failing to keep children informed about what's going on; </a:t>
            </a:r>
          </a:p>
          <a:p>
            <a:pPr lvl="1" algn="just"/>
            <a:r>
              <a:rPr lang="en-AU" dirty="0" smtClean="0"/>
              <a:t>Kids have offered suggestions or alternatives about how things could be improved; </a:t>
            </a:r>
          </a:p>
          <a:p>
            <a:pPr lvl="1" algn="just"/>
            <a:r>
              <a:rPr lang="en-AU" dirty="0" smtClean="0"/>
              <a:t>Adults see things through an ‘adult‘ lens, even when we are thinking we are thinking about children/young people; </a:t>
            </a:r>
          </a:p>
          <a:p>
            <a:pPr lvl="1" algn="just"/>
            <a:r>
              <a:rPr lang="en-AU" dirty="0" smtClean="0"/>
              <a:t>Sense of belonging – sense of family; </a:t>
            </a:r>
          </a:p>
          <a:p>
            <a:pPr lvl="1" algn="just"/>
            <a:r>
              <a:rPr lang="en-AU" dirty="0" smtClean="0"/>
              <a:t>Charter of ‘ Rights’ for children when in the Court – concept of ‘ Children's Advocate/Support Person’ </a:t>
            </a:r>
          </a:p>
          <a:p>
            <a:pPr lvl="1" algn="just"/>
            <a:r>
              <a:rPr lang="en-AU" dirty="0" smtClean="0"/>
              <a:t>Strong emphasis on being told the ‘ truth’</a:t>
            </a:r>
          </a:p>
          <a:p>
            <a:pPr lvl="1" algn="just"/>
            <a:r>
              <a:rPr lang="en-AU" dirty="0" smtClean="0"/>
              <a:t>All wish to make a difference to other children going through parental separation- don’t want others to go through what they went through and want to make a difference to the system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4263" y="0"/>
            <a:ext cx="475773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Challenges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9568"/>
            <a:ext cx="5405438" cy="4682458"/>
          </a:xfrm>
        </p:spPr>
        <p:txBody>
          <a:bodyPr>
            <a:noAutofit/>
          </a:bodyPr>
          <a:lstStyle/>
          <a:p>
            <a:pPr algn="just"/>
            <a:r>
              <a:rPr lang="en-AU" sz="2400" dirty="0"/>
              <a:t>S</a:t>
            </a:r>
            <a:r>
              <a:rPr lang="en-AU" sz="2400" dirty="0" smtClean="0"/>
              <a:t>ignificant </a:t>
            </a:r>
            <a:r>
              <a:rPr lang="en-AU" sz="2400" dirty="0"/>
              <a:t>steps in which to meet our key targets </a:t>
            </a:r>
            <a:r>
              <a:rPr lang="en-AU" sz="2400" dirty="0" smtClean="0"/>
              <a:t>with </a:t>
            </a:r>
            <a:r>
              <a:rPr lang="en-AU" sz="2400" dirty="0"/>
              <a:t>the YPFLAG </a:t>
            </a:r>
            <a:r>
              <a:rPr lang="en-AU" sz="2400" dirty="0" smtClean="0"/>
              <a:t>project- still </a:t>
            </a:r>
            <a:r>
              <a:rPr lang="en-AU" sz="2400" dirty="0"/>
              <a:t>some work to do in which to meet all key </a:t>
            </a:r>
            <a:r>
              <a:rPr lang="en-AU" sz="2400" dirty="0" smtClean="0"/>
              <a:t>objectives</a:t>
            </a:r>
          </a:p>
          <a:p>
            <a:pPr algn="just"/>
            <a:r>
              <a:rPr lang="en-AU" sz="2400" dirty="0" smtClean="0"/>
              <a:t>Feeling that haven’t quite finished- not able to prepare an evaluation </a:t>
            </a:r>
            <a:r>
              <a:rPr lang="en-AU" sz="2400" dirty="0" smtClean="0"/>
              <a:t>– extended the timeframe of project to 18 months to enable us to obtain more information </a:t>
            </a:r>
            <a:endParaRPr lang="en-AU" sz="2400" dirty="0" smtClean="0"/>
          </a:p>
          <a:p>
            <a:pPr algn="just"/>
            <a:r>
              <a:rPr lang="en-AU" sz="2400" dirty="0"/>
              <a:t>Huge learning curve in running the meetings- takes a lot of energy and expertise to engage young </a:t>
            </a:r>
            <a:r>
              <a:rPr lang="en-AU" sz="2400" dirty="0" smtClean="0"/>
              <a:t>people</a:t>
            </a:r>
            <a:endParaRPr lang="en-AU" sz="2400" dirty="0" smtClean="0"/>
          </a:p>
          <a:p>
            <a:pPr marL="0" indent="0" algn="just">
              <a:buNone/>
            </a:pP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598" y="0"/>
            <a:ext cx="4969402" cy="61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Lessons learned </a:t>
            </a:r>
            <a:r>
              <a:rPr lang="en-AU" dirty="0" smtClean="0">
                <a:solidFill>
                  <a:srgbClr val="7030A0"/>
                </a:solidFill>
              </a:rPr>
              <a:t>so far….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AU" dirty="0" smtClean="0"/>
              <a:t>Continue to learn and grow from each session with YPFLAG</a:t>
            </a:r>
          </a:p>
          <a:p>
            <a:pPr lvl="0"/>
            <a:r>
              <a:rPr lang="en-AU" dirty="0" smtClean="0"/>
              <a:t>Recognise that YPFLAG </a:t>
            </a:r>
            <a:r>
              <a:rPr lang="en-AU" dirty="0"/>
              <a:t>participants have taken some time to </a:t>
            </a:r>
            <a:r>
              <a:rPr lang="en-AU" dirty="0" smtClean="0"/>
              <a:t>relax</a:t>
            </a:r>
          </a:p>
          <a:p>
            <a:pPr lvl="0"/>
            <a:r>
              <a:rPr lang="en-AU" dirty="0" smtClean="0"/>
              <a:t>Taken some time to trust </a:t>
            </a:r>
            <a:r>
              <a:rPr lang="en-AU" dirty="0"/>
              <a:t>each other and therefore open up properly about their experiences. </a:t>
            </a:r>
          </a:p>
          <a:p>
            <a:pPr lvl="0"/>
            <a:r>
              <a:rPr lang="en-AU" dirty="0" smtClean="0"/>
              <a:t>Some </a:t>
            </a:r>
            <a:r>
              <a:rPr lang="en-AU" dirty="0"/>
              <a:t>of the information obtained from the YPFLAG, whilst very useful to date, </a:t>
            </a:r>
            <a:r>
              <a:rPr lang="en-AU" dirty="0" smtClean="0"/>
              <a:t>remains limited </a:t>
            </a:r>
            <a:r>
              <a:rPr lang="en-AU" dirty="0"/>
              <a:t>or measured;</a:t>
            </a:r>
          </a:p>
          <a:p>
            <a:pPr lvl="0"/>
            <a:r>
              <a:rPr lang="en-AU" dirty="0"/>
              <a:t>There are still some major themes important to explore with the YPFLAG which we think will enable us to produce a more thorough and meaningful evaluation</a:t>
            </a:r>
            <a:r>
              <a:rPr lang="en-AU" dirty="0" smtClean="0"/>
              <a:t>;</a:t>
            </a:r>
          </a:p>
          <a:p>
            <a:pPr lvl="0"/>
            <a:r>
              <a:rPr lang="en-AU" dirty="0" smtClean="0"/>
              <a:t>Small sample size- not able to capture a large sample or diverse range of experiences;</a:t>
            </a:r>
          </a:p>
          <a:p>
            <a:pPr lvl="0"/>
            <a:r>
              <a:rPr lang="en-AU" dirty="0" smtClean="0"/>
              <a:t>Seen as a bit ‘ old school’;</a:t>
            </a:r>
            <a:endParaRPr lang="en-AU" dirty="0"/>
          </a:p>
          <a:p>
            <a:pPr lvl="0"/>
            <a:r>
              <a:rPr lang="en-AU" dirty="0" smtClean="0"/>
              <a:t>The </a:t>
            </a:r>
            <a:r>
              <a:rPr lang="en-AU" dirty="0"/>
              <a:t>project has a lack of </a:t>
            </a:r>
            <a:r>
              <a:rPr lang="en-AU" dirty="0" smtClean="0"/>
              <a:t>resources;</a:t>
            </a:r>
          </a:p>
          <a:p>
            <a:pPr lvl="0"/>
            <a:r>
              <a:rPr lang="en-AU" dirty="0" smtClean="0"/>
              <a:t>YPFLAG participants need to be fed before they are able to talk!</a:t>
            </a:r>
          </a:p>
          <a:p>
            <a:pPr lvl="0"/>
            <a:r>
              <a:rPr lang="en-AU" dirty="0" smtClean="0"/>
              <a:t>Tired after a long day at school- January meeting flowed well as the kids were well rested and relaxed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3796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26" b="14898"/>
          <a:stretch/>
        </p:blipFill>
        <p:spPr>
          <a:xfrm>
            <a:off x="8572500" y="390526"/>
            <a:ext cx="3207761" cy="1300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Other Challenges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916"/>
            <a:ext cx="7734300" cy="4685047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2900" dirty="0" smtClean="0"/>
              <a:t>In addition to a report, may </a:t>
            </a:r>
            <a:r>
              <a:rPr lang="en-AU" sz="2900" dirty="0"/>
              <a:t>be greater prospect of success in securing ongoing funding of the YPFLAG </a:t>
            </a:r>
            <a:r>
              <a:rPr lang="en-AU" sz="2900" dirty="0" smtClean="0"/>
              <a:t>if the </a:t>
            </a:r>
            <a:r>
              <a:rPr lang="en-AU" sz="2900" dirty="0"/>
              <a:t>YPFLAG pilot is promoted to external and internal stakeholders within the family law and community sectors. </a:t>
            </a:r>
            <a:endParaRPr lang="en-AU" sz="2900" dirty="0" smtClean="0"/>
          </a:p>
          <a:p>
            <a:pPr algn="just"/>
            <a:r>
              <a:rPr lang="en-AU" sz="2900" dirty="0"/>
              <a:t>O</a:t>
            </a:r>
            <a:r>
              <a:rPr lang="en-AU" sz="2900" dirty="0" smtClean="0"/>
              <a:t>ver last few months</a:t>
            </a:r>
            <a:r>
              <a:rPr lang="en-AU" sz="2900" dirty="0"/>
              <a:t>, </a:t>
            </a:r>
            <a:r>
              <a:rPr lang="en-AU" sz="2900" dirty="0" smtClean="0"/>
              <a:t>campaigned </a:t>
            </a:r>
            <a:r>
              <a:rPr lang="en-AU" sz="2900" dirty="0"/>
              <a:t>and </a:t>
            </a:r>
            <a:r>
              <a:rPr lang="en-AU" sz="2900" dirty="0" smtClean="0"/>
              <a:t>lobbied </a:t>
            </a:r>
            <a:r>
              <a:rPr lang="en-AU" sz="2900" dirty="0"/>
              <a:t>major stakeholders in terms of networking and making further and stronger external relationships with government and non-government agencies who would be interested in funding YPFLAG in which to try to secure a permanent </a:t>
            </a:r>
            <a:r>
              <a:rPr lang="en-AU" sz="2900" dirty="0" smtClean="0"/>
              <a:t>YPFLAG</a:t>
            </a:r>
            <a:r>
              <a:rPr lang="en-AU" sz="2900" dirty="0"/>
              <a:t> </a:t>
            </a:r>
            <a:r>
              <a:rPr lang="en-AU" sz="2900" dirty="0" smtClean="0"/>
              <a:t>( or similar ) in the future.</a:t>
            </a:r>
            <a:endParaRPr lang="en-AU" sz="2900" dirty="0"/>
          </a:p>
          <a:p>
            <a:endParaRPr lang="en-AU" dirty="0"/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3882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Plan until completion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148638" cy="4351338"/>
          </a:xfrm>
        </p:spPr>
        <p:txBody>
          <a:bodyPr>
            <a:noAutofit/>
          </a:bodyPr>
          <a:lstStyle/>
          <a:p>
            <a:pPr algn="just"/>
            <a:r>
              <a:rPr lang="en-AU" sz="2400" dirty="0" smtClean="0"/>
              <a:t>Two further meetings with YPFLAG- gather as much information as possible in consultation with Working Group</a:t>
            </a:r>
          </a:p>
          <a:p>
            <a:pPr algn="just"/>
            <a:r>
              <a:rPr lang="en-AU" sz="2400" dirty="0" smtClean="0"/>
              <a:t>Hold final meeting  in December 2017 Celebration – Certificate of Participation to be received by participants</a:t>
            </a:r>
          </a:p>
          <a:p>
            <a:pPr algn="just"/>
            <a:r>
              <a:rPr lang="en-AU" sz="2400" dirty="0" smtClean="0"/>
              <a:t>Retiring Chief Justice Diana </a:t>
            </a:r>
            <a:r>
              <a:rPr lang="en-AU" sz="2400" dirty="0" err="1" smtClean="0"/>
              <a:t>Byrant</a:t>
            </a:r>
            <a:r>
              <a:rPr lang="en-AU" sz="2400" dirty="0" smtClean="0"/>
              <a:t> agreed to be ambassador </a:t>
            </a:r>
          </a:p>
          <a:p>
            <a:pPr algn="just"/>
            <a:r>
              <a:rPr lang="en-AU" sz="2400" dirty="0" smtClean="0"/>
              <a:t>Prepare </a:t>
            </a:r>
            <a:r>
              <a:rPr lang="en-AU" sz="2400" dirty="0"/>
              <a:t>a final report/evaluation – to be completed </a:t>
            </a:r>
            <a:r>
              <a:rPr lang="en-AU" sz="2400" dirty="0" smtClean="0"/>
              <a:t>in partnership with Deakin University in January/February 2018</a:t>
            </a:r>
          </a:p>
          <a:p>
            <a:pPr algn="just"/>
            <a:r>
              <a:rPr lang="en-AU" sz="2400" dirty="0"/>
              <a:t>Promote the pilot project as much as possible </a:t>
            </a:r>
            <a:br>
              <a:rPr lang="en-AU" sz="2400" dirty="0"/>
            </a:br>
            <a:r>
              <a:rPr lang="en-AU" sz="2400" dirty="0"/>
              <a:t> in which to secure a final funding source for YPFLAG on ongoing </a:t>
            </a:r>
            <a:r>
              <a:rPr lang="en-AU" sz="2400" dirty="0" smtClean="0"/>
              <a:t>basis </a:t>
            </a:r>
            <a:endParaRPr lang="en-AU" sz="2400" dirty="0"/>
          </a:p>
          <a:p>
            <a:pPr algn="just"/>
            <a:endParaRPr lang="en-AU" sz="2400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26" b="14898"/>
          <a:stretch/>
        </p:blipFill>
        <p:spPr>
          <a:xfrm>
            <a:off x="8572500" y="390526"/>
            <a:ext cx="3207761" cy="13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71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Success?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AU" dirty="0" smtClean="0"/>
              <a:t>Difficult to measure </a:t>
            </a:r>
          </a:p>
          <a:p>
            <a:pPr algn="just"/>
            <a:r>
              <a:rPr lang="en-AU" dirty="0" smtClean="0"/>
              <a:t>No attrition rate to date- all 10 participants have continued</a:t>
            </a:r>
          </a:p>
          <a:p>
            <a:pPr algn="just"/>
            <a:r>
              <a:rPr lang="en-AU" dirty="0" smtClean="0"/>
              <a:t>Anecdotally, YPFLAG participants seemed to have improved and continue to turn up</a:t>
            </a:r>
          </a:p>
          <a:p>
            <a:r>
              <a:rPr lang="en-AU" dirty="0" smtClean="0"/>
              <a:t>All wanted to continue for further 6 months</a:t>
            </a:r>
          </a:p>
          <a:p>
            <a:pPr algn="just"/>
            <a:r>
              <a:rPr lang="en-AU" dirty="0" smtClean="0"/>
              <a:t>All have expressed a desire to improve the lives of other children who experience parental separation</a:t>
            </a:r>
          </a:p>
          <a:p>
            <a:pPr algn="just"/>
            <a:r>
              <a:rPr lang="en-AU" dirty="0" smtClean="0"/>
              <a:t>Participants who cried every time, has not cried last few meetings and keeps coming back</a:t>
            </a:r>
          </a:p>
          <a:p>
            <a:pPr algn="just"/>
            <a:r>
              <a:rPr lang="en-AU" dirty="0" smtClean="0"/>
              <a:t>Have been a few incidents- have been dealt with appropriately </a:t>
            </a:r>
          </a:p>
          <a:p>
            <a:pPr algn="just"/>
            <a:r>
              <a:rPr lang="en-AU" dirty="0" smtClean="0"/>
              <a:t>No complaints or negative feedback received from parents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581"/>
            <a:ext cx="5181600" cy="3453425"/>
          </a:xfrm>
        </p:spPr>
      </p:pic>
    </p:spTree>
    <p:extLst>
      <p:ext uri="{BB962C8B-B14F-4D97-AF65-F5344CB8AC3E}">
        <p14:creationId xmlns:p14="http://schemas.microsoft.com/office/powerpoint/2010/main" val="305659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Unintended Consequences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Whilst </a:t>
            </a:r>
            <a:r>
              <a:rPr lang="en-AU" dirty="0" smtClean="0"/>
              <a:t>some challenges, watched the YPFLAG grow more comfortable over time</a:t>
            </a:r>
          </a:p>
          <a:p>
            <a:r>
              <a:rPr lang="en-AU" dirty="0" smtClean="0"/>
              <a:t>Kids have come out of their shell</a:t>
            </a:r>
          </a:p>
          <a:p>
            <a:r>
              <a:rPr lang="en-AU" dirty="0" smtClean="0"/>
              <a:t>Formed friendships</a:t>
            </a:r>
          </a:p>
          <a:p>
            <a:r>
              <a:rPr lang="en-AU" dirty="0" smtClean="0"/>
              <a:t>Feel safe- always have a safety net and feel brave enough to share some very personal information that they know wont be repeated elsewhere and that others can relate and identify with</a:t>
            </a:r>
          </a:p>
          <a:p>
            <a:r>
              <a:rPr lang="en-AU" dirty="0" smtClean="0"/>
              <a:t>Improved well-being – part of something that is making a real </a:t>
            </a:r>
            <a:r>
              <a:rPr lang="en-AU" dirty="0" smtClean="0"/>
              <a:t>difference- no further harm principle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95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Future?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Uncertain what this will bring</a:t>
            </a:r>
          </a:p>
          <a:p>
            <a:r>
              <a:rPr lang="en-AU" dirty="0" smtClean="0"/>
              <a:t>Challenge to continue on without losing momentum</a:t>
            </a:r>
          </a:p>
          <a:p>
            <a:r>
              <a:rPr lang="en-AU" dirty="0" smtClean="0"/>
              <a:t>Look at alternative models- </a:t>
            </a:r>
            <a:r>
              <a:rPr lang="en-AU" dirty="0" err="1" smtClean="0"/>
              <a:t>eg</a:t>
            </a:r>
            <a:r>
              <a:rPr lang="en-AU" dirty="0" smtClean="0"/>
              <a:t>: look at collaborating with State system ( Care and Protection who have Youth Advisory Council) </a:t>
            </a:r>
          </a:p>
          <a:p>
            <a:r>
              <a:rPr lang="en-AU" dirty="0" smtClean="0"/>
              <a:t>Look at alternative approaches- such as on project by project or consultancy basis</a:t>
            </a:r>
          </a:p>
          <a:p>
            <a:r>
              <a:rPr lang="en-AU" dirty="0" smtClean="0"/>
              <a:t>Ultimately we hope that the lessons learned from the YPFLAG </a:t>
            </a:r>
          </a:p>
          <a:p>
            <a:r>
              <a:rPr lang="en-AU" dirty="0" smtClean="0"/>
              <a:t>What about YPFLAG </a:t>
            </a:r>
            <a:r>
              <a:rPr lang="en-AU" dirty="0" smtClean="0"/>
              <a:t>themselves- most wish </a:t>
            </a:r>
            <a:r>
              <a:rPr lang="en-AU" dirty="0" smtClean="0"/>
              <a:t>to continue to make a difference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1287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62563" cy="1325563"/>
          </a:xfrm>
        </p:spPr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Conclusion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1175" cy="4351338"/>
          </a:xfrm>
        </p:spPr>
        <p:txBody>
          <a:bodyPr/>
          <a:lstStyle/>
          <a:p>
            <a:r>
              <a:rPr lang="en-AU" sz="2400" dirty="0" smtClean="0"/>
              <a:t>Valuable exercise personally and professionally</a:t>
            </a:r>
          </a:p>
          <a:p>
            <a:r>
              <a:rPr lang="en-AU" sz="2400" dirty="0" smtClean="0"/>
              <a:t>Reinventing the wheel- no real precedent for this type of project and limited support – no large Government department funding and it has been done mostly with ‘in kind’ support</a:t>
            </a:r>
          </a:p>
          <a:p>
            <a:r>
              <a:rPr lang="en-AU" sz="2400" dirty="0" smtClean="0"/>
              <a:t>Needed on a longer term basis for the benefit of professionals in the sector and for the children who are caught up in the conflict </a:t>
            </a:r>
            <a:r>
              <a:rPr lang="en-AU" sz="2400" smtClean="0"/>
              <a:t>caused by parental </a:t>
            </a:r>
            <a:r>
              <a:rPr lang="en-AU" sz="2400" dirty="0" smtClean="0"/>
              <a:t>separation 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362" y="0"/>
            <a:ext cx="5100638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Questions?</a:t>
            </a:r>
            <a:endParaRPr lang="en-AU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r="25663"/>
          <a:stretch/>
        </p:blipFill>
        <p:spPr>
          <a:xfrm>
            <a:off x="7197090" y="0"/>
            <a:ext cx="499491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115"/>
            <a:ext cx="10515600" cy="1325563"/>
          </a:xfrm>
        </p:spPr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Introduction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968" y="1224247"/>
            <a:ext cx="6957060" cy="4351338"/>
          </a:xfrm>
        </p:spPr>
        <p:txBody>
          <a:bodyPr>
            <a:noAutofit/>
          </a:bodyPr>
          <a:lstStyle/>
          <a:p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88" r="34936"/>
          <a:stretch/>
        </p:blipFill>
        <p:spPr>
          <a:xfrm>
            <a:off x="8031480" y="-7620"/>
            <a:ext cx="4160520" cy="61912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551" y="1441748"/>
            <a:ext cx="7422281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“ </a:t>
            </a:r>
            <a:r>
              <a:rPr lang="en-AU" sz="2200" dirty="0"/>
              <a:t>Young Persons Family Law Advisory Group” – a pilot project set </a:t>
            </a:r>
            <a:r>
              <a:rPr lang="en-AU" sz="2200" dirty="0" smtClean="0"/>
              <a:t>up through the South Australian Family Law Pathways Network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Enables a </a:t>
            </a:r>
            <a:r>
              <a:rPr lang="en-AU" sz="2200" dirty="0"/>
              <a:t>group of young people </a:t>
            </a:r>
            <a:r>
              <a:rPr lang="en-AU" sz="2200" dirty="0" smtClean="0"/>
              <a:t>to be able to provide </a:t>
            </a:r>
            <a:r>
              <a:rPr lang="en-AU" sz="2200" dirty="0"/>
              <a:t>their feedback about their lived experience of and interactions across the broader family law </a:t>
            </a:r>
            <a:r>
              <a:rPr lang="en-AU" sz="2200" dirty="0" smtClean="0"/>
              <a:t>system</a:t>
            </a:r>
          </a:p>
          <a:p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First of its kind in Australia</a:t>
            </a:r>
            <a:endParaRPr lang="en-AU" sz="2200" dirty="0"/>
          </a:p>
          <a:p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O</a:t>
            </a:r>
            <a:r>
              <a:rPr lang="en-AU" sz="2200" dirty="0" smtClean="0"/>
              <a:t>verview </a:t>
            </a:r>
            <a:r>
              <a:rPr lang="en-AU" sz="2200" dirty="0"/>
              <a:t>about the development of the YPFLAG pilot </a:t>
            </a:r>
            <a:r>
              <a:rPr lang="en-AU" sz="2200" dirty="0" smtClean="0"/>
              <a:t>project, to </a:t>
            </a:r>
            <a:r>
              <a:rPr lang="en-AU" sz="2200" dirty="0"/>
              <a:t>give some context about how YPFLAG came into existence and the challenges and lessons learned along the way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570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537"/>
            <a:ext cx="10515600" cy="1188871"/>
          </a:xfrm>
        </p:spPr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Working Group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8" y="1046747"/>
            <a:ext cx="7440028" cy="4914902"/>
          </a:xfrm>
        </p:spPr>
        <p:txBody>
          <a:bodyPr>
            <a:noAutofit/>
          </a:bodyPr>
          <a:lstStyle/>
          <a:p>
            <a:r>
              <a:rPr lang="en-AU" sz="2200" dirty="0" smtClean="0"/>
              <a:t>Began with a special </a:t>
            </a:r>
            <a:r>
              <a:rPr lang="en-AU" sz="2200" dirty="0" smtClean="0"/>
              <a:t>meeting held by SAFLPN in October 2014 with Judge Cole - </a:t>
            </a:r>
            <a:r>
              <a:rPr lang="en-AU" sz="2200" dirty="0" smtClean="0"/>
              <a:t>idea </a:t>
            </a:r>
            <a:r>
              <a:rPr lang="en-AU" sz="2200" dirty="0" smtClean="0"/>
              <a:t>of ‘ children's council’ following ICL Report- modelled on UK experience</a:t>
            </a:r>
          </a:p>
          <a:p>
            <a:r>
              <a:rPr lang="en-AU" sz="2200" dirty="0" smtClean="0"/>
              <a:t>From this meeting, ‘Working Group’ </a:t>
            </a:r>
            <a:r>
              <a:rPr lang="en-AU" sz="2200" dirty="0" smtClean="0"/>
              <a:t>created made up of representatives of major stakeholders  </a:t>
            </a:r>
            <a:r>
              <a:rPr lang="en-AU" sz="2200" dirty="0" smtClean="0"/>
              <a:t>first meeting held </a:t>
            </a:r>
            <a:r>
              <a:rPr lang="en-AU" sz="2200" dirty="0"/>
              <a:t>26 February </a:t>
            </a:r>
            <a:r>
              <a:rPr lang="en-AU" sz="2200" dirty="0" smtClean="0"/>
              <a:t>2015</a:t>
            </a:r>
          </a:p>
          <a:p>
            <a:r>
              <a:rPr lang="en-AU" sz="2200" dirty="0"/>
              <a:t>G</a:t>
            </a:r>
            <a:r>
              <a:rPr lang="en-AU" sz="2200" dirty="0" smtClean="0"/>
              <a:t>oal of the Working Group :</a:t>
            </a:r>
          </a:p>
          <a:p>
            <a:pPr lvl="1"/>
            <a:r>
              <a:rPr lang="en-AU" sz="2200" dirty="0" smtClean="0"/>
              <a:t>To create a pilot project in SA where a group or ‘council’ of children/young people would meet over a period of time in which to provide feedback about their lived experience of </a:t>
            </a:r>
            <a:r>
              <a:rPr lang="en-AU" sz="2200" dirty="0" smtClean="0"/>
              <a:t>their interactions with </a:t>
            </a:r>
            <a:r>
              <a:rPr lang="en-AU" sz="2200" dirty="0" smtClean="0"/>
              <a:t>family law system</a:t>
            </a:r>
          </a:p>
          <a:p>
            <a:pPr lvl="1"/>
            <a:r>
              <a:rPr lang="en-AU" sz="2200" dirty="0" smtClean="0"/>
              <a:t>Use this feedback to make the system better for children/young people in the future</a:t>
            </a:r>
          </a:p>
          <a:p>
            <a:pPr lvl="1"/>
            <a:r>
              <a:rPr lang="en-AU" sz="2200" u="sng" dirty="0"/>
              <a:t>C</a:t>
            </a:r>
            <a:r>
              <a:rPr lang="en-AU" sz="2200" u="sng" dirty="0" smtClean="0"/>
              <a:t>reate a long term YPFLAG to provide ongoing feedback to the family law system ,including Courts, Family Relationship Centres and other such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54"/>
          <a:stretch/>
        </p:blipFill>
        <p:spPr>
          <a:xfrm>
            <a:off x="7915275" y="0"/>
            <a:ext cx="4276725" cy="61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What </a:t>
            </a:r>
            <a:r>
              <a:rPr lang="en-AU" dirty="0" smtClean="0">
                <a:solidFill>
                  <a:srgbClr val="7030A0"/>
                </a:solidFill>
              </a:rPr>
              <a:t>would </a:t>
            </a:r>
            <a:r>
              <a:rPr lang="en-AU" dirty="0" smtClean="0">
                <a:solidFill>
                  <a:srgbClr val="7030A0"/>
                </a:solidFill>
              </a:rPr>
              <a:t>Pilot </a:t>
            </a:r>
            <a:r>
              <a:rPr lang="en-AU" dirty="0" smtClean="0">
                <a:solidFill>
                  <a:srgbClr val="7030A0"/>
                </a:solidFill>
              </a:rPr>
              <a:t>Project look like?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1916"/>
            <a:ext cx="5181600" cy="4685047"/>
          </a:xfrm>
        </p:spPr>
        <p:txBody>
          <a:bodyPr>
            <a:normAutofit fontScale="70000" lnSpcReduction="20000"/>
          </a:bodyPr>
          <a:lstStyle/>
          <a:p>
            <a:r>
              <a:rPr lang="en-AU" sz="2900" dirty="0" smtClean="0"/>
              <a:t>Working Group established requirements: </a:t>
            </a:r>
          </a:p>
          <a:p>
            <a:pPr lvl="1"/>
            <a:r>
              <a:rPr lang="en-AU" sz="2900" dirty="0" smtClean="0"/>
              <a:t>Parents must have separated </a:t>
            </a:r>
          </a:p>
          <a:p>
            <a:pPr lvl="1"/>
            <a:r>
              <a:rPr lang="en-AU" sz="2900" dirty="0" smtClean="0"/>
              <a:t>Small consumer reference group - group of young people of between 8- 12 participants</a:t>
            </a:r>
          </a:p>
          <a:p>
            <a:pPr lvl="1"/>
            <a:r>
              <a:rPr lang="en-AU" sz="2900" dirty="0" smtClean="0"/>
              <a:t>Aged between 12- 17 years- any younger not considered workable – power imbalance and immaturity </a:t>
            </a:r>
          </a:p>
          <a:p>
            <a:pPr lvl="1"/>
            <a:r>
              <a:rPr lang="en-AU" sz="2900" dirty="0" smtClean="0"/>
              <a:t>Parents must have finalised any outstanding Court proceedings ( and unlikely to resurface) </a:t>
            </a:r>
          </a:p>
          <a:p>
            <a:pPr lvl="1"/>
            <a:r>
              <a:rPr lang="en-AU" sz="2900" dirty="0" smtClean="0"/>
              <a:t>Young person must have come into contact with the system in some way- </a:t>
            </a:r>
            <a:r>
              <a:rPr lang="en-AU" sz="2900" dirty="0" err="1" smtClean="0"/>
              <a:t>eg</a:t>
            </a:r>
            <a:r>
              <a:rPr lang="en-AU" sz="2900" dirty="0" smtClean="0"/>
              <a:t>: Court system, seen a Family Consultant, attended at a CCS, went to a Family Relationship Centre for counselling or a post separation Children's Support Group ( such as Banana </a:t>
            </a:r>
            <a:r>
              <a:rPr lang="en-AU" sz="2900" dirty="0" err="1" smtClean="0"/>
              <a:t>Splitz</a:t>
            </a:r>
            <a:r>
              <a:rPr lang="en-AU" sz="2900" dirty="0" smtClean="0"/>
              <a:t>),  Child Inclusive Mediation or any other contact with the family law system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37941"/>
            <a:ext cx="5181600" cy="29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Framework- Practical Considerations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Working Group continued to meet to work out the practical considerations of the group - Where and How? </a:t>
            </a:r>
          </a:p>
          <a:p>
            <a:pPr lvl="1"/>
            <a:r>
              <a:rPr lang="en-AU" dirty="0" smtClean="0"/>
              <a:t>Meet in a neutral and safe environment- possibly Court? </a:t>
            </a:r>
          </a:p>
          <a:p>
            <a:pPr lvl="1"/>
            <a:r>
              <a:rPr lang="en-AU" dirty="0"/>
              <a:t>Meet around 4 times a year</a:t>
            </a:r>
          </a:p>
          <a:p>
            <a:pPr lvl="1"/>
            <a:r>
              <a:rPr lang="en-AU" dirty="0"/>
              <a:t>Expect to take in or around 12 months to </a:t>
            </a:r>
            <a:r>
              <a:rPr lang="en-AU" dirty="0" smtClean="0"/>
              <a:t>complete</a:t>
            </a:r>
          </a:p>
          <a:p>
            <a:pPr lvl="1"/>
            <a:r>
              <a:rPr lang="en-AU" dirty="0" smtClean="0"/>
              <a:t>Arrange meetings at a convenient time for young people ( not school hours) </a:t>
            </a:r>
          </a:p>
          <a:p>
            <a:pPr lvl="1"/>
            <a:r>
              <a:rPr lang="en-AU" dirty="0" smtClean="0"/>
              <a:t>Arrange meetings at a convenient place- Court precinct in Adelaide was considered central/easy to get to by public transport</a:t>
            </a:r>
          </a:p>
          <a:p>
            <a:pPr lvl="1"/>
            <a:r>
              <a:rPr lang="en-AU" dirty="0" smtClean="0"/>
              <a:t>Young people would need to be remunerated for their time – </a:t>
            </a:r>
            <a:r>
              <a:rPr lang="en-AU" dirty="0" err="1" smtClean="0"/>
              <a:t>Itunes</a:t>
            </a:r>
            <a:r>
              <a:rPr lang="en-AU" dirty="0" smtClean="0"/>
              <a:t> cards were considered as best option 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32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Other Crucial Considerations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Both </a:t>
            </a:r>
            <a:r>
              <a:rPr lang="en-AU" dirty="0"/>
              <a:t>parents must consent ( unless sole parental responsibility) </a:t>
            </a:r>
          </a:p>
          <a:p>
            <a:r>
              <a:rPr lang="en-AU" dirty="0"/>
              <a:t>Effort to ensure the pilot group had diversity – gender, cultural, socio-economic and regional background- but acknowledged that the young people would need to be fairly articulate and confident </a:t>
            </a:r>
          </a:p>
          <a:p>
            <a:r>
              <a:rPr lang="en-AU" dirty="0"/>
              <a:t>Ensure ‘ no further harm’- principle – therapeutic support to be provided to participants during and after YPFLAG </a:t>
            </a:r>
          </a:p>
          <a:p>
            <a:r>
              <a:rPr lang="en-AU" dirty="0"/>
              <a:t>YPFLAG would have safety net available by having at least two </a:t>
            </a:r>
            <a:r>
              <a:rPr lang="en-AU" dirty="0" smtClean="0"/>
              <a:t>other facilitators </a:t>
            </a:r>
            <a:r>
              <a:rPr lang="en-AU" dirty="0"/>
              <a:t>– Robin Howard and Angela Andary </a:t>
            </a:r>
            <a:r>
              <a:rPr lang="en-AU" dirty="0" smtClean="0"/>
              <a:t>from Working Group volunteered to attend </a:t>
            </a:r>
            <a:r>
              <a:rPr lang="en-AU" dirty="0"/>
              <a:t>at </a:t>
            </a:r>
            <a:r>
              <a:rPr lang="en-AU" dirty="0" smtClean="0"/>
              <a:t>meetings as support persons- available during and following YPFLAG</a:t>
            </a:r>
          </a:p>
          <a:p>
            <a:r>
              <a:rPr lang="en-AU" dirty="0" smtClean="0"/>
              <a:t>Ensure follow up and/or offer of therapeutic support if needed to avoid re-traumatisation </a:t>
            </a:r>
            <a:endParaRPr lang="en-AU" dirty="0"/>
          </a:p>
          <a:p>
            <a:r>
              <a:rPr lang="en-AU" dirty="0"/>
              <a:t>Any report generated </a:t>
            </a:r>
            <a:r>
              <a:rPr lang="en-AU" dirty="0" smtClean="0"/>
              <a:t>would </a:t>
            </a:r>
            <a:r>
              <a:rPr lang="en-AU" dirty="0"/>
              <a:t>ensure anonymity of the participants </a:t>
            </a:r>
            <a:r>
              <a:rPr lang="en-AU" dirty="0" smtClean="0"/>
              <a:t>save and except for </a:t>
            </a:r>
            <a:r>
              <a:rPr lang="en-AU" dirty="0"/>
              <a:t>m</a:t>
            </a:r>
            <a:r>
              <a:rPr lang="en-AU" dirty="0" smtClean="0"/>
              <a:t>andatory reporting requirements 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0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Ultimate Aim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6934200" cy="4745205"/>
          </a:xfrm>
        </p:spPr>
        <p:txBody>
          <a:bodyPr>
            <a:noAutofit/>
          </a:bodyPr>
          <a:lstStyle/>
          <a:p>
            <a:r>
              <a:rPr lang="en-AU" sz="2400" dirty="0" smtClean="0"/>
              <a:t>Once </a:t>
            </a:r>
            <a:r>
              <a:rPr lang="en-AU" sz="2400" dirty="0"/>
              <a:t>framework established – aim was to obtain a comprehensive array of information and feedback from the participants about a variety of issues about their experience of 	the family law system;</a:t>
            </a:r>
          </a:p>
          <a:p>
            <a:r>
              <a:rPr lang="en-AU" sz="2400" dirty="0"/>
              <a:t>Prepare an evaluation to submit to government and other peak bodies about findings on an anonymous basis – protect kids and their parents </a:t>
            </a:r>
          </a:p>
          <a:p>
            <a:r>
              <a:rPr lang="en-AU" sz="2400" dirty="0"/>
              <a:t>Assist the YPFLAG participants in future skill building, such as running a meeting, taking notes/minutes and other similar important future life skills- able to provide a Certificate of Participation at conclusion of the group and a reference 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576" y="0"/>
            <a:ext cx="340042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4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014" y="122185"/>
            <a:ext cx="3207761" cy="181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7030A0"/>
                </a:solidFill>
              </a:rPr>
              <a:t>Next stage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AU" dirty="0" smtClean="0"/>
              <a:t>To </a:t>
            </a:r>
            <a:r>
              <a:rPr lang="en-AU" dirty="0"/>
              <a:t>recruit </a:t>
            </a:r>
            <a:r>
              <a:rPr lang="en-AU" dirty="0" smtClean="0"/>
              <a:t>(and </a:t>
            </a:r>
            <a:r>
              <a:rPr lang="en-AU" dirty="0"/>
              <a:t>obtain parental consents) from 8-10 young people from a variety of backgrounds who were interested in providing direct feedback about their experiences of the family law system</a:t>
            </a:r>
            <a:r>
              <a:rPr lang="en-AU" dirty="0" smtClean="0"/>
              <a:t>;</a:t>
            </a:r>
          </a:p>
          <a:p>
            <a:pPr lvl="0"/>
            <a:r>
              <a:rPr lang="en-AU" dirty="0"/>
              <a:t>During recruitment period, it was identified by Working Group that funding under the SA Family Law Pathways Network was limited </a:t>
            </a:r>
          </a:p>
          <a:p>
            <a:pPr lvl="0"/>
            <a:r>
              <a:rPr lang="en-AU" dirty="0"/>
              <a:t>Not able run a project of this type within the Pathways budget</a:t>
            </a:r>
          </a:p>
          <a:p>
            <a:pPr lvl="0"/>
            <a:r>
              <a:rPr lang="en-AU" dirty="0"/>
              <a:t>Sought alternatives in being able to run a pilot project of this scale</a:t>
            </a:r>
          </a:p>
          <a:p>
            <a:pPr lvl="0"/>
            <a:r>
              <a:rPr lang="en-AU" dirty="0"/>
              <a:t>In March 2016 , successful in applying to a benevolent trust, </a:t>
            </a:r>
            <a:r>
              <a:rPr lang="en-AU" dirty="0" err="1"/>
              <a:t>Broadley</a:t>
            </a:r>
            <a:r>
              <a:rPr lang="en-AU" dirty="0"/>
              <a:t> Trust for a small grant to begin the project- interested in social justice issues.</a:t>
            </a:r>
          </a:p>
          <a:p>
            <a:pPr lvl="0"/>
            <a:r>
              <a:rPr lang="en-AU" dirty="0"/>
              <a:t>Negotiated commencing project in financial year 1 July 2017- 30 June 2017- plan to complete project over 12 month period </a:t>
            </a:r>
          </a:p>
          <a:p>
            <a:pPr lvl="0" algn="just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3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2391</Words>
  <Application>Microsoft Office PowerPoint</Application>
  <PresentationFormat>Widescreen</PresentationFormat>
  <Paragraphs>188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‘Hearing the Voice of Young People and Children’ </vt:lpstr>
      <vt:lpstr>Acknowledgement of Country </vt:lpstr>
      <vt:lpstr>Introduction</vt:lpstr>
      <vt:lpstr>Working Group</vt:lpstr>
      <vt:lpstr>What would Pilot Project look like? </vt:lpstr>
      <vt:lpstr>Framework- Practical Considerations </vt:lpstr>
      <vt:lpstr>Other Crucial Considerations</vt:lpstr>
      <vt:lpstr>Ultimate Aim</vt:lpstr>
      <vt:lpstr>Next stage</vt:lpstr>
      <vt:lpstr>Laying the Foundation </vt:lpstr>
      <vt:lpstr>Flowchart </vt:lpstr>
      <vt:lpstr>Plan for YPFLAG</vt:lpstr>
      <vt:lpstr>Establishment of Young Persons Family Law Advisory Group</vt:lpstr>
      <vt:lpstr>PowerPoint Presentation</vt:lpstr>
      <vt:lpstr>Initial Meeting/Interviews with Recruits</vt:lpstr>
      <vt:lpstr>Characteristics of YPFLAG </vt:lpstr>
      <vt:lpstr>Commencement of YPFLAG </vt:lpstr>
      <vt:lpstr>Overview of  YPFLAG Discussions</vt:lpstr>
      <vt:lpstr>Support</vt:lpstr>
      <vt:lpstr>Recurring themes</vt:lpstr>
      <vt:lpstr>Challenges</vt:lpstr>
      <vt:lpstr>Lessons learned so far….</vt:lpstr>
      <vt:lpstr>Other Challenges</vt:lpstr>
      <vt:lpstr>Plan until completion </vt:lpstr>
      <vt:lpstr>Success?</vt:lpstr>
      <vt:lpstr>Unintended Consequences </vt:lpstr>
      <vt:lpstr>Future? </vt:lpstr>
      <vt:lpstr>Conclusion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 Young Persons Family Law Advisory Group</dc:title>
  <dc:creator>Rene Earles</dc:creator>
  <cp:lastModifiedBy>Rene Earles</cp:lastModifiedBy>
  <cp:revision>115</cp:revision>
  <dcterms:created xsi:type="dcterms:W3CDTF">2017-08-03T04:29:59Z</dcterms:created>
  <dcterms:modified xsi:type="dcterms:W3CDTF">2017-10-19T06:27:48Z</dcterms:modified>
</cp:coreProperties>
</file>