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ink/ink2.xml" ContentType="application/inkml+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7" r:id="rId2"/>
    <p:sldId id="325" r:id="rId3"/>
    <p:sldId id="326" r:id="rId4"/>
    <p:sldId id="359" r:id="rId5"/>
    <p:sldId id="327" r:id="rId6"/>
    <p:sldId id="334" r:id="rId7"/>
    <p:sldId id="333" r:id="rId8"/>
    <p:sldId id="335" r:id="rId9"/>
    <p:sldId id="336" r:id="rId10"/>
    <p:sldId id="328" r:id="rId11"/>
    <p:sldId id="349" r:id="rId12"/>
    <p:sldId id="329" r:id="rId13"/>
    <p:sldId id="346" r:id="rId14"/>
    <p:sldId id="284" r:id="rId15"/>
    <p:sldId id="324" r:id="rId16"/>
    <p:sldId id="339" r:id="rId17"/>
    <p:sldId id="347" r:id="rId18"/>
    <p:sldId id="294" r:id="rId19"/>
    <p:sldId id="322" r:id="rId20"/>
    <p:sldId id="348" r:id="rId21"/>
    <p:sldId id="330" r:id="rId22"/>
    <p:sldId id="337" r:id="rId23"/>
    <p:sldId id="331" r:id="rId24"/>
    <p:sldId id="340" r:id="rId25"/>
    <p:sldId id="323" r:id="rId26"/>
    <p:sldId id="357" r:id="rId27"/>
    <p:sldId id="341" r:id="rId28"/>
    <p:sldId id="362" r:id="rId29"/>
    <p:sldId id="363" r:id="rId30"/>
    <p:sldId id="364" r:id="rId31"/>
    <p:sldId id="365" r:id="rId32"/>
    <p:sldId id="366" r:id="rId33"/>
    <p:sldId id="367" r:id="rId34"/>
    <p:sldId id="368" r:id="rId35"/>
    <p:sldId id="369" r:id="rId36"/>
    <p:sldId id="370" r:id="rId37"/>
    <p:sldId id="371" r:id="rId38"/>
    <p:sldId id="373" r:id="rId39"/>
    <p:sldId id="372" r:id="rId40"/>
    <p:sldId id="350" r:id="rId41"/>
    <p:sldId id="374" r:id="rId42"/>
    <p:sldId id="352" r:id="rId43"/>
  </p:sldIdLst>
  <p:sldSz cx="12192000" cy="6858000"/>
  <p:notesSz cx="6797675" cy="9926638"/>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43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EE5112"/>
    <a:srgbClr val="33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79730" autoAdjust="0"/>
  </p:normalViewPr>
  <p:slideViewPr>
    <p:cSldViewPr>
      <p:cViewPr>
        <p:scale>
          <a:sx n="52" d="100"/>
          <a:sy n="52" d="100"/>
        </p:scale>
        <p:origin x="612" y="18"/>
      </p:cViewPr>
      <p:guideLst>
        <p:guide orient="horz" pos="1434"/>
        <p:guide/>
      </p:guideLst>
    </p:cSldViewPr>
  </p:slideViewPr>
  <p:notesTextViewPr>
    <p:cViewPr>
      <p:scale>
        <a:sx n="50" d="100"/>
        <a:sy n="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D41566C-E565-4760-8923-16D708721C00}" type="datetimeFigureOut">
              <a:rPr lang="en-AU" smtClean="0"/>
              <a:t>19/10/2017</a:t>
            </a:fld>
            <a:endParaRPr lang="en-AU"/>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485896DF-244F-4737-8DD7-21771FFBEF05}" type="slidenum">
              <a:rPr lang="en-AU" smtClean="0"/>
              <a:t>‹#›</a:t>
            </a:fld>
            <a:endParaRPr lang="en-AU"/>
          </a:p>
        </p:txBody>
      </p:sp>
    </p:spTree>
    <p:extLst>
      <p:ext uri="{BB962C8B-B14F-4D97-AF65-F5344CB8AC3E}">
        <p14:creationId xmlns:p14="http://schemas.microsoft.com/office/powerpoint/2010/main" val="9044954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15T12:01:11.376"/>
    </inkml:context>
    <inkml:brush xml:id="br0">
      <inkml:brushProperty name="width" value="0.175" units="cm"/>
      <inkml:brushProperty name="height" value="0.175" units="cm"/>
      <inkml:brushProperty name="color" value="#ED1C24"/>
      <inkml:brushProperty name="ignorePressure" value="1"/>
    </inkml:brush>
  </inkml:definitions>
  <inkml:traceGroup>
    <inkml:annotationXML>
      <emma:emma xmlns:emma="http://www.w3.org/2003/04/emma" version="1.0">
        <emma:interpretation id="{92B918D4-C347-4961-BB3C-B5297E7EE741}" emma:medium="tactile" emma:mode="ink">
          <msink:context xmlns:msink="http://schemas.microsoft.com/ink/2010/main" type="inkDrawing" rotatedBoundingBox="4091,3395 28116,15534 27886,15989 3861,3850" semanticType="callout" shapeName="Other"/>
        </emma:interpretation>
      </emma:emma>
    </inkml:annotationXML>
    <inkml:trace contextRef="#ctx0" brushRef="#br0">25443 10289,'0'0,"0"0,0 0,0 0,7 0,11 7,22 18,28 25,46 28,54 28,66 34,43 29,48 23,42 22,39 19,46 21,55 26,53 24,61 26,36 23,45 32,27 16,36 21,13 11,36 21,10-2,11-4,18 2,11-9,4-7,1-4,-1-2,-9-7,-11-18,-32-18,-40-23,-47-22,-54-26,-52-28,-60-27,-61-28,-48-25,-50-24,-58-22,-44-23,-44-21,-36-14,-34-11,-34-21,-30-15,-20-9,-20-12,-18-6,-13-6,-14-1,-9-3,-7-5,-1-4,-5-5,-4-2,-6-2,5 0,0-1,-3 0,-2 0,-3 1,-2-1,0 1,-2 0,0 0,-1 0,8 0,2 0,0 0,-2 0,-2 0,-1 0,-2 0</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15T12:01:12.626"/>
    </inkml:context>
    <inkml:brush xml:id="br0">
      <inkml:brushProperty name="width" value="0.175" units="cm"/>
      <inkml:brushProperty name="height" value="0.175" units="cm"/>
      <inkml:brushProperty name="color" value="#ED1C24"/>
      <inkml:brushProperty name="ignorePressure" value="1"/>
    </inkml:brush>
  </inkml:definitions>
  <inkml:traceGroup>
    <inkml:annotationXML>
      <emma:emma xmlns:emma="http://www.w3.org/2003/04/emma" version="1.0">
        <emma:interpretation id="{4392C609-8466-423A-9C8B-16D7F186EDDE}" emma:medium="tactile" emma:mode="ink">
          <msink:context xmlns:msink="http://schemas.microsoft.com/ink/2010/main" type="inkDrawing" rotatedBoundingBox="10041,16179 27058,4084 27354,4501 10338,16596" semanticType="callout" shapeName="Other"/>
        </emma:interpretation>
      </emma:emma>
    </inkml:annotationXML>
    <inkml:trace contextRef="#ctx0" brushRef="#br0">48690 11366,'0'0,"0"0,0 0,0 0,-7 0,-17 14,-49 42,-85 70,-110 80,-128 84,-120 82,-111 64,-104 54,-87 54,-74 29,-46 26,-32 15,-34 13,-22 16,10 2,24 0,56-13,70-20,94-33,99-49,97-49,88-55,83-63,74-57,64-51,48-40,40-42,27-35,26-26,19-26,14-20,14-13,14-9,11-12,14-3,7-9,2 2,5-4,8-4,8-6,4-3,3-3,3-1,1-2,1 0,-1 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38DE7BA-E25F-4183-87F6-46C3D4704ACE}" type="datetimeFigureOut">
              <a:rPr lang="en-US" altLang="en-US"/>
              <a:pPr>
                <a:defRPr/>
              </a:pPr>
              <a:t>10/19/2017</a:t>
            </a:fld>
            <a:endParaRPr lang="en-US" alt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D3265AB-ED70-4C1C-B893-58AD0EAE5430}" type="slidenum">
              <a:rPr lang="en-US" altLang="en-US"/>
              <a:pPr>
                <a:defRPr/>
              </a:pPr>
              <a:t>‹#›</a:t>
            </a:fld>
            <a:endParaRPr lang="en-US" altLang="en-US"/>
          </a:p>
        </p:txBody>
      </p:sp>
    </p:spTree>
    <p:extLst>
      <p:ext uri="{BB962C8B-B14F-4D97-AF65-F5344CB8AC3E}">
        <p14:creationId xmlns:p14="http://schemas.microsoft.com/office/powerpoint/2010/main" val="24009333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ustlii.edu.au/cgi-bin/viewdoc/au/cases/cth/HCA/2012/47.html#fn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a:t>
            </a:fld>
            <a:endParaRPr lang="en-US" altLang="en-US"/>
          </a:p>
        </p:txBody>
      </p:sp>
    </p:spTree>
    <p:extLst>
      <p:ext uri="{BB962C8B-B14F-4D97-AF65-F5344CB8AC3E}">
        <p14:creationId xmlns:p14="http://schemas.microsoft.com/office/powerpoint/2010/main" val="277961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13</a:t>
            </a:fld>
            <a:endParaRPr lang="en-US" altLang="en-US"/>
          </a:p>
        </p:txBody>
      </p:sp>
    </p:spTree>
    <p:extLst>
      <p:ext uri="{BB962C8B-B14F-4D97-AF65-F5344CB8AC3E}">
        <p14:creationId xmlns:p14="http://schemas.microsoft.com/office/powerpoint/2010/main" val="247005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Context is entrenched conflict, polarised positions, likely failed negotiations before we attempt mediation.</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14</a:t>
            </a:fld>
            <a:endParaRPr lang="en-US" altLang="en-US"/>
          </a:p>
        </p:txBody>
      </p:sp>
    </p:spTree>
    <p:extLst>
      <p:ext uri="{BB962C8B-B14F-4D97-AF65-F5344CB8AC3E}">
        <p14:creationId xmlns:p14="http://schemas.microsoft.com/office/powerpoint/2010/main" val="197460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15</a:t>
            </a:fld>
            <a:endParaRPr lang="en-US" altLang="en-US"/>
          </a:p>
        </p:txBody>
      </p:sp>
    </p:spTree>
    <p:extLst>
      <p:ext uri="{BB962C8B-B14F-4D97-AF65-F5344CB8AC3E}">
        <p14:creationId xmlns:p14="http://schemas.microsoft.com/office/powerpoint/2010/main" val="3152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16</a:t>
            </a:fld>
            <a:endParaRPr lang="en-US" altLang="en-US"/>
          </a:p>
        </p:txBody>
      </p:sp>
    </p:spTree>
    <p:extLst>
      <p:ext uri="{BB962C8B-B14F-4D97-AF65-F5344CB8AC3E}">
        <p14:creationId xmlns:p14="http://schemas.microsoft.com/office/powerpoint/2010/main" val="204420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endParaRPr lang="en-AU" sz="2400" b="1" dirty="0"/>
          </a:p>
          <a:p>
            <a:endParaRPr lang="en-AU" baseline="0"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18</a:t>
            </a:fld>
            <a:endParaRPr lang="en-US" altLang="en-US"/>
          </a:p>
        </p:txBody>
      </p:sp>
    </p:spTree>
    <p:extLst>
      <p:ext uri="{BB962C8B-B14F-4D97-AF65-F5344CB8AC3E}">
        <p14:creationId xmlns:p14="http://schemas.microsoft.com/office/powerpoint/2010/main" val="184080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19</a:t>
            </a:fld>
            <a:endParaRPr lang="en-US" altLang="en-US"/>
          </a:p>
        </p:txBody>
      </p:sp>
    </p:spTree>
    <p:extLst>
      <p:ext uri="{BB962C8B-B14F-4D97-AF65-F5344CB8AC3E}">
        <p14:creationId xmlns:p14="http://schemas.microsoft.com/office/powerpoint/2010/main" val="247048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21</a:t>
            </a:fld>
            <a:endParaRPr lang="en-US" altLang="en-US"/>
          </a:p>
        </p:txBody>
      </p:sp>
    </p:spTree>
    <p:extLst>
      <p:ext uri="{BB962C8B-B14F-4D97-AF65-F5344CB8AC3E}">
        <p14:creationId xmlns:p14="http://schemas.microsoft.com/office/powerpoint/2010/main" val="196757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H</a:t>
            </a:r>
            <a:r>
              <a:rPr lang="en-AU" b="1" dirty="0"/>
              <a:t>as the role, duties and obligations of an ICL in domestic proceedings but they must understand the context in which they are working and respect the Hague Child Abduction law framework. </a:t>
            </a:r>
          </a:p>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22</a:t>
            </a:fld>
            <a:endParaRPr lang="en-US" altLang="en-US"/>
          </a:p>
        </p:txBody>
      </p:sp>
    </p:spTree>
    <p:extLst>
      <p:ext uri="{BB962C8B-B14F-4D97-AF65-F5344CB8AC3E}">
        <p14:creationId xmlns:p14="http://schemas.microsoft.com/office/powerpoint/2010/main" val="310871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3200"/>
              </a:lnSpc>
              <a:spcAft>
                <a:spcPts val="600"/>
              </a:spcAft>
            </a:pPr>
            <a:r>
              <a:rPr lang="en-AU" sz="2400" b="1" dirty="0"/>
              <a:t>I</a:t>
            </a:r>
            <a:endParaRPr lang="en-AU" sz="2000" dirty="0"/>
          </a:p>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23</a:t>
            </a:fld>
            <a:endParaRPr lang="en-US" altLang="en-US"/>
          </a:p>
        </p:txBody>
      </p:sp>
    </p:spTree>
    <p:extLst>
      <p:ext uri="{BB962C8B-B14F-4D97-AF65-F5344CB8AC3E}">
        <p14:creationId xmlns:p14="http://schemas.microsoft.com/office/powerpoint/2010/main" val="59527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24</a:t>
            </a:fld>
            <a:endParaRPr lang="en-US" altLang="en-US"/>
          </a:p>
        </p:txBody>
      </p:sp>
    </p:spTree>
    <p:extLst>
      <p:ext uri="{BB962C8B-B14F-4D97-AF65-F5344CB8AC3E}">
        <p14:creationId xmlns:p14="http://schemas.microsoft.com/office/powerpoint/2010/main" val="10767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want to convince you of in this session. </a:t>
            </a:r>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a:t>
            </a:fld>
            <a:endParaRPr lang="en-US" altLang="en-US"/>
          </a:p>
        </p:txBody>
      </p:sp>
    </p:spTree>
    <p:extLst>
      <p:ext uri="{BB962C8B-B14F-4D97-AF65-F5344CB8AC3E}">
        <p14:creationId xmlns:p14="http://schemas.microsoft.com/office/powerpoint/2010/main" val="60619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25</a:t>
            </a:fld>
            <a:endParaRPr lang="en-US" altLang="en-US"/>
          </a:p>
        </p:txBody>
      </p:sp>
    </p:spTree>
    <p:extLst>
      <p:ext uri="{BB962C8B-B14F-4D97-AF65-F5344CB8AC3E}">
        <p14:creationId xmlns:p14="http://schemas.microsoft.com/office/powerpoint/2010/main" val="1867743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26</a:t>
            </a:fld>
            <a:endParaRPr lang="en-US" altLang="en-US"/>
          </a:p>
        </p:txBody>
      </p:sp>
    </p:spTree>
    <p:extLst>
      <p:ext uri="{BB962C8B-B14F-4D97-AF65-F5344CB8AC3E}">
        <p14:creationId xmlns:p14="http://schemas.microsoft.com/office/powerpoint/2010/main" val="186355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27</a:t>
            </a:fld>
            <a:endParaRPr lang="en-US" altLang="en-US"/>
          </a:p>
        </p:txBody>
      </p:sp>
    </p:spTree>
    <p:extLst>
      <p:ext uri="{BB962C8B-B14F-4D97-AF65-F5344CB8AC3E}">
        <p14:creationId xmlns:p14="http://schemas.microsoft.com/office/powerpoint/2010/main" val="366181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28</a:t>
            </a:fld>
            <a:endParaRPr lang="en-US" altLang="en-US"/>
          </a:p>
        </p:txBody>
      </p:sp>
    </p:spTree>
    <p:extLst>
      <p:ext uri="{BB962C8B-B14F-4D97-AF65-F5344CB8AC3E}">
        <p14:creationId xmlns:p14="http://schemas.microsoft.com/office/powerpoint/2010/main" val="2095402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30</a:t>
            </a:fld>
            <a:endParaRPr lang="en-US" altLang="en-US"/>
          </a:p>
        </p:txBody>
      </p:sp>
    </p:spTree>
    <p:extLst>
      <p:ext uri="{BB962C8B-B14F-4D97-AF65-F5344CB8AC3E}">
        <p14:creationId xmlns:p14="http://schemas.microsoft.com/office/powerpoint/2010/main" val="1119489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33</a:t>
            </a:fld>
            <a:endParaRPr lang="en-US" altLang="en-US"/>
          </a:p>
        </p:txBody>
      </p:sp>
    </p:spTree>
    <p:extLst>
      <p:ext uri="{BB962C8B-B14F-4D97-AF65-F5344CB8AC3E}">
        <p14:creationId xmlns:p14="http://schemas.microsoft.com/office/powerpoint/2010/main" val="2956084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35</a:t>
            </a:fld>
            <a:endParaRPr lang="en-US" altLang="en-US"/>
          </a:p>
        </p:txBody>
      </p:sp>
    </p:spTree>
    <p:extLst>
      <p:ext uri="{BB962C8B-B14F-4D97-AF65-F5344CB8AC3E}">
        <p14:creationId xmlns:p14="http://schemas.microsoft.com/office/powerpoint/2010/main" val="268843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36</a:t>
            </a:fld>
            <a:endParaRPr lang="en-US" altLang="en-US"/>
          </a:p>
        </p:txBody>
      </p:sp>
    </p:spTree>
    <p:extLst>
      <p:ext uri="{BB962C8B-B14F-4D97-AF65-F5344CB8AC3E}">
        <p14:creationId xmlns:p14="http://schemas.microsoft.com/office/powerpoint/2010/main" val="1351065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37</a:t>
            </a:fld>
            <a:endParaRPr lang="en-US" altLang="en-US"/>
          </a:p>
        </p:txBody>
      </p:sp>
    </p:spTree>
    <p:extLst>
      <p:ext uri="{BB962C8B-B14F-4D97-AF65-F5344CB8AC3E}">
        <p14:creationId xmlns:p14="http://schemas.microsoft.com/office/powerpoint/2010/main" val="115376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38</a:t>
            </a:fld>
            <a:endParaRPr lang="en-US" altLang="en-US"/>
          </a:p>
        </p:txBody>
      </p:sp>
    </p:spTree>
    <p:extLst>
      <p:ext uri="{BB962C8B-B14F-4D97-AF65-F5344CB8AC3E}">
        <p14:creationId xmlns:p14="http://schemas.microsoft.com/office/powerpoint/2010/main" val="151515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5</a:t>
            </a:fld>
            <a:endParaRPr lang="en-US" altLang="en-US"/>
          </a:p>
        </p:txBody>
      </p:sp>
    </p:spTree>
    <p:extLst>
      <p:ext uri="{BB962C8B-B14F-4D97-AF65-F5344CB8AC3E}">
        <p14:creationId xmlns:p14="http://schemas.microsoft.com/office/powerpoint/2010/main" val="590445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39</a:t>
            </a:fld>
            <a:endParaRPr lang="en-US" altLang="en-US"/>
          </a:p>
        </p:txBody>
      </p:sp>
    </p:spTree>
    <p:extLst>
      <p:ext uri="{BB962C8B-B14F-4D97-AF65-F5344CB8AC3E}">
        <p14:creationId xmlns:p14="http://schemas.microsoft.com/office/powerpoint/2010/main" val="490061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41</a:t>
            </a:fld>
            <a:endParaRPr lang="en-US" altLang="en-US"/>
          </a:p>
        </p:txBody>
      </p:sp>
    </p:spTree>
    <p:extLst>
      <p:ext uri="{BB962C8B-B14F-4D97-AF65-F5344CB8AC3E}">
        <p14:creationId xmlns:p14="http://schemas.microsoft.com/office/powerpoint/2010/main" val="18312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R</a:t>
            </a:r>
            <a:r>
              <a:rPr lang="en-AU" sz="1200" dirty="0"/>
              <a:t>CB…[2012] HCA 47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dirty="0"/>
              <a:t> – majority quoting </a:t>
            </a:r>
            <a:r>
              <a:rPr lang="en-AU" sz="1200" dirty="0" err="1"/>
              <a:t>Eekelaar</a:t>
            </a:r>
            <a:r>
              <a:rPr lang="en-AU" sz="1200" dirty="0"/>
              <a:t>: "the Convention is concerned with reserving to the jurisdiction of the habitual residence of the child in a Contracting State the determination of rights of custody and of access. This entails preparedness on the part of each Contracting State to exercise a degree of self-denial with respect to 'its natural inclination to make its own assessment about the interests of children who are currently in its jurisdiction by investigating the facts of each individual case'</a:t>
            </a:r>
            <a:r>
              <a:rPr lang="en-AU" sz="1200" b="1" dirty="0">
                <a:hlinkClick r:id="rId3"/>
              </a:rPr>
              <a:t>[4]</a:t>
            </a:r>
            <a:r>
              <a:rPr lang="en-AU" sz="1200" dirty="0"/>
              <a:t>.</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6</a:t>
            </a:fld>
            <a:endParaRPr lang="en-US" altLang="en-US"/>
          </a:p>
        </p:txBody>
      </p:sp>
    </p:spTree>
    <p:extLst>
      <p:ext uri="{BB962C8B-B14F-4D97-AF65-F5344CB8AC3E}">
        <p14:creationId xmlns:p14="http://schemas.microsoft.com/office/powerpoint/2010/main" val="78848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 16 Summary for slide pack – don’t need to go into all the detail</a:t>
            </a:r>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8</a:t>
            </a:fld>
            <a:endParaRPr lang="en-US" altLang="en-US"/>
          </a:p>
        </p:txBody>
      </p:sp>
    </p:spTree>
    <p:extLst>
      <p:ext uri="{BB962C8B-B14F-4D97-AF65-F5344CB8AC3E}">
        <p14:creationId xmlns:p14="http://schemas.microsoft.com/office/powerpoint/2010/main" val="25430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9</a:t>
            </a:fld>
            <a:endParaRPr lang="en-US" altLang="en-US"/>
          </a:p>
        </p:txBody>
      </p:sp>
    </p:spTree>
    <p:extLst>
      <p:ext uri="{BB962C8B-B14F-4D97-AF65-F5344CB8AC3E}">
        <p14:creationId xmlns:p14="http://schemas.microsoft.com/office/powerpoint/2010/main" val="127902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10</a:t>
            </a:fld>
            <a:endParaRPr lang="en-US" altLang="en-US"/>
          </a:p>
        </p:txBody>
      </p:sp>
    </p:spTree>
    <p:extLst>
      <p:ext uri="{BB962C8B-B14F-4D97-AF65-F5344CB8AC3E}">
        <p14:creationId xmlns:p14="http://schemas.microsoft.com/office/powerpoint/2010/main" val="16320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11</a:t>
            </a:fld>
            <a:endParaRPr lang="en-US" altLang="en-US"/>
          </a:p>
        </p:txBody>
      </p:sp>
    </p:spTree>
    <p:extLst>
      <p:ext uri="{BB962C8B-B14F-4D97-AF65-F5344CB8AC3E}">
        <p14:creationId xmlns:p14="http://schemas.microsoft.com/office/powerpoint/2010/main" val="179371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there are ways in which the needs and interests of children can be taken into account and these can be explored through mediation</a:t>
            </a:r>
            <a:endParaRPr lang="en-AU" b="1" dirty="0"/>
          </a:p>
        </p:txBody>
      </p:sp>
      <p:sp>
        <p:nvSpPr>
          <p:cNvPr id="4" name="Slide Number Placeholder 3"/>
          <p:cNvSpPr>
            <a:spLocks noGrp="1"/>
          </p:cNvSpPr>
          <p:nvPr>
            <p:ph type="sldNum" sz="quarter" idx="10"/>
          </p:nvPr>
        </p:nvSpPr>
        <p:spPr/>
        <p:txBody>
          <a:bodyPr/>
          <a:lstStyle/>
          <a:p>
            <a:pPr>
              <a:defRPr/>
            </a:pPr>
            <a:fld id="{CD3265AB-ED70-4C1C-B893-58AD0EAE5430}" type="slidenum">
              <a:rPr lang="en-US" altLang="en-US" smtClean="0"/>
              <a:pPr>
                <a:defRPr/>
              </a:pPr>
              <a:t>12</a:t>
            </a:fld>
            <a:endParaRPr lang="en-US" altLang="en-US"/>
          </a:p>
        </p:txBody>
      </p:sp>
    </p:spTree>
    <p:extLst>
      <p:ext uri="{BB962C8B-B14F-4D97-AF65-F5344CB8AC3E}">
        <p14:creationId xmlns:p14="http://schemas.microsoft.com/office/powerpoint/2010/main" val="424246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48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7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slide_back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title"/>
          </p:nvPr>
        </p:nvSpPr>
        <p:spPr bwMode="auto">
          <a:xfrm>
            <a:off x="623888" y="115888"/>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This is a title the size for title is 24 pt Arial regular</a:t>
            </a:r>
            <a:endParaRPr lang="en-AU" altLang="en-US"/>
          </a:p>
        </p:txBody>
      </p:sp>
      <p:sp>
        <p:nvSpPr>
          <p:cNvPr id="1028" name="Rectangle 14"/>
          <p:cNvSpPr>
            <a:spLocks noGrp="1" noChangeArrowheads="1"/>
          </p:cNvSpPr>
          <p:nvPr>
            <p:ph type="body" idx="1"/>
          </p:nvPr>
        </p:nvSpPr>
        <p:spPr bwMode="auto">
          <a:xfrm>
            <a:off x="622300" y="1484313"/>
            <a:ext cx="111379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First line for any content the size for content is 22pt Arial regular</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lnSpc>
          <a:spcPts val="2800"/>
        </a:lnSpc>
        <a:spcBef>
          <a:spcPct val="0"/>
        </a:spcBef>
        <a:spcAft>
          <a:spcPct val="0"/>
        </a:spcAft>
        <a:defRPr sz="2400">
          <a:solidFill>
            <a:schemeClr val="bg1"/>
          </a:solidFill>
          <a:latin typeface="+mj-lt"/>
          <a:ea typeface="MS PGothic" panose="020B0600070205080204" pitchFamily="34" charset="-128"/>
          <a:cs typeface="ＭＳ Ｐゴシック" charset="0"/>
        </a:defRPr>
      </a:lvl1pPr>
      <a:lvl2pPr algn="l" rtl="0" eaLnBrk="0" fontAlgn="base" hangingPunct="0">
        <a:lnSpc>
          <a:spcPts val="2800"/>
        </a:lnSpc>
        <a:spcBef>
          <a:spcPct val="0"/>
        </a:spcBef>
        <a:spcAft>
          <a:spcPct val="0"/>
        </a:spcAft>
        <a:defRPr sz="2400">
          <a:solidFill>
            <a:schemeClr val="bg1"/>
          </a:solidFill>
          <a:latin typeface="Arial" charset="0"/>
          <a:ea typeface="MS PGothic" panose="020B0600070205080204" pitchFamily="34" charset="-128"/>
          <a:cs typeface="ＭＳ Ｐゴシック" charset="0"/>
        </a:defRPr>
      </a:lvl2pPr>
      <a:lvl3pPr algn="l" rtl="0" eaLnBrk="0" fontAlgn="base" hangingPunct="0">
        <a:lnSpc>
          <a:spcPts val="2800"/>
        </a:lnSpc>
        <a:spcBef>
          <a:spcPct val="0"/>
        </a:spcBef>
        <a:spcAft>
          <a:spcPct val="0"/>
        </a:spcAft>
        <a:defRPr sz="2400">
          <a:solidFill>
            <a:schemeClr val="bg1"/>
          </a:solidFill>
          <a:latin typeface="Arial" charset="0"/>
          <a:ea typeface="MS PGothic" panose="020B0600070205080204" pitchFamily="34" charset="-128"/>
          <a:cs typeface="ＭＳ Ｐゴシック" charset="0"/>
        </a:defRPr>
      </a:lvl3pPr>
      <a:lvl4pPr algn="l" rtl="0" eaLnBrk="0" fontAlgn="base" hangingPunct="0">
        <a:lnSpc>
          <a:spcPts val="2800"/>
        </a:lnSpc>
        <a:spcBef>
          <a:spcPct val="0"/>
        </a:spcBef>
        <a:spcAft>
          <a:spcPct val="0"/>
        </a:spcAft>
        <a:defRPr sz="2400">
          <a:solidFill>
            <a:schemeClr val="bg1"/>
          </a:solidFill>
          <a:latin typeface="Arial" charset="0"/>
          <a:ea typeface="MS PGothic" panose="020B0600070205080204" pitchFamily="34" charset="-128"/>
          <a:cs typeface="ＭＳ Ｐゴシック" charset="0"/>
        </a:defRPr>
      </a:lvl4pPr>
      <a:lvl5pPr algn="l" rtl="0" eaLnBrk="0" fontAlgn="base" hangingPunct="0">
        <a:lnSpc>
          <a:spcPts val="2800"/>
        </a:lnSpc>
        <a:spcBef>
          <a:spcPct val="0"/>
        </a:spcBef>
        <a:spcAft>
          <a:spcPct val="0"/>
        </a:spcAft>
        <a:defRPr sz="2400">
          <a:solidFill>
            <a:schemeClr val="bg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algn="l" rtl="0" eaLnBrk="0" fontAlgn="base" hangingPunct="0">
        <a:lnSpc>
          <a:spcPts val="2600"/>
        </a:lnSpc>
        <a:spcBef>
          <a:spcPct val="0"/>
        </a:spcBef>
        <a:spcAft>
          <a:spcPts val="1400"/>
        </a:spcAft>
        <a:defRPr sz="2200">
          <a:solidFill>
            <a:schemeClr val="tx1"/>
          </a:solidFill>
          <a:latin typeface="+mn-lt"/>
          <a:ea typeface="MS PGothic" panose="020B0600070205080204" pitchFamily="34" charset="-128"/>
          <a:cs typeface="ＭＳ Ｐゴシック" charset="0"/>
        </a:defRPr>
      </a:lvl1pPr>
      <a:lvl2pPr marL="827088"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235075"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43063"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mailto:Freia.Carlton@vla.vic.gov.a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Walter.Ibbs@vla.vic.gov.au"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719737" y="3573463"/>
            <a:ext cx="7776864" cy="25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ts val="2600"/>
              </a:lnSpc>
              <a:spcAft>
                <a:spcPts val="1400"/>
              </a:spcAft>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ts val="3500"/>
              </a:lnSpc>
              <a:spcAft>
                <a:spcPts val="3000"/>
              </a:spcAft>
            </a:pPr>
            <a:r>
              <a:rPr lang="en-US" altLang="en-US" sz="2800" b="1" dirty="0"/>
              <a:t>Mediations with Independent Children’s Lawyers to focus on children’s needs in Hague Child Abduction Cases</a:t>
            </a:r>
          </a:p>
          <a:p>
            <a:pPr eaLnBrk="1" hangingPunct="1"/>
            <a:r>
              <a:rPr lang="en-US" altLang="en-US" sz="2000" dirty="0"/>
              <a:t>Freia Carlton and Walter Ibbs</a:t>
            </a:r>
          </a:p>
          <a:p>
            <a:pPr eaLnBrk="1" hangingPunct="1"/>
            <a:r>
              <a:rPr lang="en-US" altLang="en-US" sz="2000" dirty="0"/>
              <a:t>20 October 2017</a:t>
            </a:r>
          </a:p>
        </p:txBody>
      </p:sp>
      <p:pic>
        <p:nvPicPr>
          <p:cNvPr id="3" name="Picture 2"/>
          <p:cNvPicPr>
            <a:picLocks noChangeAspect="1"/>
          </p:cNvPicPr>
          <p:nvPr/>
        </p:nvPicPr>
        <p:blipFill>
          <a:blip r:embed="rId3"/>
          <a:stretch>
            <a:fillRect/>
          </a:stretch>
        </p:blipFill>
        <p:spPr>
          <a:xfrm>
            <a:off x="695400" y="1268760"/>
            <a:ext cx="6591300" cy="182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A39BD1-C2C2-4F37-A421-35C85E96EAF8}"/>
              </a:ext>
            </a:extLst>
          </p:cNvPr>
          <p:cNvSpPr/>
          <p:nvPr/>
        </p:nvSpPr>
        <p:spPr>
          <a:xfrm>
            <a:off x="839416" y="1556792"/>
            <a:ext cx="10081120" cy="4298613"/>
          </a:xfrm>
          <a:prstGeom prst="rect">
            <a:avLst/>
          </a:prstGeom>
        </p:spPr>
        <p:txBody>
          <a:bodyPr wrap="square">
            <a:spAutoFit/>
          </a:bodyPr>
          <a:lstStyle/>
          <a:p>
            <a:pPr>
              <a:lnSpc>
                <a:spcPts val="3500"/>
              </a:lnSpc>
              <a:spcAft>
                <a:spcPts val="1200"/>
              </a:spcAft>
            </a:pPr>
            <a:r>
              <a:rPr lang="en-US" sz="2400" b="1" dirty="0"/>
              <a:t>Best Interests of Child Not Paramount in Hague Convention Proceedings</a:t>
            </a:r>
          </a:p>
          <a:p>
            <a:pPr>
              <a:lnSpc>
                <a:spcPts val="3500"/>
              </a:lnSpc>
              <a:spcAft>
                <a:spcPts val="1200"/>
              </a:spcAft>
            </a:pPr>
            <a:endParaRPr lang="en-US" sz="2400" b="1" dirty="0"/>
          </a:p>
          <a:p>
            <a:pPr marL="342900" indent="-342900">
              <a:lnSpc>
                <a:spcPts val="3500"/>
              </a:lnSpc>
              <a:spcAft>
                <a:spcPts val="1200"/>
              </a:spcAft>
              <a:buFont typeface="Arial" panose="020B0604020202020204" pitchFamily="34" charset="0"/>
              <a:buChar char="•"/>
            </a:pPr>
            <a:r>
              <a:rPr lang="en-US" sz="2400" dirty="0"/>
              <a:t>Australian parenting cases are decided on the basis that a court must regard the best interests of the child as the paramount consideration (section 60CA Family Law Act). </a:t>
            </a:r>
          </a:p>
          <a:p>
            <a:pPr>
              <a:lnSpc>
                <a:spcPts val="3500"/>
              </a:lnSpc>
              <a:spcAft>
                <a:spcPts val="1200"/>
              </a:spcAft>
            </a:pPr>
            <a:r>
              <a:rPr lang="en-US" sz="2400" dirty="0"/>
              <a:t> </a:t>
            </a:r>
          </a:p>
          <a:p>
            <a:pPr marL="342900" indent="-342900">
              <a:lnSpc>
                <a:spcPts val="3500"/>
              </a:lnSpc>
              <a:spcAft>
                <a:spcPts val="1200"/>
              </a:spcAft>
              <a:buFont typeface="Arial" panose="020B0604020202020204" pitchFamily="34" charset="0"/>
              <a:buChar char="•"/>
            </a:pPr>
            <a:r>
              <a:rPr lang="en-US" sz="2400" dirty="0"/>
              <a:t>Section 60CA does not apply to Hague Child Abduction proceedings. </a:t>
            </a:r>
          </a:p>
        </p:txBody>
      </p:sp>
    </p:spTree>
    <p:extLst>
      <p:ext uri="{BB962C8B-B14F-4D97-AF65-F5344CB8AC3E}">
        <p14:creationId xmlns:p14="http://schemas.microsoft.com/office/powerpoint/2010/main" val="355242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13512-8A45-49D1-9A5F-922DE6CC2DAE}"/>
              </a:ext>
            </a:extLst>
          </p:cNvPr>
          <p:cNvPicPr>
            <a:picLocks noChangeAspect="1"/>
          </p:cNvPicPr>
          <p:nvPr/>
        </p:nvPicPr>
        <p:blipFill>
          <a:blip r:embed="rId3"/>
          <a:stretch>
            <a:fillRect/>
          </a:stretch>
        </p:blipFill>
        <p:spPr>
          <a:xfrm>
            <a:off x="839416" y="1412776"/>
            <a:ext cx="4636343" cy="5003248"/>
          </a:xfrm>
          <a:prstGeom prst="rect">
            <a:avLst/>
          </a:prstGeom>
        </p:spPr>
      </p:pic>
      <p:sp>
        <p:nvSpPr>
          <p:cNvPr id="2" name="Rectangle 1">
            <a:extLst>
              <a:ext uri="{FF2B5EF4-FFF2-40B4-BE49-F238E27FC236}">
                <a16:creationId xmlns:a16="http://schemas.microsoft.com/office/drawing/2014/main" id="{A3B15537-B665-47A2-BDDF-F53A1E9DE97A}"/>
              </a:ext>
            </a:extLst>
          </p:cNvPr>
          <p:cNvSpPr/>
          <p:nvPr/>
        </p:nvSpPr>
        <p:spPr>
          <a:xfrm>
            <a:off x="6023992" y="1772816"/>
            <a:ext cx="5760640" cy="4344973"/>
          </a:xfrm>
          <a:prstGeom prst="rect">
            <a:avLst/>
          </a:prstGeom>
        </p:spPr>
        <p:txBody>
          <a:bodyPr wrap="square">
            <a:spAutoFit/>
          </a:bodyPr>
          <a:lstStyle/>
          <a:p>
            <a:pPr lvl="1">
              <a:lnSpc>
                <a:spcPts val="3200"/>
              </a:lnSpc>
              <a:spcAft>
                <a:spcPts val="600"/>
              </a:spcAft>
            </a:pPr>
            <a:r>
              <a:rPr lang="en-AU" sz="2400" b="1" dirty="0"/>
              <a:t>Can the Court consider the best interests of the child at all in Hague proceedings?</a:t>
            </a:r>
          </a:p>
          <a:p>
            <a:pPr marL="342900" indent="-342900">
              <a:lnSpc>
                <a:spcPts val="3500"/>
              </a:lnSpc>
              <a:spcAft>
                <a:spcPts val="1200"/>
              </a:spcAft>
              <a:buFont typeface="Arial" panose="020B0604020202020204" pitchFamily="34" charset="0"/>
              <a:buChar char="•"/>
            </a:pPr>
            <a:endParaRPr lang="en-US" sz="2400" dirty="0"/>
          </a:p>
          <a:p>
            <a:pPr marL="342900" indent="-342900">
              <a:lnSpc>
                <a:spcPts val="3500"/>
              </a:lnSpc>
              <a:spcAft>
                <a:spcPts val="1200"/>
              </a:spcAft>
              <a:buFont typeface="Arial" panose="020B0604020202020204" pitchFamily="34" charset="0"/>
              <a:buChar char="•"/>
            </a:pPr>
            <a:endParaRPr lang="en-US" sz="2400" dirty="0"/>
          </a:p>
          <a:p>
            <a:pPr>
              <a:lnSpc>
                <a:spcPts val="3500"/>
              </a:lnSpc>
              <a:spcAft>
                <a:spcPts val="1200"/>
              </a:spcAft>
            </a:pPr>
            <a:r>
              <a:rPr lang="en-US" sz="2400" dirty="0"/>
              <a:t>In certain circumstances, yes, noting it is not the paramount consideration. </a:t>
            </a:r>
          </a:p>
          <a:p>
            <a:endParaRPr lang="en-US" sz="2000" dirty="0"/>
          </a:p>
          <a:p>
            <a:endParaRPr lang="en-AU" sz="2000" dirty="0"/>
          </a:p>
        </p:txBody>
      </p:sp>
    </p:spTree>
    <p:extLst>
      <p:ext uri="{BB962C8B-B14F-4D97-AF65-F5344CB8AC3E}">
        <p14:creationId xmlns:p14="http://schemas.microsoft.com/office/powerpoint/2010/main" val="30144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EE2B8C-A94A-4355-852D-6219EA8A86E7}"/>
              </a:ext>
            </a:extLst>
          </p:cNvPr>
          <p:cNvSpPr/>
          <p:nvPr/>
        </p:nvSpPr>
        <p:spPr>
          <a:xfrm>
            <a:off x="983432" y="1268760"/>
            <a:ext cx="9433048" cy="5340310"/>
          </a:xfrm>
          <a:prstGeom prst="rect">
            <a:avLst/>
          </a:prstGeom>
        </p:spPr>
        <p:txBody>
          <a:bodyPr wrap="square">
            <a:spAutoFit/>
          </a:bodyPr>
          <a:lstStyle/>
          <a:p>
            <a:pPr>
              <a:lnSpc>
                <a:spcPts val="3500"/>
              </a:lnSpc>
              <a:spcAft>
                <a:spcPts val="1200"/>
              </a:spcAft>
            </a:pPr>
            <a:r>
              <a:rPr lang="en-US" b="1" dirty="0"/>
              <a:t>Circumstances in which the Court can take into account the best interests of the child in Hague proceedings</a:t>
            </a:r>
          </a:p>
          <a:p>
            <a:pPr marL="457200" indent="-457200">
              <a:lnSpc>
                <a:spcPts val="3500"/>
              </a:lnSpc>
              <a:spcAft>
                <a:spcPts val="1200"/>
              </a:spcAft>
              <a:buFontTx/>
              <a:buAutoNum type="alphaLcParenR"/>
            </a:pPr>
            <a:r>
              <a:rPr lang="en-US" dirty="0"/>
              <a:t>After the court finds an exception to return has been made out and is then deciding whether or not to return the child anyway. </a:t>
            </a:r>
          </a:p>
          <a:p>
            <a:pPr marL="457200" indent="-457200">
              <a:lnSpc>
                <a:spcPts val="3500"/>
              </a:lnSpc>
              <a:spcAft>
                <a:spcPts val="1200"/>
              </a:spcAft>
              <a:buAutoNum type="alphaLcParenR"/>
            </a:pPr>
            <a:r>
              <a:rPr lang="en-US" dirty="0"/>
              <a:t>In the making of conditions for return of a child (note the court can make conditions whether or not an exception to return has been made out)</a:t>
            </a:r>
          </a:p>
          <a:p>
            <a:pPr marL="457200" indent="-457200">
              <a:lnSpc>
                <a:spcPts val="3500"/>
              </a:lnSpc>
              <a:spcAft>
                <a:spcPts val="1200"/>
              </a:spcAft>
              <a:buAutoNum type="alphaLcParenR"/>
            </a:pPr>
            <a:r>
              <a:rPr lang="en-US" dirty="0"/>
              <a:t>If the court orders a family report, a family consultant can report on matters that relate to the care, welfare and development of the child</a:t>
            </a:r>
          </a:p>
          <a:p>
            <a:pPr marL="457200" indent="-457200">
              <a:lnSpc>
                <a:spcPts val="3500"/>
              </a:lnSpc>
              <a:spcAft>
                <a:spcPts val="1200"/>
              </a:spcAft>
              <a:buAutoNum type="alphaLcParenR"/>
            </a:pPr>
            <a:r>
              <a:rPr lang="en-US" dirty="0"/>
              <a:t>If the Court appoints an ICL, the ICL must have regard to the best interests of the child when acting in Hague proceedings</a:t>
            </a:r>
          </a:p>
        </p:txBody>
      </p:sp>
    </p:spTree>
    <p:extLst>
      <p:ext uri="{BB962C8B-B14F-4D97-AF65-F5344CB8AC3E}">
        <p14:creationId xmlns:p14="http://schemas.microsoft.com/office/powerpoint/2010/main" val="8527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32AD3-2889-44B0-817F-94B11B88E6F7}"/>
              </a:ext>
            </a:extLst>
          </p:cNvPr>
          <p:cNvSpPr txBox="1"/>
          <p:nvPr/>
        </p:nvSpPr>
        <p:spPr>
          <a:xfrm>
            <a:off x="479376" y="1163464"/>
            <a:ext cx="5868652" cy="1569660"/>
          </a:xfrm>
          <a:prstGeom prst="rect">
            <a:avLst/>
          </a:prstGeom>
          <a:noFill/>
        </p:spPr>
        <p:txBody>
          <a:bodyPr wrap="square" rtlCol="0">
            <a:spAutoFit/>
          </a:bodyPr>
          <a:lstStyle/>
          <a:p>
            <a:r>
              <a:rPr lang="en-US" sz="4800" b="1" dirty="0"/>
              <a:t>Hague Mediation</a:t>
            </a:r>
          </a:p>
          <a:p>
            <a:endParaRPr lang="en-AU" sz="4800" b="1" dirty="0"/>
          </a:p>
        </p:txBody>
      </p:sp>
      <p:pic>
        <p:nvPicPr>
          <p:cNvPr id="5" name="Picture 4">
            <a:extLst>
              <a:ext uri="{FF2B5EF4-FFF2-40B4-BE49-F238E27FC236}">
                <a16:creationId xmlns:a16="http://schemas.microsoft.com/office/drawing/2014/main" id="{F39CDED4-64F5-452C-A921-0D8B49C54FD6}"/>
              </a:ext>
            </a:extLst>
          </p:cNvPr>
          <p:cNvPicPr>
            <a:picLocks noChangeAspect="1"/>
          </p:cNvPicPr>
          <p:nvPr/>
        </p:nvPicPr>
        <p:blipFill>
          <a:blip r:embed="rId3"/>
          <a:stretch>
            <a:fillRect/>
          </a:stretch>
        </p:blipFill>
        <p:spPr>
          <a:xfrm>
            <a:off x="695400" y="2098306"/>
            <a:ext cx="4813126" cy="4652688"/>
          </a:xfrm>
          <a:prstGeom prst="rect">
            <a:avLst/>
          </a:prstGeom>
        </p:spPr>
      </p:pic>
      <p:pic>
        <p:nvPicPr>
          <p:cNvPr id="7" name="Picture 6">
            <a:extLst>
              <a:ext uri="{FF2B5EF4-FFF2-40B4-BE49-F238E27FC236}">
                <a16:creationId xmlns:a16="http://schemas.microsoft.com/office/drawing/2014/main" id="{398D8C23-C800-4421-B440-096803C09B34}"/>
              </a:ext>
            </a:extLst>
          </p:cNvPr>
          <p:cNvPicPr>
            <a:picLocks noChangeAspect="1"/>
          </p:cNvPicPr>
          <p:nvPr/>
        </p:nvPicPr>
        <p:blipFill>
          <a:blip r:embed="rId4"/>
          <a:stretch>
            <a:fillRect/>
          </a:stretch>
        </p:blipFill>
        <p:spPr>
          <a:xfrm>
            <a:off x="6528048" y="13250"/>
            <a:ext cx="4758866" cy="6858000"/>
          </a:xfrm>
          <a:prstGeom prst="rect">
            <a:avLst/>
          </a:prstGeom>
        </p:spPr>
      </p:pic>
    </p:spTree>
    <p:extLst>
      <p:ext uri="{BB962C8B-B14F-4D97-AF65-F5344CB8AC3E}">
        <p14:creationId xmlns:p14="http://schemas.microsoft.com/office/powerpoint/2010/main" val="191389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3432" y="836712"/>
            <a:ext cx="9937104" cy="5750292"/>
          </a:xfrm>
          <a:prstGeom prst="rect">
            <a:avLst/>
          </a:prstGeom>
          <a:noFill/>
        </p:spPr>
        <p:txBody>
          <a:bodyPr wrap="square" rtlCol="0">
            <a:spAutoFit/>
          </a:bodyPr>
          <a:lstStyle/>
          <a:p>
            <a:endParaRPr lang="en-AU" dirty="0"/>
          </a:p>
          <a:p>
            <a:pPr>
              <a:lnSpc>
                <a:spcPts val="3500"/>
              </a:lnSpc>
              <a:spcAft>
                <a:spcPts val="1200"/>
              </a:spcAft>
            </a:pPr>
            <a:r>
              <a:rPr lang="en-AU" sz="2400" b="1" dirty="0"/>
              <a:t>Mediation of Hague Cases at Victoria Legal Aid</a:t>
            </a:r>
            <a:endParaRPr lang="en-AU" sz="2400" dirty="0"/>
          </a:p>
          <a:p>
            <a:pPr marL="742950" lvl="1" indent="-285750">
              <a:lnSpc>
                <a:spcPts val="3500"/>
              </a:lnSpc>
              <a:spcAft>
                <a:spcPts val="600"/>
              </a:spcAft>
              <a:buFont typeface="Arial" panose="020B0604020202020204" pitchFamily="34" charset="0"/>
              <a:buChar char="•"/>
            </a:pPr>
            <a:r>
              <a:rPr lang="en-AU" sz="2000" dirty="0"/>
              <a:t>Hague Court proceedings have commenced in the Family Court of Australia in Melbourne</a:t>
            </a:r>
          </a:p>
          <a:p>
            <a:pPr marL="742950" lvl="1" indent="-285750">
              <a:lnSpc>
                <a:spcPts val="3500"/>
              </a:lnSpc>
              <a:spcAft>
                <a:spcPts val="600"/>
              </a:spcAft>
              <a:buFont typeface="Arial" panose="020B0604020202020204" pitchFamily="34" charset="0"/>
              <a:buChar char="•"/>
            </a:pPr>
            <a:r>
              <a:rPr lang="en-AU" sz="2000" dirty="0"/>
              <a:t>A party to proceedings has grant of legal aid (generally an appointed Independent Children’s Lawyer) who attends mediation</a:t>
            </a:r>
          </a:p>
          <a:p>
            <a:pPr marL="742950" lvl="1" indent="-285750">
              <a:lnSpc>
                <a:spcPts val="3500"/>
              </a:lnSpc>
              <a:spcAft>
                <a:spcPts val="600"/>
              </a:spcAft>
              <a:buFont typeface="Arial" panose="020B0604020202020204" pitchFamily="34" charset="0"/>
              <a:buChar char="•"/>
            </a:pPr>
            <a:r>
              <a:rPr lang="en-AU" sz="2000" dirty="0"/>
              <a:t>The costs of mediation are free to the parties (noting that if a privately funded lawyer attends that is a cost to that party)</a:t>
            </a:r>
          </a:p>
          <a:p>
            <a:pPr marL="742950" lvl="1" indent="-285750">
              <a:lnSpc>
                <a:spcPts val="3500"/>
              </a:lnSpc>
              <a:spcAft>
                <a:spcPts val="600"/>
              </a:spcAft>
              <a:buFont typeface="Arial" panose="020B0604020202020204" pitchFamily="34" charset="0"/>
              <a:buChar char="•"/>
            </a:pPr>
            <a:r>
              <a:rPr lang="en-AU" sz="2000" dirty="0"/>
              <a:t>We work within court timeframes – no delay</a:t>
            </a:r>
          </a:p>
          <a:p>
            <a:pPr marL="742950" lvl="1" indent="-285750">
              <a:lnSpc>
                <a:spcPts val="3500"/>
              </a:lnSpc>
              <a:spcAft>
                <a:spcPts val="600"/>
              </a:spcAft>
              <a:buFont typeface="Arial" panose="020B0604020202020204" pitchFamily="34" charset="0"/>
              <a:buChar char="•"/>
            </a:pPr>
            <a:r>
              <a:rPr lang="en-US" sz="2000" dirty="0"/>
              <a:t>W</a:t>
            </a:r>
            <a:r>
              <a:rPr lang="en-AU" sz="2000" dirty="0"/>
              <a:t>e encourage lawyers for parents to attend  </a:t>
            </a:r>
          </a:p>
          <a:p>
            <a:pPr marL="742950" lvl="1" indent="-285750">
              <a:lnSpc>
                <a:spcPts val="3500"/>
              </a:lnSpc>
              <a:spcAft>
                <a:spcPts val="600"/>
              </a:spcAft>
              <a:buFont typeface="Arial" panose="020B0604020202020204" pitchFamily="34" charset="0"/>
              <a:buChar char="•"/>
            </a:pPr>
            <a:r>
              <a:rPr lang="en-US" sz="2000" dirty="0"/>
              <a:t>L</a:t>
            </a:r>
            <a:r>
              <a:rPr lang="en-AU" sz="2000" dirty="0" err="1"/>
              <a:t>awyers</a:t>
            </a:r>
            <a:r>
              <a:rPr lang="en-AU" sz="2000" dirty="0"/>
              <a:t> for the State Central Authority support mediation but do not attend</a:t>
            </a:r>
          </a:p>
          <a:p>
            <a:endParaRPr lang="en-AU" dirty="0"/>
          </a:p>
        </p:txBody>
      </p:sp>
    </p:spTree>
    <p:extLst>
      <p:ext uri="{BB962C8B-B14F-4D97-AF65-F5344CB8AC3E}">
        <p14:creationId xmlns:p14="http://schemas.microsoft.com/office/powerpoint/2010/main" val="48963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4161D8-FACC-4B9E-9D0C-F92324821C16}"/>
              </a:ext>
            </a:extLst>
          </p:cNvPr>
          <p:cNvSpPr/>
          <p:nvPr/>
        </p:nvSpPr>
        <p:spPr>
          <a:xfrm>
            <a:off x="839416" y="1412776"/>
            <a:ext cx="10873208" cy="5866095"/>
          </a:xfrm>
          <a:prstGeom prst="rect">
            <a:avLst/>
          </a:prstGeom>
        </p:spPr>
        <p:txBody>
          <a:bodyPr wrap="square">
            <a:spAutoFit/>
          </a:bodyPr>
          <a:lstStyle/>
          <a:p>
            <a:pPr>
              <a:lnSpc>
                <a:spcPts val="3500"/>
              </a:lnSpc>
              <a:spcAft>
                <a:spcPts val="1200"/>
              </a:spcAft>
            </a:pPr>
            <a:r>
              <a:rPr lang="en-AU" sz="2400" b="1" dirty="0"/>
              <a:t>Why we mediate Hague Cases at Victoria Legal Aid</a:t>
            </a:r>
            <a:endParaRPr lang="en-AU" sz="2400" dirty="0"/>
          </a:p>
          <a:p>
            <a:pPr marL="914400" lvl="1" indent="-457200">
              <a:lnSpc>
                <a:spcPts val="3500"/>
              </a:lnSpc>
              <a:spcAft>
                <a:spcPts val="600"/>
              </a:spcAft>
              <a:buFont typeface="+mj-lt"/>
              <a:buAutoNum type="arabicPeriod"/>
            </a:pPr>
            <a:r>
              <a:rPr lang="en-AU" sz="2000" b="1" dirty="0"/>
              <a:t>To help parents address deep conflict and focus on their children:</a:t>
            </a:r>
          </a:p>
          <a:p>
            <a:pPr lvl="1">
              <a:lnSpc>
                <a:spcPts val="3500"/>
              </a:lnSpc>
              <a:spcAft>
                <a:spcPts val="600"/>
              </a:spcAft>
            </a:pPr>
            <a:r>
              <a:rPr lang="en-AU" sz="2000" dirty="0"/>
              <a:t> 	Look beyond immediate Hague application – what will be best for their children? 	Attempt to prevent ongoing conflict/litigation </a:t>
            </a:r>
          </a:p>
          <a:p>
            <a:pPr lvl="1">
              <a:lnSpc>
                <a:spcPts val="3500"/>
              </a:lnSpc>
              <a:spcAft>
                <a:spcPts val="600"/>
              </a:spcAft>
            </a:pPr>
            <a:r>
              <a:rPr lang="en-AU" sz="2000" dirty="0"/>
              <a:t>	Minimise harm to children</a:t>
            </a:r>
          </a:p>
          <a:p>
            <a:pPr lvl="1">
              <a:lnSpc>
                <a:spcPts val="3500"/>
              </a:lnSpc>
              <a:spcAft>
                <a:spcPts val="600"/>
              </a:spcAft>
            </a:pPr>
            <a:r>
              <a:rPr lang="en-US" sz="2000" dirty="0"/>
              <a:t>	Assist with agreement for time &amp; communication between children and LBP </a:t>
            </a:r>
            <a:endParaRPr lang="en-AU" sz="2000" dirty="0"/>
          </a:p>
          <a:p>
            <a:pPr lvl="1">
              <a:lnSpc>
                <a:spcPts val="3500"/>
              </a:lnSpc>
              <a:spcAft>
                <a:spcPts val="600"/>
              </a:spcAft>
            </a:pPr>
            <a:r>
              <a:rPr lang="en-AU" sz="2000" b="1" dirty="0"/>
              <a:t>2.	To help resolve the conflict by exploring multiple options and outcomes</a:t>
            </a:r>
          </a:p>
          <a:p>
            <a:pPr marL="914400" lvl="1" indent="-457200">
              <a:lnSpc>
                <a:spcPts val="3500"/>
              </a:lnSpc>
              <a:spcAft>
                <a:spcPts val="600"/>
              </a:spcAft>
              <a:buAutoNum type="arabicPeriod" startAt="3"/>
            </a:pPr>
            <a:r>
              <a:rPr lang="en-AU" sz="2000" b="1" dirty="0"/>
              <a:t>To best use or save court time</a:t>
            </a:r>
          </a:p>
          <a:p>
            <a:pPr marL="914400" lvl="1" indent="-457200">
              <a:lnSpc>
                <a:spcPts val="3500"/>
              </a:lnSpc>
              <a:spcAft>
                <a:spcPts val="600"/>
              </a:spcAft>
              <a:buFontTx/>
              <a:buAutoNum type="arabicPeriod" startAt="3"/>
            </a:pPr>
            <a:r>
              <a:rPr lang="en-AU" sz="2000" b="1" dirty="0"/>
              <a:t>To maintain and restore dignity with opportunities for restorative justice and  insight for future parenting</a:t>
            </a:r>
          </a:p>
          <a:p>
            <a:pPr marL="914400" lvl="1" indent="-457200">
              <a:lnSpc>
                <a:spcPts val="3500"/>
              </a:lnSpc>
              <a:spcAft>
                <a:spcPts val="600"/>
              </a:spcAft>
              <a:buAutoNum type="arabicPeriod" startAt="3"/>
            </a:pPr>
            <a:endParaRPr lang="en-AU" sz="2000" b="1" dirty="0"/>
          </a:p>
        </p:txBody>
      </p:sp>
    </p:spTree>
    <p:extLst>
      <p:ext uri="{BB962C8B-B14F-4D97-AF65-F5344CB8AC3E}">
        <p14:creationId xmlns:p14="http://schemas.microsoft.com/office/powerpoint/2010/main" val="353662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6463C0-4EF6-42AF-AC80-98710FD05AF3}"/>
              </a:ext>
            </a:extLst>
          </p:cNvPr>
          <p:cNvSpPr/>
          <p:nvPr/>
        </p:nvSpPr>
        <p:spPr>
          <a:xfrm>
            <a:off x="479376" y="1340767"/>
            <a:ext cx="11233248" cy="5080878"/>
          </a:xfrm>
          <a:prstGeom prst="rect">
            <a:avLst/>
          </a:prstGeom>
        </p:spPr>
        <p:txBody>
          <a:bodyPr wrap="square">
            <a:spAutoFit/>
          </a:bodyPr>
          <a:lstStyle/>
          <a:p>
            <a:pPr>
              <a:lnSpc>
                <a:spcPts val="3500"/>
              </a:lnSpc>
              <a:spcAft>
                <a:spcPts val="600"/>
              </a:spcAft>
            </a:pPr>
            <a:r>
              <a:rPr lang="en-AU" sz="2400" b="1" dirty="0"/>
              <a:t>Examples of Soft Landing Conditions</a:t>
            </a:r>
            <a:endParaRPr lang="en-AU" dirty="0"/>
          </a:p>
          <a:p>
            <a:pPr marL="742950" lvl="1" indent="-285750">
              <a:lnSpc>
                <a:spcPts val="3500"/>
              </a:lnSpc>
              <a:spcAft>
                <a:spcPts val="600"/>
              </a:spcAft>
              <a:buFont typeface="Arial" panose="020B0604020202020204" pitchFamily="34" charset="0"/>
              <a:buChar char="•"/>
            </a:pPr>
            <a:r>
              <a:rPr lang="en-AU" sz="2000" dirty="0"/>
              <a:t>Payment of return airfare for taking parent as well as child</a:t>
            </a:r>
          </a:p>
          <a:p>
            <a:pPr marL="742950" lvl="1" indent="-285750">
              <a:lnSpc>
                <a:spcPts val="3500"/>
              </a:lnSpc>
              <a:spcAft>
                <a:spcPts val="600"/>
              </a:spcAft>
              <a:buFont typeface="Arial" panose="020B0604020202020204" pitchFamily="34" charset="0"/>
              <a:buChar char="•"/>
            </a:pPr>
            <a:r>
              <a:rPr lang="en-US" sz="2000" dirty="0"/>
              <a:t>M</a:t>
            </a:r>
            <a:r>
              <a:rPr lang="en-AU" sz="2000" dirty="0" err="1"/>
              <a:t>odest</a:t>
            </a:r>
            <a:r>
              <a:rPr lang="en-AU" sz="2000" dirty="0"/>
              <a:t> amount of money to cover immediate needs for accommodation, food for taking parent and children on return or provision of accommodation</a:t>
            </a:r>
          </a:p>
          <a:p>
            <a:pPr marL="742950" lvl="1" indent="-285750">
              <a:lnSpc>
                <a:spcPts val="3500"/>
              </a:lnSpc>
              <a:spcAft>
                <a:spcPts val="600"/>
              </a:spcAft>
              <a:buFont typeface="Arial" panose="020B0604020202020204" pitchFamily="34" charset="0"/>
              <a:buChar char="•"/>
            </a:pPr>
            <a:r>
              <a:rPr lang="en-AU" sz="2000" dirty="0"/>
              <a:t>Left Behind Parent not to be involved in criminal prosecution of taking parent on return</a:t>
            </a:r>
          </a:p>
          <a:p>
            <a:pPr marL="742950" lvl="1" indent="-285750">
              <a:lnSpc>
                <a:spcPts val="3500"/>
              </a:lnSpc>
              <a:spcAft>
                <a:spcPts val="600"/>
              </a:spcAft>
              <a:buFont typeface="Arial" panose="020B0604020202020204" pitchFamily="34" charset="0"/>
              <a:buChar char="•"/>
            </a:pPr>
            <a:r>
              <a:rPr lang="en-US" sz="2000" dirty="0"/>
              <a:t>C</a:t>
            </a:r>
            <a:r>
              <a:rPr lang="en-AU" sz="2000" dirty="0" err="1"/>
              <a:t>hild</a:t>
            </a:r>
            <a:r>
              <a:rPr lang="en-AU" sz="2000" dirty="0"/>
              <a:t> receives counselling on return</a:t>
            </a:r>
          </a:p>
          <a:p>
            <a:pPr marL="742950" lvl="1" indent="-285750">
              <a:lnSpc>
                <a:spcPts val="3500"/>
              </a:lnSpc>
              <a:spcAft>
                <a:spcPts val="600"/>
              </a:spcAft>
              <a:buFont typeface="Arial" panose="020B0604020202020204" pitchFamily="34" charset="0"/>
              <a:buChar char="•"/>
            </a:pPr>
            <a:r>
              <a:rPr lang="en-AU" sz="2000" dirty="0"/>
              <a:t>Child returns to former school</a:t>
            </a:r>
          </a:p>
          <a:p>
            <a:pPr marL="742950" lvl="1" indent="-285750">
              <a:lnSpc>
                <a:spcPts val="3500"/>
              </a:lnSpc>
              <a:spcAft>
                <a:spcPts val="600"/>
              </a:spcAft>
              <a:buFont typeface="Arial" panose="020B0604020202020204" pitchFamily="34" charset="0"/>
              <a:buChar char="•"/>
            </a:pPr>
            <a:r>
              <a:rPr lang="en-US" sz="2000" dirty="0"/>
              <a:t>Parents agree to interim parenting arrangements and enforceable orders until court in other country makes decision</a:t>
            </a:r>
          </a:p>
          <a:p>
            <a:pPr marL="800100" lvl="1" indent="-342900">
              <a:lnSpc>
                <a:spcPts val="3200"/>
              </a:lnSpc>
              <a:spcAft>
                <a:spcPts val="600"/>
              </a:spcAft>
              <a:buFont typeface="Arial" panose="020B0604020202020204" pitchFamily="34" charset="0"/>
              <a:buChar char="•"/>
            </a:pPr>
            <a:endParaRPr lang="en-AU" sz="2000" dirty="0"/>
          </a:p>
        </p:txBody>
      </p:sp>
    </p:spTree>
    <p:extLst>
      <p:ext uri="{BB962C8B-B14F-4D97-AF65-F5344CB8AC3E}">
        <p14:creationId xmlns:p14="http://schemas.microsoft.com/office/powerpoint/2010/main" val="112005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7FF95-57C1-43B9-89F8-69F9D83A2E7B}"/>
              </a:ext>
            </a:extLst>
          </p:cNvPr>
          <p:cNvSpPr txBox="1"/>
          <p:nvPr/>
        </p:nvSpPr>
        <p:spPr>
          <a:xfrm>
            <a:off x="479376" y="1163464"/>
            <a:ext cx="7200800" cy="830997"/>
          </a:xfrm>
          <a:prstGeom prst="rect">
            <a:avLst/>
          </a:prstGeom>
          <a:noFill/>
        </p:spPr>
        <p:txBody>
          <a:bodyPr wrap="square" rtlCol="0">
            <a:spAutoFit/>
          </a:bodyPr>
          <a:lstStyle/>
          <a:p>
            <a:r>
              <a:rPr lang="en-US" sz="4800" b="1" dirty="0"/>
              <a:t>How Do We Mediate?</a:t>
            </a:r>
            <a:endParaRPr lang="en-AU" sz="4800" b="1" dirty="0"/>
          </a:p>
        </p:txBody>
      </p:sp>
      <p:pic>
        <p:nvPicPr>
          <p:cNvPr id="4" name="Picture 3">
            <a:extLst>
              <a:ext uri="{FF2B5EF4-FFF2-40B4-BE49-F238E27FC236}">
                <a16:creationId xmlns:a16="http://schemas.microsoft.com/office/drawing/2014/main" id="{90872B1E-0DFD-45CB-B62D-ADEAD5739FBC}"/>
              </a:ext>
            </a:extLst>
          </p:cNvPr>
          <p:cNvPicPr>
            <a:picLocks noChangeAspect="1"/>
          </p:cNvPicPr>
          <p:nvPr/>
        </p:nvPicPr>
        <p:blipFill>
          <a:blip r:embed="rId2"/>
          <a:stretch>
            <a:fillRect/>
          </a:stretch>
        </p:blipFill>
        <p:spPr>
          <a:xfrm>
            <a:off x="2927648" y="1994461"/>
            <a:ext cx="6511652" cy="4341101"/>
          </a:xfrm>
          <a:prstGeom prst="rect">
            <a:avLst/>
          </a:prstGeom>
        </p:spPr>
      </p:pic>
    </p:spTree>
    <p:extLst>
      <p:ext uri="{BB962C8B-B14F-4D97-AF65-F5344CB8AC3E}">
        <p14:creationId xmlns:p14="http://schemas.microsoft.com/office/powerpoint/2010/main" val="105102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9456" y="1196752"/>
            <a:ext cx="10441160" cy="5273238"/>
          </a:xfrm>
          <a:prstGeom prst="rect">
            <a:avLst/>
          </a:prstGeom>
          <a:noFill/>
        </p:spPr>
        <p:txBody>
          <a:bodyPr wrap="square" rtlCol="0">
            <a:spAutoFit/>
          </a:bodyPr>
          <a:lstStyle/>
          <a:p>
            <a:pPr>
              <a:lnSpc>
                <a:spcPts val="3500"/>
              </a:lnSpc>
              <a:spcAft>
                <a:spcPts val="600"/>
              </a:spcAft>
            </a:pPr>
            <a:r>
              <a:rPr lang="en-AU" sz="2400" b="1" dirty="0"/>
              <a:t>Victoria Legal Aid’s Hague Mediation process </a:t>
            </a:r>
            <a:endParaRPr lang="en-AU" dirty="0"/>
          </a:p>
          <a:p>
            <a:pPr marL="742950" lvl="1" indent="-285750">
              <a:lnSpc>
                <a:spcPts val="3500"/>
              </a:lnSpc>
              <a:spcAft>
                <a:spcPts val="600"/>
              </a:spcAft>
              <a:buFont typeface="Arial" panose="020B0604020202020204" pitchFamily="34" charset="0"/>
              <a:buChar char="•"/>
            </a:pPr>
            <a:r>
              <a:rPr lang="en-AU" sz="2000" dirty="0"/>
              <a:t>Set up session times quickly (on dates after release of any family report) </a:t>
            </a:r>
          </a:p>
          <a:p>
            <a:pPr marL="742950" lvl="1" indent="-285750">
              <a:lnSpc>
                <a:spcPts val="3500"/>
              </a:lnSpc>
              <a:spcAft>
                <a:spcPts val="600"/>
              </a:spcAft>
              <a:buFont typeface="Arial" panose="020B0604020202020204" pitchFamily="34" charset="0"/>
              <a:buChar char="•"/>
            </a:pPr>
            <a:r>
              <a:rPr lang="en-AU" sz="2000" dirty="0"/>
              <a:t>Agreement to mediate – attach confidentiality and exceptions</a:t>
            </a:r>
          </a:p>
          <a:p>
            <a:pPr marL="742950" lvl="1" indent="-285750">
              <a:lnSpc>
                <a:spcPts val="3500"/>
              </a:lnSpc>
              <a:spcAft>
                <a:spcPts val="600"/>
              </a:spcAft>
              <a:buFont typeface="Arial" panose="020B0604020202020204" pitchFamily="34" charset="0"/>
              <a:buChar char="•"/>
            </a:pPr>
            <a:r>
              <a:rPr lang="en-AU" sz="2000" dirty="0"/>
              <a:t>Risk assessment and preparation interview– capacity to negotiate, safety issues</a:t>
            </a:r>
          </a:p>
          <a:p>
            <a:pPr marL="742950" lvl="1" indent="-285750">
              <a:lnSpc>
                <a:spcPts val="3500"/>
              </a:lnSpc>
              <a:spcAft>
                <a:spcPts val="600"/>
              </a:spcAft>
              <a:buFont typeface="Arial" panose="020B0604020202020204" pitchFamily="34" charset="0"/>
              <a:buChar char="•"/>
            </a:pPr>
            <a:r>
              <a:rPr lang="en-AU" sz="2000" dirty="0"/>
              <a:t>Participants – ICL (if one), parents (perhaps with lawyers). (Not SCA lawyers)</a:t>
            </a:r>
          </a:p>
          <a:p>
            <a:pPr marL="742950" lvl="1" indent="-285750">
              <a:lnSpc>
                <a:spcPts val="3500"/>
              </a:lnSpc>
              <a:spcAft>
                <a:spcPts val="600"/>
              </a:spcAft>
              <a:buFont typeface="Arial" panose="020B0604020202020204" pitchFamily="34" charset="0"/>
              <a:buChar char="•"/>
            </a:pPr>
            <a:r>
              <a:rPr lang="en-AU" sz="2000" dirty="0"/>
              <a:t>Use available technology (</a:t>
            </a:r>
            <a:r>
              <a:rPr lang="en-AU" sz="2000" dirty="0" err="1"/>
              <a:t>eg</a:t>
            </a:r>
            <a:r>
              <a:rPr lang="en-AU" sz="2000" dirty="0"/>
              <a:t> Skype)</a:t>
            </a:r>
          </a:p>
          <a:p>
            <a:pPr marL="742950" lvl="1" indent="-285750">
              <a:lnSpc>
                <a:spcPts val="3500"/>
              </a:lnSpc>
              <a:spcAft>
                <a:spcPts val="600"/>
              </a:spcAft>
              <a:buFont typeface="Arial" panose="020B0604020202020204" pitchFamily="34" charset="0"/>
              <a:buChar char="•"/>
            </a:pPr>
            <a:r>
              <a:rPr lang="en-AU" sz="2000" dirty="0"/>
              <a:t>Interpreters where necessary</a:t>
            </a:r>
          </a:p>
          <a:p>
            <a:pPr marL="742950" lvl="1" indent="-285750">
              <a:lnSpc>
                <a:spcPts val="3500"/>
              </a:lnSpc>
              <a:spcAft>
                <a:spcPts val="600"/>
              </a:spcAft>
              <a:buFont typeface="Arial" panose="020B0604020202020204" pitchFamily="34" charset="0"/>
              <a:buChar char="•"/>
            </a:pPr>
            <a:r>
              <a:rPr lang="en-AU" sz="2000" dirty="0"/>
              <a:t>International time differences taken into account</a:t>
            </a:r>
          </a:p>
          <a:p>
            <a:pPr marL="742950" lvl="1" indent="-285750">
              <a:lnSpc>
                <a:spcPts val="3500"/>
              </a:lnSpc>
              <a:spcAft>
                <a:spcPts val="600"/>
              </a:spcAft>
              <a:buFont typeface="Arial" panose="020B0604020202020204" pitchFamily="34" charset="0"/>
              <a:buChar char="•"/>
            </a:pPr>
            <a:r>
              <a:rPr lang="en-AU" sz="2000" dirty="0"/>
              <a:t>Court timeframes respected</a:t>
            </a:r>
          </a:p>
          <a:p>
            <a:pPr marL="742950" lvl="1" indent="-285750">
              <a:lnSpc>
                <a:spcPts val="3500"/>
              </a:lnSpc>
              <a:spcAft>
                <a:spcPts val="600"/>
              </a:spcAft>
              <a:buFont typeface="Arial" panose="020B0604020202020204" pitchFamily="34" charset="0"/>
              <a:buChar char="•"/>
            </a:pPr>
            <a:r>
              <a:rPr lang="en-AU" sz="2000" dirty="0"/>
              <a:t>3 sessions over approx. 7-10 days</a:t>
            </a:r>
          </a:p>
        </p:txBody>
      </p:sp>
    </p:spTree>
    <p:extLst>
      <p:ext uri="{BB962C8B-B14F-4D97-AF65-F5344CB8AC3E}">
        <p14:creationId xmlns:p14="http://schemas.microsoft.com/office/powerpoint/2010/main" val="143407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56" y="1340768"/>
            <a:ext cx="10513168" cy="4680520"/>
          </a:xfrm>
          <a:prstGeom prst="rect">
            <a:avLst/>
          </a:prstGeom>
        </p:spPr>
        <p:txBody>
          <a:bodyPr wrap="square">
            <a:spAutoFit/>
          </a:bodyPr>
          <a:lstStyle/>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a:p>
            <a:pPr marL="57150" indent="0">
              <a:defRPr/>
            </a:pPr>
            <a:endParaRPr lang="en-AU" sz="1200" dirty="0"/>
          </a:p>
        </p:txBody>
      </p:sp>
      <p:sp>
        <p:nvSpPr>
          <p:cNvPr id="3" name="Rectangle 2">
            <a:extLst>
              <a:ext uri="{FF2B5EF4-FFF2-40B4-BE49-F238E27FC236}">
                <a16:creationId xmlns:a16="http://schemas.microsoft.com/office/drawing/2014/main" id="{0DE08027-047F-4A12-BF9B-16BF80644F55}"/>
              </a:ext>
            </a:extLst>
          </p:cNvPr>
          <p:cNvSpPr/>
          <p:nvPr/>
        </p:nvSpPr>
        <p:spPr>
          <a:xfrm>
            <a:off x="47328" y="1124745"/>
            <a:ext cx="12025336" cy="5555367"/>
          </a:xfrm>
          <a:prstGeom prst="rect">
            <a:avLst/>
          </a:prstGeom>
        </p:spPr>
        <p:txBody>
          <a:bodyPr wrap="square">
            <a:spAutoFit/>
          </a:bodyPr>
          <a:lstStyle/>
          <a:p>
            <a:pPr lvl="1">
              <a:lnSpc>
                <a:spcPts val="3200"/>
              </a:lnSpc>
              <a:spcAft>
                <a:spcPts val="600"/>
              </a:spcAft>
            </a:pPr>
            <a:r>
              <a:rPr lang="en-AU" sz="2400" b="1" dirty="0"/>
              <a:t>FDRS Hague Mediation Conference– 3 x 4 hrs</a:t>
            </a:r>
            <a:endParaRPr lang="en-AU" sz="2400" dirty="0"/>
          </a:p>
          <a:p>
            <a:pPr marL="800100" lvl="1" indent="-342900">
              <a:lnSpc>
                <a:spcPts val="3200"/>
              </a:lnSpc>
              <a:spcAft>
                <a:spcPts val="600"/>
              </a:spcAft>
              <a:buFont typeface="Arial" panose="020B0604020202020204" pitchFamily="34" charset="0"/>
              <a:buChar char="•"/>
            </a:pPr>
            <a:r>
              <a:rPr lang="en-AU" sz="2000" dirty="0"/>
              <a:t>Two mediators (one male, one female, one social science background, one legal – in one case one Australian, one Japanese). </a:t>
            </a:r>
          </a:p>
          <a:p>
            <a:pPr lvl="1">
              <a:lnSpc>
                <a:spcPts val="3200"/>
              </a:lnSpc>
              <a:spcAft>
                <a:spcPts val="600"/>
              </a:spcAft>
            </a:pPr>
            <a:endParaRPr lang="en-AU" sz="2000" dirty="0"/>
          </a:p>
          <a:p>
            <a:pPr marL="800100" lvl="1" indent="-342900">
              <a:lnSpc>
                <a:spcPts val="3200"/>
              </a:lnSpc>
              <a:spcAft>
                <a:spcPts val="600"/>
              </a:spcAft>
              <a:buFont typeface="Arial" panose="020B0604020202020204" pitchFamily="34" charset="0"/>
              <a:buChar char="•"/>
            </a:pPr>
            <a:r>
              <a:rPr lang="en-AU" sz="2000" dirty="0"/>
              <a:t>First Session: Purpose of mediation, child-focused lens, address fears. Seek agreement on communication/time for LBP and child; give homework for parents to consider practical issues relating to return (if ordered) or non-return</a:t>
            </a:r>
          </a:p>
          <a:p>
            <a:pPr lvl="1">
              <a:lnSpc>
                <a:spcPts val="3200"/>
              </a:lnSpc>
              <a:spcAft>
                <a:spcPts val="600"/>
              </a:spcAft>
            </a:pPr>
            <a:endParaRPr lang="en-AU" sz="2000" dirty="0"/>
          </a:p>
          <a:p>
            <a:pPr marL="800100" lvl="1" indent="-342900">
              <a:lnSpc>
                <a:spcPts val="3200"/>
              </a:lnSpc>
              <a:spcAft>
                <a:spcPts val="600"/>
              </a:spcAft>
              <a:buFont typeface="Arial" panose="020B0604020202020204" pitchFamily="34" charset="0"/>
              <a:buChar char="•"/>
            </a:pPr>
            <a:r>
              <a:rPr lang="en-AU" sz="2000" dirty="0"/>
              <a:t>Second Session: Working through specifics of options (issues such as criminal prosecution, visas, passports, funds, flight costs, evidence)</a:t>
            </a:r>
          </a:p>
          <a:p>
            <a:pPr lvl="1">
              <a:lnSpc>
                <a:spcPts val="3200"/>
              </a:lnSpc>
              <a:spcAft>
                <a:spcPts val="600"/>
              </a:spcAft>
            </a:pPr>
            <a:endParaRPr lang="en-AU" sz="2000" dirty="0"/>
          </a:p>
          <a:p>
            <a:pPr marL="800100" lvl="1" indent="-342900">
              <a:lnSpc>
                <a:spcPts val="3200"/>
              </a:lnSpc>
              <a:spcAft>
                <a:spcPts val="600"/>
              </a:spcAft>
              <a:buFont typeface="Arial" panose="020B0604020202020204" pitchFamily="34" charset="0"/>
              <a:buChar char="•"/>
            </a:pPr>
            <a:r>
              <a:rPr lang="en-AU" sz="2000" dirty="0"/>
              <a:t>Third Session:  Details of any agreement, next steps</a:t>
            </a:r>
          </a:p>
        </p:txBody>
      </p:sp>
    </p:spTree>
    <p:extLst>
      <p:ext uri="{BB962C8B-B14F-4D97-AF65-F5344CB8AC3E}">
        <p14:creationId xmlns:p14="http://schemas.microsoft.com/office/powerpoint/2010/main" val="175730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98CAB3-55B4-43AC-A969-DBBE75CEFDB2}"/>
              </a:ext>
            </a:extLst>
          </p:cNvPr>
          <p:cNvSpPr/>
          <p:nvPr/>
        </p:nvSpPr>
        <p:spPr>
          <a:xfrm>
            <a:off x="839416" y="1772816"/>
            <a:ext cx="10729192" cy="4221669"/>
          </a:xfrm>
          <a:prstGeom prst="rect">
            <a:avLst/>
          </a:prstGeom>
        </p:spPr>
        <p:txBody>
          <a:bodyPr wrap="square">
            <a:spAutoFit/>
          </a:bodyPr>
          <a:lstStyle/>
          <a:p>
            <a:pPr>
              <a:lnSpc>
                <a:spcPts val="3500"/>
              </a:lnSpc>
              <a:spcAft>
                <a:spcPts val="1200"/>
              </a:spcAft>
            </a:pPr>
            <a:r>
              <a:rPr lang="en-US" sz="2400" b="1" dirty="0"/>
              <a:t>O</a:t>
            </a:r>
            <a:r>
              <a:rPr lang="en-AU" sz="2400" b="1" dirty="0" err="1"/>
              <a:t>ur</a:t>
            </a:r>
            <a:r>
              <a:rPr lang="en-AU" sz="2400" b="1" dirty="0"/>
              <a:t> Main Point</a:t>
            </a:r>
          </a:p>
          <a:p>
            <a:pPr>
              <a:lnSpc>
                <a:spcPts val="3500"/>
              </a:lnSpc>
              <a:spcAft>
                <a:spcPts val="1200"/>
              </a:spcAft>
            </a:pPr>
            <a:endParaRPr lang="en-AU" sz="2400" dirty="0"/>
          </a:p>
          <a:p>
            <a:pPr lvl="1">
              <a:lnSpc>
                <a:spcPts val="3500"/>
              </a:lnSpc>
              <a:spcAft>
                <a:spcPts val="600"/>
              </a:spcAft>
            </a:pPr>
            <a:r>
              <a:rPr lang="en-US" sz="2400" dirty="0"/>
              <a:t>H</a:t>
            </a:r>
            <a:r>
              <a:rPr lang="en-AU" sz="2400" dirty="0"/>
              <a:t>ague mediations, with skilled Independent Children’s Lawyers (ICLs) as participants, promotes children’s interests and ought to be encouraged and supported.</a:t>
            </a:r>
          </a:p>
          <a:p>
            <a:pPr lvl="1">
              <a:lnSpc>
                <a:spcPts val="3500"/>
              </a:lnSpc>
              <a:spcAft>
                <a:spcPts val="600"/>
              </a:spcAft>
            </a:pPr>
            <a:endParaRPr lang="en-US" sz="2000" dirty="0"/>
          </a:p>
          <a:p>
            <a:pPr lvl="1">
              <a:lnSpc>
                <a:spcPts val="3500"/>
              </a:lnSpc>
              <a:spcAft>
                <a:spcPts val="600"/>
              </a:spcAft>
            </a:pPr>
            <a:endParaRPr lang="en-US" sz="2000" dirty="0"/>
          </a:p>
          <a:p>
            <a:pPr lvl="1">
              <a:lnSpc>
                <a:spcPts val="3500"/>
              </a:lnSpc>
              <a:spcAft>
                <a:spcPts val="600"/>
              </a:spcAft>
            </a:pPr>
            <a:endParaRPr lang="en-AU" sz="2000" dirty="0"/>
          </a:p>
        </p:txBody>
      </p:sp>
    </p:spTree>
    <p:extLst>
      <p:ext uri="{BB962C8B-B14F-4D97-AF65-F5344CB8AC3E}">
        <p14:creationId xmlns:p14="http://schemas.microsoft.com/office/powerpoint/2010/main" val="190644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82C58-3102-474A-B8A7-295327019D54}"/>
              </a:ext>
            </a:extLst>
          </p:cNvPr>
          <p:cNvSpPr txBox="1"/>
          <p:nvPr/>
        </p:nvSpPr>
        <p:spPr>
          <a:xfrm>
            <a:off x="479376" y="1340768"/>
            <a:ext cx="11089232" cy="707886"/>
          </a:xfrm>
          <a:prstGeom prst="rect">
            <a:avLst/>
          </a:prstGeom>
          <a:noFill/>
        </p:spPr>
        <p:txBody>
          <a:bodyPr wrap="square" rtlCol="0">
            <a:spAutoFit/>
          </a:bodyPr>
          <a:lstStyle/>
          <a:p>
            <a:r>
              <a:rPr lang="en-US" sz="4000" b="1" dirty="0"/>
              <a:t>Role of the Independent Children’s Lawyer</a:t>
            </a:r>
            <a:endParaRPr lang="en-AU" sz="4000" b="1" dirty="0"/>
          </a:p>
        </p:txBody>
      </p:sp>
      <p:pic>
        <p:nvPicPr>
          <p:cNvPr id="4" name="Picture 3">
            <a:extLst>
              <a:ext uri="{FF2B5EF4-FFF2-40B4-BE49-F238E27FC236}">
                <a16:creationId xmlns:a16="http://schemas.microsoft.com/office/drawing/2014/main" id="{C9CF24A8-189C-4147-936E-991EC2644B5F}"/>
              </a:ext>
            </a:extLst>
          </p:cNvPr>
          <p:cNvPicPr>
            <a:picLocks noChangeAspect="1"/>
          </p:cNvPicPr>
          <p:nvPr/>
        </p:nvPicPr>
        <p:blipFill>
          <a:blip r:embed="rId2"/>
          <a:stretch>
            <a:fillRect/>
          </a:stretch>
        </p:blipFill>
        <p:spPr>
          <a:xfrm>
            <a:off x="-12646" y="2132856"/>
            <a:ext cx="12192000" cy="4191000"/>
          </a:xfrm>
          <a:prstGeom prst="rect">
            <a:avLst/>
          </a:prstGeom>
        </p:spPr>
      </p:pic>
    </p:spTree>
    <p:extLst>
      <p:ext uri="{BB962C8B-B14F-4D97-AF65-F5344CB8AC3E}">
        <p14:creationId xmlns:p14="http://schemas.microsoft.com/office/powerpoint/2010/main" val="57972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A30E37-90A9-4CB2-BBF0-EF86CBB315F9}"/>
              </a:ext>
            </a:extLst>
          </p:cNvPr>
          <p:cNvSpPr/>
          <p:nvPr/>
        </p:nvSpPr>
        <p:spPr>
          <a:xfrm>
            <a:off x="623392" y="1772816"/>
            <a:ext cx="10945216" cy="3554819"/>
          </a:xfrm>
          <a:prstGeom prst="rect">
            <a:avLst/>
          </a:prstGeom>
        </p:spPr>
        <p:txBody>
          <a:bodyPr wrap="square">
            <a:spAutoFit/>
          </a:bodyPr>
          <a:lstStyle/>
          <a:p>
            <a:pPr>
              <a:lnSpc>
                <a:spcPts val="3500"/>
              </a:lnSpc>
              <a:spcAft>
                <a:spcPts val="1200"/>
              </a:spcAft>
            </a:pPr>
            <a:r>
              <a:rPr lang="en-AU" sz="2400" b="1" dirty="0"/>
              <a:t>Role of the ICL in Hague Convention Proceedings</a:t>
            </a:r>
          </a:p>
          <a:p>
            <a:pPr marL="342900" indent="-342900">
              <a:lnSpc>
                <a:spcPts val="3500"/>
              </a:lnSpc>
              <a:spcAft>
                <a:spcPts val="1200"/>
              </a:spcAft>
              <a:buFont typeface="Arial" panose="020B0604020202020204" pitchFamily="34" charset="0"/>
              <a:buChar char="•"/>
            </a:pPr>
            <a:r>
              <a:rPr lang="en-US" sz="2400" dirty="0"/>
              <a:t>Firstly, note ‘exceptional circumstances’ for appointment under s68L</a:t>
            </a:r>
            <a:endParaRPr lang="en-AU" sz="2400" dirty="0"/>
          </a:p>
          <a:p>
            <a:pPr marL="342900" indent="-342900">
              <a:lnSpc>
                <a:spcPts val="3500"/>
              </a:lnSpc>
              <a:spcAft>
                <a:spcPts val="1200"/>
              </a:spcAft>
              <a:buFont typeface="Arial" panose="020B0604020202020204" pitchFamily="34" charset="0"/>
              <a:buChar char="•"/>
            </a:pPr>
            <a:r>
              <a:rPr lang="en-US" sz="2400" dirty="0"/>
              <a:t>s</a:t>
            </a:r>
            <a:r>
              <a:rPr lang="en-AU" sz="2400" dirty="0"/>
              <a:t>68LA(3) of Family Law Act sets out role (case law too)</a:t>
            </a:r>
          </a:p>
          <a:p>
            <a:pPr marL="342900" indent="-342900">
              <a:lnSpc>
                <a:spcPts val="3500"/>
              </a:lnSpc>
              <a:spcAft>
                <a:spcPts val="1200"/>
              </a:spcAft>
              <a:buFont typeface="Arial" panose="020B0604020202020204" pitchFamily="34" charset="0"/>
              <a:buChar char="•"/>
            </a:pPr>
            <a:r>
              <a:rPr lang="en-US" sz="2400" dirty="0"/>
              <a:t>B</a:t>
            </a:r>
            <a:r>
              <a:rPr lang="en-AU" sz="2400" dirty="0" err="1"/>
              <a:t>est</a:t>
            </a:r>
            <a:r>
              <a:rPr lang="en-AU" sz="2400" dirty="0"/>
              <a:t> No 2  (State Central Authority &amp; Best (2) [2012] </a:t>
            </a:r>
            <a:r>
              <a:rPr lang="en-AU" sz="2400" dirty="0" err="1"/>
              <a:t>FamCA</a:t>
            </a:r>
            <a:r>
              <a:rPr lang="en-AU" sz="2400" dirty="0"/>
              <a:t> 511</a:t>
            </a:r>
          </a:p>
          <a:p>
            <a:pPr marL="342900" indent="-342900">
              <a:lnSpc>
                <a:spcPts val="3500"/>
              </a:lnSpc>
              <a:spcAft>
                <a:spcPts val="1200"/>
              </a:spcAft>
              <a:buFont typeface="Arial" panose="020B0604020202020204" pitchFamily="34" charset="0"/>
              <a:buChar char="•"/>
            </a:pPr>
            <a:r>
              <a:rPr lang="en-US" sz="2400" dirty="0"/>
              <a:t>R</a:t>
            </a:r>
            <a:r>
              <a:rPr lang="en-AU" sz="2400" dirty="0"/>
              <a:t>CB (Italian Girls case in the High Court of Australia) [2012] HCA 47</a:t>
            </a:r>
          </a:p>
          <a:p>
            <a:pPr marL="342900" indent="-342900">
              <a:lnSpc>
                <a:spcPts val="3500"/>
              </a:lnSpc>
              <a:spcAft>
                <a:spcPts val="1200"/>
              </a:spcAft>
              <a:buFont typeface="Arial" panose="020B0604020202020204" pitchFamily="34" charset="0"/>
              <a:buChar char="•"/>
            </a:pPr>
            <a:endParaRPr lang="en-US" sz="2400" b="1" dirty="0"/>
          </a:p>
        </p:txBody>
      </p:sp>
    </p:spTree>
    <p:extLst>
      <p:ext uri="{BB962C8B-B14F-4D97-AF65-F5344CB8AC3E}">
        <p14:creationId xmlns:p14="http://schemas.microsoft.com/office/powerpoint/2010/main" val="119378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F2BC36-F1D6-464F-9609-CAA9BBC23D41}"/>
              </a:ext>
            </a:extLst>
          </p:cNvPr>
          <p:cNvSpPr/>
          <p:nvPr/>
        </p:nvSpPr>
        <p:spPr>
          <a:xfrm>
            <a:off x="839416" y="1268760"/>
            <a:ext cx="10585176" cy="9120445"/>
          </a:xfrm>
          <a:prstGeom prst="rect">
            <a:avLst/>
          </a:prstGeom>
        </p:spPr>
        <p:txBody>
          <a:bodyPr wrap="square">
            <a:spAutoFit/>
          </a:bodyPr>
          <a:lstStyle/>
          <a:p>
            <a:pPr>
              <a:lnSpc>
                <a:spcPts val="3500"/>
              </a:lnSpc>
              <a:spcAft>
                <a:spcPts val="1200"/>
              </a:spcAft>
            </a:pPr>
            <a:r>
              <a:rPr lang="en-AU" sz="2400" b="1" dirty="0"/>
              <a:t>Role of the ICL in Hague Convention Proceedings - summary</a:t>
            </a:r>
          </a:p>
          <a:p>
            <a:pPr marL="285750" indent="-285750">
              <a:lnSpc>
                <a:spcPts val="3500"/>
              </a:lnSpc>
              <a:spcAft>
                <a:spcPts val="1200"/>
              </a:spcAft>
              <a:buFont typeface="Arial" panose="020B0604020202020204" pitchFamily="34" charset="0"/>
              <a:buChar char="•"/>
            </a:pPr>
            <a:r>
              <a:rPr lang="en-US" dirty="0"/>
              <a:t>Forms an independent view based on evidence and makes submissions of courses of action a court may take, of what is in the best interests of the child (within the confines of the Hague proceedings)</a:t>
            </a:r>
          </a:p>
          <a:p>
            <a:pPr marL="285750" indent="-285750">
              <a:lnSpc>
                <a:spcPts val="3500"/>
              </a:lnSpc>
              <a:spcAft>
                <a:spcPts val="1200"/>
              </a:spcAft>
              <a:buFont typeface="Arial" panose="020B0604020202020204" pitchFamily="34" charset="0"/>
              <a:buChar char="•"/>
            </a:pPr>
            <a:r>
              <a:rPr lang="en-US" dirty="0"/>
              <a:t>Acts in relation to the proceeding in what the ICL believes to be the best interests of the child (within the confines of the Hague proceedings)</a:t>
            </a:r>
          </a:p>
          <a:p>
            <a:pPr marL="285750" indent="-285750">
              <a:lnSpc>
                <a:spcPts val="3500"/>
              </a:lnSpc>
              <a:spcAft>
                <a:spcPts val="1200"/>
              </a:spcAft>
              <a:buFont typeface="Arial" panose="020B0604020202020204" pitchFamily="34" charset="0"/>
              <a:buChar char="•"/>
            </a:pPr>
            <a:r>
              <a:rPr lang="en-US" dirty="0"/>
              <a:t>ICL is not there to propose what ultimate outcome may be in the best interests of the child – but rather consider the best interests of the child in concluding the Hague application. </a:t>
            </a:r>
          </a:p>
          <a:p>
            <a:pPr marL="285750" indent="-285750">
              <a:lnSpc>
                <a:spcPts val="3500"/>
              </a:lnSpc>
              <a:spcAft>
                <a:spcPts val="1200"/>
              </a:spcAft>
              <a:buFont typeface="Arial" panose="020B0604020202020204" pitchFamily="34" charset="0"/>
              <a:buChar char="•"/>
            </a:pPr>
            <a:r>
              <a:rPr lang="en-US" dirty="0"/>
              <a:t>Role is best interests not direct representation (Italian girls case in High court)</a:t>
            </a:r>
          </a:p>
          <a:p>
            <a:pPr marL="285750" indent="-285750">
              <a:lnSpc>
                <a:spcPts val="3500"/>
              </a:lnSpc>
              <a:spcAft>
                <a:spcPts val="1200"/>
              </a:spcAft>
              <a:buFont typeface="Arial" panose="020B0604020202020204" pitchFamily="34" charset="0"/>
              <a:buChar char="•"/>
            </a:pPr>
            <a:r>
              <a:rPr lang="en-US" dirty="0"/>
              <a:t>Best interests of the child is not the paramount consideration</a:t>
            </a:r>
          </a:p>
          <a:p>
            <a:pPr>
              <a:lnSpc>
                <a:spcPts val="3500"/>
              </a:lnSpc>
              <a:spcAft>
                <a:spcPts val="1200"/>
              </a:spcAft>
            </a:pPr>
            <a:endParaRPr lang="en-US" b="1" dirty="0"/>
          </a:p>
          <a:p>
            <a:pPr marL="285750" indent="-285750">
              <a:lnSpc>
                <a:spcPts val="3500"/>
              </a:lnSpc>
              <a:spcAft>
                <a:spcPts val="1200"/>
              </a:spcAft>
              <a:buFont typeface="Arial" panose="020B0604020202020204" pitchFamily="34" charset="0"/>
              <a:buChar char="•"/>
            </a:pPr>
            <a:endParaRPr lang="en-US" b="1" dirty="0"/>
          </a:p>
          <a:p>
            <a:pPr>
              <a:lnSpc>
                <a:spcPts val="3500"/>
              </a:lnSpc>
              <a:spcAft>
                <a:spcPts val="1200"/>
              </a:spcAft>
            </a:pPr>
            <a:endParaRPr lang="en-US" b="1" dirty="0"/>
          </a:p>
          <a:p>
            <a:pPr>
              <a:lnSpc>
                <a:spcPts val="3500"/>
              </a:lnSpc>
              <a:spcAft>
                <a:spcPts val="1200"/>
              </a:spcAft>
            </a:pPr>
            <a:endParaRPr lang="en-US" b="1" dirty="0"/>
          </a:p>
          <a:p>
            <a:pPr>
              <a:lnSpc>
                <a:spcPts val="3500"/>
              </a:lnSpc>
              <a:spcAft>
                <a:spcPts val="1200"/>
              </a:spcAft>
            </a:pPr>
            <a:endParaRPr lang="en-US" b="1" dirty="0"/>
          </a:p>
          <a:p>
            <a:pPr>
              <a:lnSpc>
                <a:spcPts val="3500"/>
              </a:lnSpc>
              <a:spcAft>
                <a:spcPts val="1200"/>
              </a:spcAft>
            </a:pPr>
            <a:endParaRPr lang="en-US" b="1" dirty="0"/>
          </a:p>
          <a:p>
            <a:pPr>
              <a:lnSpc>
                <a:spcPts val="3500"/>
              </a:lnSpc>
              <a:spcAft>
                <a:spcPts val="1200"/>
              </a:spcAft>
            </a:pPr>
            <a:endParaRPr lang="en-AU" b="1" dirty="0"/>
          </a:p>
        </p:txBody>
      </p:sp>
    </p:spTree>
    <p:extLst>
      <p:ext uri="{BB962C8B-B14F-4D97-AF65-F5344CB8AC3E}">
        <p14:creationId xmlns:p14="http://schemas.microsoft.com/office/powerpoint/2010/main" val="9299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1730-CDD3-47EC-B220-F798965CCD0F}"/>
              </a:ext>
            </a:extLst>
          </p:cNvPr>
          <p:cNvSpPr/>
          <p:nvPr/>
        </p:nvSpPr>
        <p:spPr>
          <a:xfrm>
            <a:off x="623392" y="1484784"/>
            <a:ext cx="10873208" cy="6083717"/>
          </a:xfrm>
          <a:prstGeom prst="rect">
            <a:avLst/>
          </a:prstGeom>
        </p:spPr>
        <p:txBody>
          <a:bodyPr wrap="square">
            <a:spAutoFit/>
          </a:bodyPr>
          <a:lstStyle/>
          <a:p>
            <a:pPr lvl="1">
              <a:lnSpc>
                <a:spcPts val="3200"/>
              </a:lnSpc>
              <a:spcAft>
                <a:spcPts val="600"/>
              </a:spcAft>
            </a:pPr>
            <a:r>
              <a:rPr lang="en-AU" sz="2400" b="1" dirty="0"/>
              <a:t>ICL Key role (before, during and after mediation)</a:t>
            </a:r>
          </a:p>
          <a:p>
            <a:pPr lvl="1">
              <a:lnSpc>
                <a:spcPts val="3200"/>
              </a:lnSpc>
              <a:spcAft>
                <a:spcPts val="600"/>
              </a:spcAft>
            </a:pPr>
            <a:endParaRPr lang="en-AU" sz="2400" dirty="0"/>
          </a:p>
          <a:p>
            <a:pPr marL="228600" indent="-228600">
              <a:buAutoNum type="arabicPeriod"/>
            </a:pPr>
            <a:r>
              <a:rPr lang="en-AU" sz="2400" dirty="0"/>
              <a:t>Has the </a:t>
            </a:r>
            <a:r>
              <a:rPr lang="en-AU" sz="2400" b="1" dirty="0"/>
              <a:t>value base </a:t>
            </a:r>
            <a:r>
              <a:rPr lang="en-AU" sz="2400" dirty="0"/>
              <a:t>and </a:t>
            </a:r>
            <a:r>
              <a:rPr lang="en-AU" sz="2400" b="1" dirty="0"/>
              <a:t>role</a:t>
            </a:r>
            <a:r>
              <a:rPr lang="en-AU" sz="2400" dirty="0"/>
              <a:t> to consider the best interests of the child – considers the impact on the child of any proposal</a:t>
            </a:r>
          </a:p>
          <a:p>
            <a:pPr marL="228600" indent="-228600">
              <a:buAutoNum type="arabicPeriod"/>
            </a:pPr>
            <a:endParaRPr lang="en-AU" sz="2000" dirty="0"/>
          </a:p>
          <a:p>
            <a:pPr marL="228600" indent="-228600">
              <a:buAutoNum type="arabicPeriod"/>
            </a:pPr>
            <a:r>
              <a:rPr lang="en-AU" sz="2400" dirty="0"/>
              <a:t>Has </a:t>
            </a:r>
            <a:r>
              <a:rPr lang="en-AU" sz="2400" b="1" dirty="0"/>
              <a:t>influence</a:t>
            </a:r>
            <a:r>
              <a:rPr lang="en-AU" sz="2400" dirty="0"/>
              <a:t> </a:t>
            </a:r>
            <a:r>
              <a:rPr lang="en-AU" sz="2400" b="1" dirty="0"/>
              <a:t>and authority </a:t>
            </a:r>
            <a:r>
              <a:rPr lang="en-AU" sz="2400" dirty="0"/>
              <a:t>to take measures that promote children’s interests:</a:t>
            </a:r>
          </a:p>
          <a:p>
            <a:endParaRPr lang="en-AU" sz="2000" dirty="0"/>
          </a:p>
          <a:p>
            <a:pPr marL="914400" lvl="1" indent="-457200">
              <a:buAutoNum type="alphaLcParenR"/>
            </a:pPr>
            <a:r>
              <a:rPr lang="en-US" sz="2000" dirty="0"/>
              <a:t>As </a:t>
            </a:r>
            <a:r>
              <a:rPr lang="en-US" sz="2000" b="1" dirty="0"/>
              <a:t>independent</a:t>
            </a:r>
            <a:r>
              <a:rPr lang="en-US" sz="2000" dirty="0"/>
              <a:t> lawyer appointed at request of court</a:t>
            </a:r>
          </a:p>
          <a:p>
            <a:pPr marL="914400" lvl="1" indent="-457200">
              <a:buAutoNum type="alphaLcParenR"/>
            </a:pPr>
            <a:r>
              <a:rPr lang="en-US" sz="2000" dirty="0"/>
              <a:t>Has access to information in Court and outside of court</a:t>
            </a:r>
          </a:p>
          <a:p>
            <a:pPr marL="914400" lvl="1" indent="-457200">
              <a:buAutoNum type="alphaLcParenR"/>
            </a:pPr>
            <a:r>
              <a:rPr lang="en-US" sz="2000" dirty="0"/>
              <a:t>As a </a:t>
            </a:r>
            <a:r>
              <a:rPr lang="en-US" sz="2000" b="1" dirty="0"/>
              <a:t>specialist </a:t>
            </a:r>
            <a:r>
              <a:rPr lang="en-US" sz="2000" dirty="0"/>
              <a:t>in Hague Child Abduction Proceedings</a:t>
            </a:r>
          </a:p>
          <a:p>
            <a:pPr marL="914400" lvl="1" indent="-457200">
              <a:buAutoNum type="alphaLcParenR"/>
            </a:pPr>
            <a:r>
              <a:rPr lang="en-US" sz="2000" dirty="0"/>
              <a:t>By presenting legal information neutrally and in a way that reassures</a:t>
            </a:r>
          </a:p>
          <a:p>
            <a:pPr marL="914400" lvl="1" indent="-457200">
              <a:buAutoNum type="alphaLcParenR"/>
            </a:pPr>
            <a:r>
              <a:rPr lang="en-US" sz="2000" dirty="0"/>
              <a:t>As a person who has met the children</a:t>
            </a:r>
          </a:p>
          <a:p>
            <a:endParaRPr lang="en-US" sz="2000" dirty="0"/>
          </a:p>
          <a:p>
            <a:endParaRPr lang="en-AU" sz="2000" dirty="0"/>
          </a:p>
          <a:p>
            <a:endParaRPr lang="en-AU" sz="2000" dirty="0"/>
          </a:p>
          <a:p>
            <a:endParaRPr lang="en-US" sz="1200" b="1" dirty="0"/>
          </a:p>
          <a:p>
            <a:endParaRPr lang="en-AU" b="1" dirty="0"/>
          </a:p>
        </p:txBody>
      </p:sp>
    </p:spTree>
    <p:extLst>
      <p:ext uri="{BB962C8B-B14F-4D97-AF65-F5344CB8AC3E}">
        <p14:creationId xmlns:p14="http://schemas.microsoft.com/office/powerpoint/2010/main" val="34952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18A6B7-9E41-4312-8D04-345DC61CAFB4}"/>
              </a:ext>
            </a:extLst>
          </p:cNvPr>
          <p:cNvSpPr/>
          <p:nvPr/>
        </p:nvSpPr>
        <p:spPr>
          <a:xfrm>
            <a:off x="407368" y="1412776"/>
            <a:ext cx="11521280" cy="4678204"/>
          </a:xfrm>
          <a:prstGeom prst="rect">
            <a:avLst/>
          </a:prstGeom>
        </p:spPr>
        <p:txBody>
          <a:bodyPr wrap="square">
            <a:spAutoFit/>
          </a:bodyPr>
          <a:lstStyle/>
          <a:p>
            <a:r>
              <a:rPr lang="en-US" sz="2400" b="1" dirty="0"/>
              <a:t>ICL Key Role – Before, During and After Mediation (continued)</a:t>
            </a:r>
          </a:p>
          <a:p>
            <a:endParaRPr lang="en-US" b="1" dirty="0"/>
          </a:p>
          <a:p>
            <a:endParaRPr lang="en-US" b="1" dirty="0"/>
          </a:p>
          <a:p>
            <a:r>
              <a:rPr lang="en-US" sz="2400" dirty="0"/>
              <a:t>3. Keeps the matter on track with </a:t>
            </a:r>
            <a:r>
              <a:rPr lang="en-US" sz="2400" b="1" dirty="0"/>
              <a:t>skillful case management </a:t>
            </a:r>
            <a:r>
              <a:rPr lang="en-US" sz="2400" dirty="0"/>
              <a:t>and </a:t>
            </a:r>
            <a:r>
              <a:rPr lang="en-US" sz="2400" b="1" dirty="0"/>
              <a:t>communication</a:t>
            </a:r>
          </a:p>
          <a:p>
            <a:endParaRPr lang="en-US" dirty="0"/>
          </a:p>
          <a:p>
            <a:pPr marL="457200" indent="-457200">
              <a:buAutoNum type="alphaLcParenR"/>
            </a:pPr>
            <a:r>
              <a:rPr lang="en-US" sz="2000" dirty="0"/>
              <a:t>Encourages participation in voluntary mediation</a:t>
            </a:r>
          </a:p>
          <a:p>
            <a:pPr marL="457200" indent="-457200">
              <a:buAutoNum type="alphaLcParenR"/>
            </a:pPr>
            <a:endParaRPr lang="en-US" sz="2000" dirty="0"/>
          </a:p>
          <a:p>
            <a:pPr marL="457200" indent="-457200">
              <a:buAutoNum type="alphaLcParenR"/>
            </a:pPr>
            <a:r>
              <a:rPr lang="en-US" sz="2000" dirty="0"/>
              <a:t>Researches each countries legal systems and government functions (relevant to some </a:t>
            </a:r>
            <a:r>
              <a:rPr lang="en-US" sz="2000" dirty="0" err="1"/>
              <a:t>defences</a:t>
            </a:r>
            <a:r>
              <a:rPr lang="en-US" sz="2000" dirty="0"/>
              <a:t> ‘rights of custody’, relocation law, visa requirements, likely criminal prosecutions). </a:t>
            </a:r>
          </a:p>
          <a:p>
            <a:pPr marL="457200" indent="-457200">
              <a:buAutoNum type="alphaLcParenR"/>
            </a:pPr>
            <a:endParaRPr lang="en-US" sz="2000" dirty="0"/>
          </a:p>
          <a:p>
            <a:pPr marL="457200" indent="-457200">
              <a:buAutoNum type="alphaLcParenR"/>
            </a:pPr>
            <a:r>
              <a:rPr lang="en-US" sz="2000" dirty="0"/>
              <a:t>Communicates with lawyers for Central Authority (and/or delegated SCA) regarding arrangements for children and </a:t>
            </a:r>
            <a:r>
              <a:rPr lang="en-US" sz="2000" dirty="0" err="1"/>
              <a:t>carers</a:t>
            </a:r>
            <a:r>
              <a:rPr lang="en-US" sz="2000" dirty="0"/>
              <a:t> in other country</a:t>
            </a:r>
          </a:p>
          <a:p>
            <a:pPr marL="457200" indent="-457200">
              <a:buAutoNum type="alphaLcParenR"/>
            </a:pPr>
            <a:endParaRPr lang="en-US" sz="2000" dirty="0"/>
          </a:p>
          <a:p>
            <a:pPr marL="457200" indent="-457200">
              <a:buAutoNum type="alphaLcParenR"/>
            </a:pPr>
            <a:endParaRPr lang="en-AU" dirty="0"/>
          </a:p>
          <a:p>
            <a:endParaRPr lang="en-AU" dirty="0"/>
          </a:p>
        </p:txBody>
      </p:sp>
    </p:spTree>
    <p:extLst>
      <p:ext uri="{BB962C8B-B14F-4D97-AF65-F5344CB8AC3E}">
        <p14:creationId xmlns:p14="http://schemas.microsoft.com/office/powerpoint/2010/main" val="31487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58D3C-E32C-42F5-A123-3F01AAAE48AE}"/>
              </a:ext>
            </a:extLst>
          </p:cNvPr>
          <p:cNvSpPr/>
          <p:nvPr/>
        </p:nvSpPr>
        <p:spPr>
          <a:xfrm>
            <a:off x="407368" y="1196752"/>
            <a:ext cx="10945216" cy="7448193"/>
          </a:xfrm>
          <a:prstGeom prst="rect">
            <a:avLst/>
          </a:prstGeom>
        </p:spPr>
        <p:txBody>
          <a:bodyPr wrap="square">
            <a:spAutoFit/>
          </a:bodyPr>
          <a:lstStyle/>
          <a:p>
            <a:r>
              <a:rPr lang="en-US" sz="2400" b="1" dirty="0"/>
              <a:t>ICL Key Role – Before, During and After Mediation </a:t>
            </a:r>
          </a:p>
          <a:p>
            <a:endParaRPr lang="en-US" sz="2400" b="1" dirty="0"/>
          </a:p>
          <a:p>
            <a:r>
              <a:rPr lang="en-US" sz="2000" b="1" dirty="0"/>
              <a:t>skillful case management </a:t>
            </a:r>
            <a:r>
              <a:rPr lang="en-US" sz="2000" dirty="0"/>
              <a:t>and </a:t>
            </a:r>
            <a:r>
              <a:rPr lang="en-US" sz="2000" b="1" dirty="0"/>
              <a:t>communication (</a:t>
            </a:r>
            <a:r>
              <a:rPr lang="en-US" sz="2000" b="1" dirty="0" err="1"/>
              <a:t>cont</a:t>
            </a:r>
            <a:r>
              <a:rPr lang="en-US" sz="2000" b="1" dirty="0"/>
              <a:t>)</a:t>
            </a:r>
          </a:p>
          <a:p>
            <a:endParaRPr lang="en-US" sz="2400" b="1" dirty="0"/>
          </a:p>
          <a:p>
            <a:r>
              <a:rPr lang="en-US" sz="2000" dirty="0"/>
              <a:t>d)	Liaises with Judge, through Judge’s Associate, regarding progress of mediation in 	general terms while preserving confidentiality, having matter listed to seek interim or 	other orders</a:t>
            </a:r>
          </a:p>
          <a:p>
            <a:pPr marL="457200" indent="-457200">
              <a:buAutoNum type="alphaLcParenR"/>
            </a:pPr>
            <a:endParaRPr lang="en-US" sz="2000" dirty="0"/>
          </a:p>
          <a:p>
            <a:r>
              <a:rPr lang="en-US" sz="2000" dirty="0"/>
              <a:t>e)	Requests Judicial Communication with Hague Network Judge and/or other Judges in 	other country – this can be about enforcement of orders in the other country</a:t>
            </a:r>
          </a:p>
          <a:p>
            <a:pPr marL="457200" indent="-457200">
              <a:buAutoNum type="alphaLcParenR"/>
            </a:pPr>
            <a:endParaRPr lang="en-US" sz="2000" dirty="0"/>
          </a:p>
          <a:p>
            <a:r>
              <a:rPr lang="en-US" sz="2000" dirty="0"/>
              <a:t>f)	Assists parties to follow interim agreements about skype, telephone or face to face 	time </a:t>
            </a:r>
          </a:p>
          <a:p>
            <a:endParaRPr lang="en-US" dirty="0"/>
          </a:p>
          <a:p>
            <a:pPr>
              <a:lnSpc>
                <a:spcPts val="3000"/>
              </a:lnSpc>
              <a:spcAft>
                <a:spcPts val="600"/>
              </a:spcAft>
            </a:pPr>
            <a:r>
              <a:rPr lang="en-AU" sz="2000" dirty="0"/>
              <a:t>4. 	</a:t>
            </a:r>
            <a:r>
              <a:rPr lang="en-AU" sz="2400" dirty="0"/>
              <a:t>Follows up on </a:t>
            </a:r>
            <a:r>
              <a:rPr lang="en-AU" sz="2400" b="1" dirty="0"/>
              <a:t>translating a mediation agreement into enforceable 	orders </a:t>
            </a:r>
            <a:r>
              <a:rPr lang="en-AU" sz="2400" dirty="0"/>
              <a:t>in court</a:t>
            </a:r>
          </a:p>
          <a:p>
            <a:pPr>
              <a:lnSpc>
                <a:spcPts val="3000"/>
              </a:lnSpc>
              <a:spcAft>
                <a:spcPts val="600"/>
              </a:spcAft>
            </a:pPr>
            <a:endParaRPr lang="en-AU" dirty="0"/>
          </a:p>
          <a:p>
            <a:pPr>
              <a:lnSpc>
                <a:spcPts val="3000"/>
              </a:lnSpc>
              <a:spcAft>
                <a:spcPts val="600"/>
              </a:spcAft>
            </a:pPr>
            <a:endParaRPr lang="en-US" sz="2400" b="1" dirty="0"/>
          </a:p>
          <a:p>
            <a:pPr>
              <a:lnSpc>
                <a:spcPts val="3000"/>
              </a:lnSpc>
              <a:spcAft>
                <a:spcPts val="600"/>
              </a:spcAft>
            </a:pPr>
            <a:endParaRPr lang="en-AU" sz="2400" b="1" dirty="0"/>
          </a:p>
          <a:p>
            <a:pPr>
              <a:lnSpc>
                <a:spcPts val="3000"/>
              </a:lnSpc>
              <a:spcAft>
                <a:spcPts val="600"/>
              </a:spcAft>
            </a:pPr>
            <a:endParaRPr lang="en-AU" sz="2400" dirty="0"/>
          </a:p>
        </p:txBody>
      </p:sp>
    </p:spTree>
    <p:extLst>
      <p:ext uri="{BB962C8B-B14F-4D97-AF65-F5344CB8AC3E}">
        <p14:creationId xmlns:p14="http://schemas.microsoft.com/office/powerpoint/2010/main" val="10987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CABA2-6292-4F16-AD54-970E24D9E602}"/>
              </a:ext>
            </a:extLst>
          </p:cNvPr>
          <p:cNvPicPr>
            <a:picLocks noChangeAspect="1"/>
          </p:cNvPicPr>
          <p:nvPr/>
        </p:nvPicPr>
        <p:blipFill>
          <a:blip r:embed="rId3"/>
          <a:stretch>
            <a:fillRect/>
          </a:stretch>
        </p:blipFill>
        <p:spPr>
          <a:xfrm>
            <a:off x="6290405" y="2623646"/>
            <a:ext cx="5191565" cy="3744416"/>
          </a:xfrm>
          <a:prstGeom prst="rect">
            <a:avLst/>
          </a:prstGeom>
        </p:spPr>
      </p:pic>
      <p:pic>
        <p:nvPicPr>
          <p:cNvPr id="5" name="Picture 4">
            <a:extLst>
              <a:ext uri="{FF2B5EF4-FFF2-40B4-BE49-F238E27FC236}">
                <a16:creationId xmlns:a16="http://schemas.microsoft.com/office/drawing/2014/main" id="{E7646BC1-E2C8-432C-8883-A48BDE06239D}"/>
              </a:ext>
            </a:extLst>
          </p:cNvPr>
          <p:cNvPicPr>
            <a:picLocks noChangeAspect="1"/>
          </p:cNvPicPr>
          <p:nvPr/>
        </p:nvPicPr>
        <p:blipFill rotWithShape="1">
          <a:blip r:embed="rId4"/>
          <a:srcRect l="27245"/>
          <a:stretch/>
        </p:blipFill>
        <p:spPr>
          <a:xfrm>
            <a:off x="911424" y="2623646"/>
            <a:ext cx="4835502" cy="3744416"/>
          </a:xfrm>
          <a:prstGeom prst="rect">
            <a:avLst/>
          </a:prstGeom>
        </p:spPr>
      </p:pic>
      <p:sp>
        <p:nvSpPr>
          <p:cNvPr id="6" name="TextBox 5">
            <a:extLst>
              <a:ext uri="{FF2B5EF4-FFF2-40B4-BE49-F238E27FC236}">
                <a16:creationId xmlns:a16="http://schemas.microsoft.com/office/drawing/2014/main" id="{39E54F23-3A29-4FD2-B722-180E81B3C91F}"/>
              </a:ext>
            </a:extLst>
          </p:cNvPr>
          <p:cNvSpPr txBox="1"/>
          <p:nvPr/>
        </p:nvSpPr>
        <p:spPr>
          <a:xfrm>
            <a:off x="335360" y="1196752"/>
            <a:ext cx="11305256" cy="1323439"/>
          </a:xfrm>
          <a:prstGeom prst="rect">
            <a:avLst/>
          </a:prstGeom>
          <a:noFill/>
        </p:spPr>
        <p:txBody>
          <a:bodyPr wrap="square" rtlCol="0">
            <a:spAutoFit/>
          </a:bodyPr>
          <a:lstStyle/>
          <a:p>
            <a:r>
              <a:rPr lang="en-US" sz="4000" b="1" dirty="0"/>
              <a:t>Does Hague Child-Inclusive Practice Mediation work?</a:t>
            </a:r>
            <a:endParaRPr lang="en-AU" sz="4000" b="1" dirty="0"/>
          </a:p>
        </p:txBody>
      </p:sp>
    </p:spTree>
    <p:extLst>
      <p:ext uri="{BB962C8B-B14F-4D97-AF65-F5344CB8AC3E}">
        <p14:creationId xmlns:p14="http://schemas.microsoft.com/office/powerpoint/2010/main" val="239654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F685F-2DDE-4344-AED8-F4E1AA41A7B1}"/>
              </a:ext>
            </a:extLst>
          </p:cNvPr>
          <p:cNvSpPr/>
          <p:nvPr/>
        </p:nvSpPr>
        <p:spPr>
          <a:xfrm>
            <a:off x="263352" y="1052736"/>
            <a:ext cx="11593288" cy="5888792"/>
          </a:xfrm>
          <a:prstGeom prst="rect">
            <a:avLst/>
          </a:prstGeom>
        </p:spPr>
        <p:txBody>
          <a:bodyPr wrap="square">
            <a:spAutoFit/>
          </a:bodyPr>
          <a:lstStyle/>
          <a:p>
            <a:pPr lvl="1">
              <a:lnSpc>
                <a:spcPts val="3200"/>
              </a:lnSpc>
              <a:spcAft>
                <a:spcPts val="600"/>
              </a:spcAft>
            </a:pPr>
            <a:r>
              <a:rPr lang="en-US" sz="2400" b="1" dirty="0"/>
              <a:t>ICL Making a Difference in Hague Mediation</a:t>
            </a:r>
          </a:p>
          <a:p>
            <a:pPr lvl="1">
              <a:lnSpc>
                <a:spcPts val="3200"/>
              </a:lnSpc>
              <a:spcAft>
                <a:spcPts val="600"/>
              </a:spcAft>
            </a:pPr>
            <a:r>
              <a:rPr lang="en-US" sz="2400" b="1" dirty="0">
                <a:solidFill>
                  <a:srgbClr val="0070C0"/>
                </a:solidFill>
              </a:rPr>
              <a:t>Canadian case*</a:t>
            </a:r>
          </a:p>
          <a:p>
            <a:pPr marL="800100" lvl="1" indent="-342900">
              <a:lnSpc>
                <a:spcPts val="3200"/>
              </a:lnSpc>
              <a:spcAft>
                <a:spcPts val="600"/>
              </a:spcAft>
              <a:buFont typeface="Arial" panose="020B0604020202020204" pitchFamily="34" charset="0"/>
              <a:buChar char="•"/>
            </a:pPr>
            <a:r>
              <a:rPr lang="en-US" sz="2400" dirty="0"/>
              <a:t>Mother came to Australia with two young children aged 7 and 5.  Retained them following a holiday.  In breach of Canadian week-about shared care orders.  These orders were on appeal by the mother. Hague Proceedings commenced on behalf of left behind father.</a:t>
            </a:r>
          </a:p>
          <a:p>
            <a:pPr marL="800100" lvl="1" indent="-342900">
              <a:lnSpc>
                <a:spcPts val="3200"/>
              </a:lnSpc>
              <a:spcAft>
                <a:spcPts val="600"/>
              </a:spcAft>
              <a:buFont typeface="Arial" panose="020B0604020202020204" pitchFamily="34" charset="0"/>
              <a:buChar char="•"/>
            </a:pPr>
            <a:r>
              <a:rPr lang="en-US" sz="2400" dirty="0"/>
              <a:t>A Family Consultant and Psychiatric assessment of the 7 year old indicated the child was at risk of suicide if he were to be separated from his mother.  </a:t>
            </a:r>
          </a:p>
          <a:p>
            <a:pPr marL="800100" lvl="1" indent="-342900">
              <a:lnSpc>
                <a:spcPts val="3200"/>
              </a:lnSpc>
              <a:spcAft>
                <a:spcPts val="600"/>
              </a:spcAft>
              <a:buFont typeface="Arial" panose="020B0604020202020204" pitchFamily="34" charset="0"/>
              <a:buChar char="•"/>
            </a:pPr>
            <a:r>
              <a:rPr lang="en-US" sz="2400" dirty="0"/>
              <a:t>The mother had been denied entry to Canada and had no valid visa to return. </a:t>
            </a:r>
          </a:p>
          <a:p>
            <a:pPr marL="800100" lvl="1" indent="-342900">
              <a:lnSpc>
                <a:spcPts val="3200"/>
              </a:lnSpc>
              <a:spcAft>
                <a:spcPts val="600"/>
              </a:spcAft>
              <a:buFont typeface="Arial" panose="020B0604020202020204" pitchFamily="34" charset="0"/>
              <a:buChar char="•"/>
            </a:pPr>
            <a:r>
              <a:rPr lang="en-US" sz="2400" dirty="0"/>
              <a:t>Children could still be ordered to return as ‘Grave risk exception’ was  contestable with evidence that the father and counsellors could provide emotional support to children in Canada</a:t>
            </a:r>
          </a:p>
          <a:p>
            <a:pPr lvl="1">
              <a:lnSpc>
                <a:spcPts val="3200"/>
              </a:lnSpc>
              <a:spcAft>
                <a:spcPts val="600"/>
              </a:spcAft>
            </a:pPr>
            <a:endParaRPr lang="en-AU" sz="2400" b="1" dirty="0"/>
          </a:p>
        </p:txBody>
      </p:sp>
    </p:spTree>
    <p:extLst>
      <p:ext uri="{BB962C8B-B14F-4D97-AF65-F5344CB8AC3E}">
        <p14:creationId xmlns:p14="http://schemas.microsoft.com/office/powerpoint/2010/main" val="33672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63B02-D2F3-44A5-8937-60CC6379C219}"/>
              </a:ext>
            </a:extLst>
          </p:cNvPr>
          <p:cNvSpPr/>
          <p:nvPr/>
        </p:nvSpPr>
        <p:spPr>
          <a:xfrm>
            <a:off x="767408" y="1196753"/>
            <a:ext cx="10729192" cy="4734629"/>
          </a:xfrm>
          <a:prstGeom prst="rect">
            <a:avLst/>
          </a:prstGeom>
        </p:spPr>
        <p:txBody>
          <a:bodyPr wrap="square">
            <a:spAutoFit/>
          </a:bodyPr>
          <a:lstStyle/>
          <a:p>
            <a:pPr lvl="1">
              <a:lnSpc>
                <a:spcPts val="3200"/>
              </a:lnSpc>
              <a:spcAft>
                <a:spcPts val="600"/>
              </a:spcAft>
            </a:pPr>
            <a:r>
              <a:rPr lang="en-US" sz="2400" b="1" dirty="0">
                <a:solidFill>
                  <a:srgbClr val="0070C0"/>
                </a:solidFill>
              </a:rPr>
              <a:t>Canadian case*</a:t>
            </a:r>
          </a:p>
          <a:p>
            <a:pPr lvl="1">
              <a:lnSpc>
                <a:spcPts val="3200"/>
              </a:lnSpc>
              <a:spcAft>
                <a:spcPts val="600"/>
              </a:spcAft>
            </a:pPr>
            <a:r>
              <a:rPr lang="en-US" sz="2400" dirty="0"/>
              <a:t>During mediation sessions the ICL</a:t>
            </a:r>
          </a:p>
          <a:p>
            <a:pPr marL="800100" lvl="1" indent="-342900">
              <a:lnSpc>
                <a:spcPts val="3200"/>
              </a:lnSpc>
              <a:spcAft>
                <a:spcPts val="600"/>
              </a:spcAft>
              <a:buFont typeface="Arial" panose="020B0604020202020204" pitchFamily="34" charset="0"/>
              <a:buChar char="•"/>
            </a:pPr>
            <a:r>
              <a:rPr lang="en-US" sz="2400" dirty="0"/>
              <a:t>Researched immigration law and took steps that enabled the mother to re-enter Canada after she was denied entry.  </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Arranged for the psychiatrist to be available during mediation so both parents could hear about suicide risk of child</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Focused on children’s needs at all stages of mediation</a:t>
            </a:r>
          </a:p>
          <a:p>
            <a:pPr lvl="1">
              <a:lnSpc>
                <a:spcPts val="3200"/>
              </a:lnSpc>
              <a:spcAft>
                <a:spcPts val="600"/>
              </a:spcAft>
            </a:pPr>
            <a:endParaRPr lang="en-AU" sz="2400" dirty="0"/>
          </a:p>
        </p:txBody>
      </p:sp>
    </p:spTree>
    <p:extLst>
      <p:ext uri="{BB962C8B-B14F-4D97-AF65-F5344CB8AC3E}">
        <p14:creationId xmlns:p14="http://schemas.microsoft.com/office/powerpoint/2010/main" val="345146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260485-AF0E-4D98-AA72-33F4AFA49085}"/>
              </a:ext>
            </a:extLst>
          </p:cNvPr>
          <p:cNvSpPr/>
          <p:nvPr/>
        </p:nvSpPr>
        <p:spPr>
          <a:xfrm>
            <a:off x="983432" y="1556790"/>
            <a:ext cx="10081120" cy="5221942"/>
          </a:xfrm>
          <a:prstGeom prst="rect">
            <a:avLst/>
          </a:prstGeom>
        </p:spPr>
        <p:txBody>
          <a:bodyPr wrap="square">
            <a:spAutoFit/>
          </a:bodyPr>
          <a:lstStyle/>
          <a:p>
            <a:pPr lvl="1">
              <a:lnSpc>
                <a:spcPts val="3200"/>
              </a:lnSpc>
              <a:spcAft>
                <a:spcPts val="600"/>
              </a:spcAft>
            </a:pPr>
            <a:r>
              <a:rPr lang="en-US" sz="2400" b="1" dirty="0">
                <a:solidFill>
                  <a:srgbClr val="0070C0"/>
                </a:solidFill>
              </a:rPr>
              <a:t>Canadian case*</a:t>
            </a:r>
          </a:p>
          <a:p>
            <a:pPr lvl="1">
              <a:lnSpc>
                <a:spcPts val="3200"/>
              </a:lnSpc>
              <a:spcAft>
                <a:spcPts val="600"/>
              </a:spcAft>
            </a:pPr>
            <a:endParaRPr lang="en-US" sz="2400" dirty="0">
              <a:solidFill>
                <a:srgbClr val="669900"/>
              </a:solidFill>
            </a:endParaRPr>
          </a:p>
          <a:p>
            <a:pPr lvl="1">
              <a:lnSpc>
                <a:spcPts val="3200"/>
              </a:lnSpc>
              <a:spcAft>
                <a:spcPts val="600"/>
              </a:spcAft>
            </a:pPr>
            <a:r>
              <a:rPr lang="en-US" sz="2400" b="1" dirty="0"/>
              <a:t>Outcome: Agreement on conditions for return that protected children</a:t>
            </a:r>
          </a:p>
          <a:p>
            <a:pPr lvl="1">
              <a:lnSpc>
                <a:spcPts val="3200"/>
              </a:lnSpc>
              <a:spcAft>
                <a:spcPts val="600"/>
              </a:spcAft>
            </a:pPr>
            <a:endParaRPr lang="en-US" sz="2400" dirty="0">
              <a:solidFill>
                <a:srgbClr val="669900"/>
              </a:solidFill>
            </a:endParaRPr>
          </a:p>
          <a:p>
            <a:pPr lvl="1">
              <a:lnSpc>
                <a:spcPts val="3200"/>
              </a:lnSpc>
              <a:spcAft>
                <a:spcPts val="600"/>
              </a:spcAft>
            </a:pPr>
            <a:r>
              <a:rPr lang="en-US" sz="2400" dirty="0">
                <a:solidFill>
                  <a:srgbClr val="669900"/>
                </a:solidFill>
              </a:rPr>
              <a:t>Father agreed to a delayed return of children until mother obtained a special humanitarian visa so she could return with children </a:t>
            </a:r>
          </a:p>
          <a:p>
            <a:pPr lvl="1">
              <a:lnSpc>
                <a:spcPts val="3200"/>
              </a:lnSpc>
              <a:spcAft>
                <a:spcPts val="600"/>
              </a:spcAft>
            </a:pPr>
            <a:r>
              <a:rPr lang="en-US" sz="2400" dirty="0">
                <a:solidFill>
                  <a:srgbClr val="669900"/>
                </a:solidFill>
              </a:rPr>
              <a:t>Non-prosecution of mother so no arrest and imprisonment</a:t>
            </a:r>
          </a:p>
          <a:p>
            <a:pPr lvl="1">
              <a:lnSpc>
                <a:spcPts val="3200"/>
              </a:lnSpc>
              <a:spcAft>
                <a:spcPts val="600"/>
              </a:spcAft>
            </a:pPr>
            <a:r>
              <a:rPr lang="en-US" sz="2400" dirty="0">
                <a:solidFill>
                  <a:srgbClr val="669900"/>
                </a:solidFill>
              </a:rPr>
              <a:t>Shared care pending Canadian court determination </a:t>
            </a:r>
          </a:p>
          <a:p>
            <a:pPr lvl="1">
              <a:lnSpc>
                <a:spcPts val="3200"/>
              </a:lnSpc>
              <a:spcAft>
                <a:spcPts val="600"/>
              </a:spcAft>
            </a:pPr>
            <a:r>
              <a:rPr lang="en-US" sz="2400" dirty="0">
                <a:solidFill>
                  <a:srgbClr val="669900"/>
                </a:solidFill>
              </a:rPr>
              <a:t>Orders for return to be explained to children by psychiatrist</a:t>
            </a:r>
          </a:p>
          <a:p>
            <a:pPr lvl="1">
              <a:lnSpc>
                <a:spcPts val="3200"/>
              </a:lnSpc>
              <a:spcAft>
                <a:spcPts val="600"/>
              </a:spcAft>
            </a:pPr>
            <a:endParaRPr lang="en-AU" sz="2400" dirty="0"/>
          </a:p>
        </p:txBody>
      </p:sp>
    </p:spTree>
    <p:extLst>
      <p:ext uri="{BB962C8B-B14F-4D97-AF65-F5344CB8AC3E}">
        <p14:creationId xmlns:p14="http://schemas.microsoft.com/office/powerpoint/2010/main" val="400821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DC5EB7-5379-422C-8F6A-753A0AAF87A3}"/>
              </a:ext>
            </a:extLst>
          </p:cNvPr>
          <p:cNvSpPr/>
          <p:nvPr/>
        </p:nvSpPr>
        <p:spPr>
          <a:xfrm>
            <a:off x="911424" y="1700808"/>
            <a:ext cx="10729192" cy="3247043"/>
          </a:xfrm>
          <a:prstGeom prst="rect">
            <a:avLst/>
          </a:prstGeom>
        </p:spPr>
        <p:txBody>
          <a:bodyPr wrap="square">
            <a:spAutoFit/>
          </a:bodyPr>
          <a:lstStyle/>
          <a:p>
            <a:pPr>
              <a:lnSpc>
                <a:spcPts val="3500"/>
              </a:lnSpc>
              <a:spcAft>
                <a:spcPts val="1200"/>
              </a:spcAft>
            </a:pPr>
            <a:r>
              <a:rPr lang="en-AU" sz="2400" b="1" dirty="0"/>
              <a:t>What we will cover in this session:</a:t>
            </a:r>
            <a:endParaRPr lang="en-AU" sz="2400" dirty="0"/>
          </a:p>
          <a:p>
            <a:pPr marL="742950" lvl="1" indent="-285750">
              <a:lnSpc>
                <a:spcPts val="3500"/>
              </a:lnSpc>
              <a:spcAft>
                <a:spcPts val="600"/>
              </a:spcAft>
              <a:buFont typeface="Arial" panose="020B0604020202020204" pitchFamily="34" charset="0"/>
              <a:buChar char="•"/>
            </a:pPr>
            <a:r>
              <a:rPr lang="en-US" sz="2000" dirty="0"/>
              <a:t>Hague Child Abduction Convention - Law and Context in brief</a:t>
            </a:r>
            <a:endParaRPr lang="en-AU" sz="2000" dirty="0"/>
          </a:p>
          <a:p>
            <a:pPr marL="742950" lvl="1" indent="-285750">
              <a:lnSpc>
                <a:spcPts val="3500"/>
              </a:lnSpc>
              <a:spcAft>
                <a:spcPts val="600"/>
              </a:spcAft>
              <a:buFont typeface="Arial" panose="020B0604020202020204" pitchFamily="34" charset="0"/>
              <a:buChar char="•"/>
            </a:pPr>
            <a:r>
              <a:rPr lang="en-AU" sz="2000" dirty="0"/>
              <a:t>Why we mediate alongside Court proceedings</a:t>
            </a:r>
          </a:p>
          <a:p>
            <a:pPr marL="742950" lvl="1" indent="-285750">
              <a:lnSpc>
                <a:spcPts val="3500"/>
              </a:lnSpc>
              <a:spcAft>
                <a:spcPts val="600"/>
              </a:spcAft>
              <a:buFont typeface="Arial" panose="020B0604020202020204" pitchFamily="34" charset="0"/>
              <a:buChar char="•"/>
            </a:pPr>
            <a:r>
              <a:rPr lang="en-US" sz="2000" dirty="0"/>
              <a:t>How we mediate - V</a:t>
            </a:r>
            <a:r>
              <a:rPr lang="en-AU" sz="2000" dirty="0" err="1"/>
              <a:t>ictoria</a:t>
            </a:r>
            <a:r>
              <a:rPr lang="en-AU" sz="2000" dirty="0"/>
              <a:t> Legal Aid’s Hague Mediation Model</a:t>
            </a:r>
          </a:p>
          <a:p>
            <a:pPr marL="742950" lvl="1" indent="-285750">
              <a:lnSpc>
                <a:spcPts val="3500"/>
              </a:lnSpc>
              <a:spcAft>
                <a:spcPts val="600"/>
              </a:spcAft>
              <a:buFont typeface="Arial" panose="020B0604020202020204" pitchFamily="34" charset="0"/>
              <a:buChar char="•"/>
            </a:pPr>
            <a:r>
              <a:rPr lang="en-AU" sz="2000" dirty="0"/>
              <a:t>The Role of the ICL in Hague Convention Proceedings in Australia </a:t>
            </a:r>
          </a:p>
          <a:p>
            <a:pPr marL="742950" lvl="1" indent="-285750">
              <a:lnSpc>
                <a:spcPts val="3500"/>
              </a:lnSpc>
              <a:spcAft>
                <a:spcPts val="600"/>
              </a:spcAft>
              <a:buFont typeface="Arial" panose="020B0604020202020204" pitchFamily="34" charset="0"/>
              <a:buChar char="•"/>
            </a:pPr>
            <a:r>
              <a:rPr lang="en-US" sz="2000" dirty="0"/>
              <a:t>Case examples of ICL actions in mediation that promote children’s interests</a:t>
            </a:r>
            <a:endParaRPr lang="en-AU" sz="2000" dirty="0"/>
          </a:p>
        </p:txBody>
      </p:sp>
    </p:spTree>
    <p:extLst>
      <p:ext uri="{BB962C8B-B14F-4D97-AF65-F5344CB8AC3E}">
        <p14:creationId xmlns:p14="http://schemas.microsoft.com/office/powerpoint/2010/main" val="135255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055409-94E0-4D7C-9489-C9AC50838D5C}"/>
              </a:ext>
            </a:extLst>
          </p:cNvPr>
          <p:cNvSpPr/>
          <p:nvPr/>
        </p:nvSpPr>
        <p:spPr>
          <a:xfrm>
            <a:off x="479376" y="980727"/>
            <a:ext cx="11017224" cy="4580741"/>
          </a:xfrm>
          <a:prstGeom prst="rect">
            <a:avLst/>
          </a:prstGeom>
        </p:spPr>
        <p:txBody>
          <a:bodyPr wrap="square">
            <a:spAutoFit/>
          </a:bodyPr>
          <a:lstStyle/>
          <a:p>
            <a:pPr lvl="1">
              <a:lnSpc>
                <a:spcPts val="3200"/>
              </a:lnSpc>
              <a:spcAft>
                <a:spcPts val="600"/>
              </a:spcAft>
            </a:pPr>
            <a:endParaRPr lang="en-US" sz="2400" b="1" dirty="0"/>
          </a:p>
          <a:p>
            <a:pPr lvl="1">
              <a:lnSpc>
                <a:spcPts val="3200"/>
              </a:lnSpc>
              <a:spcAft>
                <a:spcPts val="600"/>
              </a:spcAft>
            </a:pPr>
            <a:r>
              <a:rPr lang="en-US" sz="2400" b="1" dirty="0"/>
              <a:t>ICL Making a Difference in Hague Mediation</a:t>
            </a:r>
          </a:p>
          <a:p>
            <a:pPr lvl="1">
              <a:lnSpc>
                <a:spcPts val="3200"/>
              </a:lnSpc>
              <a:spcAft>
                <a:spcPts val="600"/>
              </a:spcAft>
            </a:pPr>
            <a:r>
              <a:rPr lang="en-US" sz="2400" b="1" dirty="0">
                <a:solidFill>
                  <a:srgbClr val="0070C0"/>
                </a:solidFill>
              </a:rPr>
              <a:t>Mauritius case*</a:t>
            </a:r>
          </a:p>
          <a:p>
            <a:pPr marL="800100" lvl="1" indent="-342900">
              <a:lnSpc>
                <a:spcPts val="3200"/>
              </a:lnSpc>
              <a:spcAft>
                <a:spcPts val="600"/>
              </a:spcAft>
              <a:buFont typeface="Arial" panose="020B0604020202020204" pitchFamily="34" charset="0"/>
              <a:buChar char="•"/>
            </a:pPr>
            <a:r>
              <a:rPr lang="en-US" sz="2400" dirty="0"/>
              <a:t>Primary </a:t>
            </a:r>
            <a:r>
              <a:rPr lang="en-US" sz="2400" dirty="0" err="1"/>
              <a:t>carer</a:t>
            </a:r>
            <a:r>
              <a:rPr lang="en-US" sz="2400" dirty="0"/>
              <a:t> mother took 9 year old boy to Australia without father’s consent. She also came with two older children – no wrongful removal for the older children as their father consented.  </a:t>
            </a:r>
          </a:p>
          <a:p>
            <a:pPr marL="800100" lvl="1" indent="-342900">
              <a:lnSpc>
                <a:spcPts val="3200"/>
              </a:lnSpc>
              <a:spcAft>
                <a:spcPts val="600"/>
              </a:spcAft>
              <a:buFont typeface="Arial" panose="020B0604020202020204" pitchFamily="34" charset="0"/>
              <a:buChar char="•"/>
            </a:pPr>
            <a:r>
              <a:rPr lang="en-US" sz="2400" dirty="0"/>
              <a:t>Mother had lost an initial legal hearing in which she had argued that the father of the 9 year old had no ‘rights of custody’. </a:t>
            </a:r>
          </a:p>
          <a:p>
            <a:pPr marL="800100" lvl="1" indent="-342900">
              <a:lnSpc>
                <a:spcPts val="3200"/>
              </a:lnSpc>
              <a:spcAft>
                <a:spcPts val="600"/>
              </a:spcAft>
              <a:buFont typeface="Arial" panose="020B0604020202020204" pitchFamily="34" charset="0"/>
              <a:buChar char="•"/>
            </a:pPr>
            <a:r>
              <a:rPr lang="en-US" sz="2400" dirty="0"/>
              <a:t>The mother was hoping to argue an exception to return on the basis of grave risk or intolerable harm for the child (mother alleged family violence)</a:t>
            </a:r>
          </a:p>
        </p:txBody>
      </p:sp>
    </p:spTree>
    <p:extLst>
      <p:ext uri="{BB962C8B-B14F-4D97-AF65-F5344CB8AC3E}">
        <p14:creationId xmlns:p14="http://schemas.microsoft.com/office/powerpoint/2010/main" val="362013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63E09-B4B3-4D7D-966A-C7BC2ED4DA96}"/>
              </a:ext>
            </a:extLst>
          </p:cNvPr>
          <p:cNvSpPr/>
          <p:nvPr/>
        </p:nvSpPr>
        <p:spPr>
          <a:xfrm>
            <a:off x="911424" y="1628800"/>
            <a:ext cx="10153128" cy="3760004"/>
          </a:xfrm>
          <a:prstGeom prst="rect">
            <a:avLst/>
          </a:prstGeom>
        </p:spPr>
        <p:txBody>
          <a:bodyPr wrap="square">
            <a:spAutoFit/>
          </a:bodyPr>
          <a:lstStyle/>
          <a:p>
            <a:pPr lvl="1">
              <a:lnSpc>
                <a:spcPts val="3200"/>
              </a:lnSpc>
              <a:spcAft>
                <a:spcPts val="600"/>
              </a:spcAft>
            </a:pPr>
            <a:r>
              <a:rPr lang="en-US" sz="2400" b="1" dirty="0">
                <a:solidFill>
                  <a:srgbClr val="0070C0"/>
                </a:solidFill>
              </a:rPr>
              <a:t>Mauritius case*</a:t>
            </a:r>
          </a:p>
          <a:p>
            <a:pPr lvl="1">
              <a:lnSpc>
                <a:spcPts val="3200"/>
              </a:lnSpc>
              <a:spcAft>
                <a:spcPts val="600"/>
              </a:spcAft>
            </a:pPr>
            <a:r>
              <a:rPr lang="en-US" sz="2400" dirty="0"/>
              <a:t>At mediation, the ICL</a:t>
            </a:r>
          </a:p>
          <a:p>
            <a:pPr marL="800100" lvl="1" indent="-342900">
              <a:lnSpc>
                <a:spcPts val="3200"/>
              </a:lnSpc>
              <a:spcAft>
                <a:spcPts val="600"/>
              </a:spcAft>
              <a:buFont typeface="Arial" panose="020B0604020202020204" pitchFamily="34" charset="0"/>
              <a:buChar char="•"/>
            </a:pPr>
            <a:r>
              <a:rPr lang="en-US" sz="2400" dirty="0"/>
              <a:t>Discussed conversation with the child including that he was afraid of separation from mother.</a:t>
            </a:r>
          </a:p>
          <a:p>
            <a:pPr marL="800100" lvl="1" indent="-342900">
              <a:lnSpc>
                <a:spcPts val="3200"/>
              </a:lnSpc>
              <a:spcAft>
                <a:spcPts val="600"/>
              </a:spcAft>
              <a:buFont typeface="Arial" panose="020B0604020202020204" pitchFamily="34" charset="0"/>
              <a:buChar char="•"/>
            </a:pPr>
            <a:r>
              <a:rPr lang="en-US" sz="2400" dirty="0"/>
              <a:t>Facilitated SKYPE time between child and father – father reported  back that he could see his son ‘was happy’.</a:t>
            </a:r>
          </a:p>
          <a:p>
            <a:pPr marL="800100" lvl="1" indent="-342900">
              <a:lnSpc>
                <a:spcPts val="3200"/>
              </a:lnSpc>
              <a:spcAft>
                <a:spcPts val="600"/>
              </a:spcAft>
              <a:buFont typeface="Arial" panose="020B0604020202020204" pitchFamily="34" charset="0"/>
              <a:buChar char="•"/>
            </a:pPr>
            <a:r>
              <a:rPr lang="en-US" sz="2400" dirty="0"/>
              <a:t>Focused on the child’s needs at all stages of mediation</a:t>
            </a:r>
          </a:p>
          <a:p>
            <a:pPr marL="800100" lvl="1" indent="-342900">
              <a:lnSpc>
                <a:spcPts val="3200"/>
              </a:lnSpc>
              <a:spcAft>
                <a:spcPts val="600"/>
              </a:spcAft>
              <a:buFont typeface="Arial" panose="020B0604020202020204" pitchFamily="34" charset="0"/>
              <a:buChar char="•"/>
            </a:pPr>
            <a:r>
              <a:rPr lang="en-US" sz="2400" dirty="0"/>
              <a:t>Explained how agreements could be made into enforceable orders</a:t>
            </a:r>
          </a:p>
        </p:txBody>
      </p:sp>
    </p:spTree>
    <p:extLst>
      <p:ext uri="{BB962C8B-B14F-4D97-AF65-F5344CB8AC3E}">
        <p14:creationId xmlns:p14="http://schemas.microsoft.com/office/powerpoint/2010/main" val="219261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197C09-021E-40CA-AE60-E41FAED352DB}"/>
              </a:ext>
            </a:extLst>
          </p:cNvPr>
          <p:cNvSpPr/>
          <p:nvPr/>
        </p:nvSpPr>
        <p:spPr>
          <a:xfrm>
            <a:off x="479376" y="1268760"/>
            <a:ext cx="10657184" cy="4247317"/>
          </a:xfrm>
          <a:prstGeom prst="rect">
            <a:avLst/>
          </a:prstGeom>
        </p:spPr>
        <p:txBody>
          <a:bodyPr wrap="square">
            <a:spAutoFit/>
          </a:bodyPr>
          <a:lstStyle/>
          <a:p>
            <a:pPr lvl="1">
              <a:lnSpc>
                <a:spcPts val="3200"/>
              </a:lnSpc>
              <a:spcAft>
                <a:spcPts val="600"/>
              </a:spcAft>
            </a:pPr>
            <a:r>
              <a:rPr lang="en-US" sz="2400" b="1" dirty="0">
                <a:solidFill>
                  <a:srgbClr val="0070C0"/>
                </a:solidFill>
              </a:rPr>
              <a:t>Mauritius case*</a:t>
            </a:r>
          </a:p>
          <a:p>
            <a:pPr lvl="1">
              <a:lnSpc>
                <a:spcPts val="3200"/>
              </a:lnSpc>
              <a:spcAft>
                <a:spcPts val="600"/>
              </a:spcAft>
            </a:pPr>
            <a:endParaRPr lang="en-US" sz="2400" dirty="0">
              <a:solidFill>
                <a:srgbClr val="669900"/>
              </a:solidFill>
            </a:endParaRPr>
          </a:p>
          <a:p>
            <a:pPr lvl="1">
              <a:lnSpc>
                <a:spcPts val="3200"/>
              </a:lnSpc>
              <a:spcAft>
                <a:spcPts val="600"/>
              </a:spcAft>
            </a:pPr>
            <a:r>
              <a:rPr lang="en-US" sz="2400" b="1" dirty="0"/>
              <a:t>Outcome: Agreement on Hague return issue and a parenting plan to be enforced in both Australia and Mauritius</a:t>
            </a:r>
          </a:p>
          <a:p>
            <a:pPr lvl="1">
              <a:lnSpc>
                <a:spcPts val="3200"/>
              </a:lnSpc>
              <a:spcAft>
                <a:spcPts val="600"/>
              </a:spcAft>
            </a:pPr>
            <a:endParaRPr lang="en-US" sz="2400" dirty="0">
              <a:solidFill>
                <a:srgbClr val="669900"/>
              </a:solidFill>
            </a:endParaRPr>
          </a:p>
          <a:p>
            <a:pPr lvl="1">
              <a:lnSpc>
                <a:spcPts val="3200"/>
              </a:lnSpc>
              <a:spcAft>
                <a:spcPts val="600"/>
              </a:spcAft>
            </a:pPr>
            <a:r>
              <a:rPr lang="en-US" sz="2400" dirty="0">
                <a:solidFill>
                  <a:srgbClr val="669900"/>
                </a:solidFill>
              </a:rPr>
              <a:t>Parents reached agreement to end all court proceedings</a:t>
            </a:r>
          </a:p>
          <a:p>
            <a:pPr lvl="1">
              <a:lnSpc>
                <a:spcPts val="3200"/>
              </a:lnSpc>
              <a:spcAft>
                <a:spcPts val="600"/>
              </a:spcAft>
            </a:pPr>
            <a:r>
              <a:rPr lang="en-US" sz="2400" dirty="0">
                <a:solidFill>
                  <a:srgbClr val="669900"/>
                </a:solidFill>
              </a:rPr>
              <a:t>Boy to remain in Australia living with his mother (and siblings) and to spend holiday time twice a year with the father. </a:t>
            </a:r>
          </a:p>
          <a:p>
            <a:pPr lvl="1">
              <a:lnSpc>
                <a:spcPts val="3200"/>
              </a:lnSpc>
              <a:spcAft>
                <a:spcPts val="600"/>
              </a:spcAft>
            </a:pPr>
            <a:endParaRPr lang="en-US" sz="2400" dirty="0">
              <a:solidFill>
                <a:srgbClr val="669900"/>
              </a:solidFill>
            </a:endParaRPr>
          </a:p>
        </p:txBody>
      </p:sp>
    </p:spTree>
    <p:extLst>
      <p:ext uri="{BB962C8B-B14F-4D97-AF65-F5344CB8AC3E}">
        <p14:creationId xmlns:p14="http://schemas.microsoft.com/office/powerpoint/2010/main" val="737188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6BD19-C32D-47B6-A1B7-11266FA2BFE0}"/>
              </a:ext>
            </a:extLst>
          </p:cNvPr>
          <p:cNvSpPr/>
          <p:nvPr/>
        </p:nvSpPr>
        <p:spPr>
          <a:xfrm>
            <a:off x="335360" y="1052736"/>
            <a:ext cx="11161240" cy="4657685"/>
          </a:xfrm>
          <a:prstGeom prst="rect">
            <a:avLst/>
          </a:prstGeom>
        </p:spPr>
        <p:txBody>
          <a:bodyPr wrap="square">
            <a:spAutoFit/>
          </a:bodyPr>
          <a:lstStyle/>
          <a:p>
            <a:pPr lvl="1">
              <a:lnSpc>
                <a:spcPts val="3200"/>
              </a:lnSpc>
              <a:spcAft>
                <a:spcPts val="600"/>
              </a:spcAft>
            </a:pPr>
            <a:r>
              <a:rPr lang="en-US" sz="2400" b="1" dirty="0"/>
              <a:t>ICL Making a Difference in Hague Mediation</a:t>
            </a:r>
          </a:p>
          <a:p>
            <a:pPr lvl="1">
              <a:lnSpc>
                <a:spcPts val="3200"/>
              </a:lnSpc>
              <a:spcAft>
                <a:spcPts val="600"/>
              </a:spcAft>
            </a:pPr>
            <a:r>
              <a:rPr lang="en-US" sz="2400" b="1" dirty="0">
                <a:solidFill>
                  <a:srgbClr val="0070C0"/>
                </a:solidFill>
              </a:rPr>
              <a:t>NZ case</a:t>
            </a:r>
          </a:p>
          <a:p>
            <a:pPr marL="800100" lvl="1" indent="-342900">
              <a:lnSpc>
                <a:spcPts val="3200"/>
              </a:lnSpc>
              <a:spcAft>
                <a:spcPts val="600"/>
              </a:spcAft>
              <a:buFont typeface="Arial" panose="020B0604020202020204" pitchFamily="34" charset="0"/>
              <a:buChar char="•"/>
            </a:pPr>
            <a:r>
              <a:rPr lang="en-US" sz="2400" dirty="0"/>
              <a:t>Primary </a:t>
            </a:r>
            <a:r>
              <a:rPr lang="en-US" sz="2400" dirty="0" err="1"/>
              <a:t>carer</a:t>
            </a:r>
            <a:r>
              <a:rPr lang="en-US" sz="2400" dirty="0"/>
              <a:t> mother took 5 children – aged between 2 and 14 years to Australia without their father’s consent.</a:t>
            </a:r>
          </a:p>
          <a:p>
            <a:pPr marL="800100" lvl="1" indent="-342900">
              <a:lnSpc>
                <a:spcPts val="3200"/>
              </a:lnSpc>
              <a:spcAft>
                <a:spcPts val="600"/>
              </a:spcAft>
              <a:buFont typeface="Arial" panose="020B0604020202020204" pitchFamily="34" charset="0"/>
              <a:buChar char="•"/>
            </a:pPr>
            <a:r>
              <a:rPr lang="en-US" sz="2400" dirty="0"/>
              <a:t>Proceedings were on foot in the NZ Family Court.</a:t>
            </a:r>
          </a:p>
          <a:p>
            <a:pPr marL="800100" lvl="1" indent="-342900">
              <a:lnSpc>
                <a:spcPts val="3200"/>
              </a:lnSpc>
              <a:spcAft>
                <a:spcPts val="600"/>
              </a:spcAft>
              <a:buFont typeface="Arial" panose="020B0604020202020204" pitchFamily="34" charset="0"/>
              <a:buChar char="•"/>
            </a:pPr>
            <a:r>
              <a:rPr lang="en-US" sz="2400" dirty="0"/>
              <a:t>NZ interim orders were in place for the father to have supervised time at a NZ contact </a:t>
            </a:r>
            <a:r>
              <a:rPr lang="en-US" sz="2400" dirty="0" err="1"/>
              <a:t>centre</a:t>
            </a:r>
            <a:r>
              <a:rPr lang="en-US" sz="2400" dirty="0"/>
              <a:t> with the children.  </a:t>
            </a:r>
          </a:p>
          <a:p>
            <a:pPr marL="800100" lvl="1" indent="-342900">
              <a:lnSpc>
                <a:spcPts val="3200"/>
              </a:lnSpc>
              <a:spcAft>
                <a:spcPts val="600"/>
              </a:spcAft>
              <a:buFont typeface="Arial" panose="020B0604020202020204" pitchFamily="34" charset="0"/>
              <a:buChar char="•"/>
            </a:pPr>
            <a:r>
              <a:rPr lang="en-US" sz="2400" dirty="0"/>
              <a:t>The father was alleged to have used violence and abused drugs and alcohol. </a:t>
            </a:r>
          </a:p>
          <a:p>
            <a:pPr marL="800100" lvl="1" indent="-342900">
              <a:lnSpc>
                <a:spcPts val="3200"/>
              </a:lnSpc>
              <a:spcAft>
                <a:spcPts val="600"/>
              </a:spcAft>
              <a:buFont typeface="Arial" panose="020B0604020202020204" pitchFamily="34" charset="0"/>
              <a:buChar char="•"/>
            </a:pPr>
            <a:r>
              <a:rPr lang="en-US" sz="2400" dirty="0"/>
              <a:t>In the NZ court proceedings a Lawyer for the Child had been appointed. </a:t>
            </a:r>
          </a:p>
        </p:txBody>
      </p:sp>
    </p:spTree>
    <p:extLst>
      <p:ext uri="{BB962C8B-B14F-4D97-AF65-F5344CB8AC3E}">
        <p14:creationId xmlns:p14="http://schemas.microsoft.com/office/powerpoint/2010/main" val="937184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A5B123-9F45-4F9D-A64C-B7E03D4FD330}"/>
              </a:ext>
            </a:extLst>
          </p:cNvPr>
          <p:cNvSpPr/>
          <p:nvPr/>
        </p:nvSpPr>
        <p:spPr>
          <a:xfrm>
            <a:off x="551384" y="1052736"/>
            <a:ext cx="10801200" cy="8535670"/>
          </a:xfrm>
          <a:prstGeom prst="rect">
            <a:avLst/>
          </a:prstGeom>
        </p:spPr>
        <p:txBody>
          <a:bodyPr wrap="square">
            <a:spAutoFit/>
          </a:bodyPr>
          <a:lstStyle/>
          <a:p>
            <a:pPr lvl="1">
              <a:lnSpc>
                <a:spcPts val="3200"/>
              </a:lnSpc>
              <a:spcAft>
                <a:spcPts val="600"/>
              </a:spcAft>
            </a:pPr>
            <a:r>
              <a:rPr lang="en-US" sz="2400" b="1" dirty="0">
                <a:solidFill>
                  <a:srgbClr val="0070C0"/>
                </a:solidFill>
              </a:rPr>
              <a:t>NZ case*</a:t>
            </a:r>
          </a:p>
          <a:p>
            <a:pPr lvl="1">
              <a:lnSpc>
                <a:spcPts val="3200"/>
              </a:lnSpc>
              <a:spcAft>
                <a:spcPts val="600"/>
              </a:spcAft>
            </a:pPr>
            <a:r>
              <a:rPr lang="en-US" sz="2400" dirty="0"/>
              <a:t>At mediation, the ICL</a:t>
            </a:r>
          </a:p>
          <a:p>
            <a:pPr marL="800100" lvl="1" indent="-342900">
              <a:lnSpc>
                <a:spcPts val="3200"/>
              </a:lnSpc>
              <a:spcAft>
                <a:spcPts val="600"/>
              </a:spcAft>
              <a:buFont typeface="Arial" panose="020B0604020202020204" pitchFamily="34" charset="0"/>
              <a:buChar char="•"/>
            </a:pPr>
            <a:r>
              <a:rPr lang="en-US" sz="2400" dirty="0"/>
              <a:t>Shared that she had been in communication with the Lawyer for the Child in NZ</a:t>
            </a:r>
          </a:p>
          <a:p>
            <a:pPr marL="800100" lvl="1" indent="-342900">
              <a:lnSpc>
                <a:spcPts val="3200"/>
              </a:lnSpc>
              <a:spcAft>
                <a:spcPts val="600"/>
              </a:spcAft>
              <a:buFont typeface="Arial" panose="020B0604020202020204" pitchFamily="34" charset="0"/>
              <a:buChar char="•"/>
            </a:pPr>
            <a:r>
              <a:rPr lang="en-US" sz="2400" dirty="0"/>
              <a:t>Listened to the mother’s proposal that the children live with her in Australia and that she send the children to NZ each school holidays for unsupervised time with the father – (2 year old for single days only)</a:t>
            </a:r>
          </a:p>
          <a:p>
            <a:pPr marL="800100" lvl="1" indent="-342900">
              <a:lnSpc>
                <a:spcPts val="3200"/>
              </a:lnSpc>
              <a:spcAft>
                <a:spcPts val="600"/>
              </a:spcAft>
              <a:buFont typeface="Arial" panose="020B0604020202020204" pitchFamily="34" charset="0"/>
              <a:buChar char="•"/>
            </a:pPr>
            <a:r>
              <a:rPr lang="en-US" sz="2400" dirty="0"/>
              <a:t>Listened to the father make demands in relation to the proposed unsupervised time (to include the 2 year old with whom he had never spent overnight time).</a:t>
            </a:r>
          </a:p>
          <a:p>
            <a:pPr marL="800100" lvl="1" indent="-342900">
              <a:lnSpc>
                <a:spcPts val="3200"/>
              </a:lnSpc>
              <a:spcAft>
                <a:spcPts val="600"/>
              </a:spcAft>
              <a:buFont typeface="Arial" panose="020B0604020202020204" pitchFamily="34" charset="0"/>
              <a:buChar char="•"/>
            </a:pPr>
            <a:r>
              <a:rPr lang="en-US" sz="2400" dirty="0"/>
              <a:t>Indicated that she could not support any agreement for the children to remain in Australia with unsupervised time with the father in NZ.</a:t>
            </a:r>
            <a:endParaRPr lang="en-AU" sz="2400" dirty="0"/>
          </a:p>
          <a:p>
            <a:pPr lvl="1">
              <a:lnSpc>
                <a:spcPts val="3200"/>
              </a:lnSpc>
              <a:spcAft>
                <a:spcPts val="600"/>
              </a:spcAft>
            </a:pPr>
            <a:endParaRPr lang="en-US" sz="2400" b="1" dirty="0">
              <a:solidFill>
                <a:srgbClr val="0070C0"/>
              </a:solidFill>
            </a:endParaRPr>
          </a:p>
          <a:p>
            <a:pPr lvl="1">
              <a:lnSpc>
                <a:spcPts val="3200"/>
              </a:lnSpc>
              <a:spcAft>
                <a:spcPts val="600"/>
              </a:spcAft>
            </a:pPr>
            <a:endParaRPr lang="en-US" sz="2400" b="1" dirty="0">
              <a:solidFill>
                <a:srgbClr val="0070C0"/>
              </a:solidFill>
            </a:endParaRPr>
          </a:p>
          <a:p>
            <a:pPr lvl="1">
              <a:lnSpc>
                <a:spcPts val="3200"/>
              </a:lnSpc>
              <a:spcAft>
                <a:spcPts val="600"/>
              </a:spcAft>
            </a:pPr>
            <a:endParaRPr lang="en-US" sz="2400" b="1" dirty="0">
              <a:solidFill>
                <a:srgbClr val="0070C0"/>
              </a:solidFill>
            </a:endParaRPr>
          </a:p>
          <a:p>
            <a:pPr lvl="1">
              <a:lnSpc>
                <a:spcPts val="3200"/>
              </a:lnSpc>
              <a:spcAft>
                <a:spcPts val="600"/>
              </a:spcAft>
            </a:pPr>
            <a:endParaRPr lang="en-US" sz="2400" b="1" dirty="0">
              <a:solidFill>
                <a:srgbClr val="0070C0"/>
              </a:solidFill>
            </a:endParaRPr>
          </a:p>
          <a:p>
            <a:r>
              <a:rPr lang="en-US" sz="1200" dirty="0"/>
              <a:t>NZ case – Maori family – extraordinary mother. During mediation the ICL indicated that she could not support an agreement between the parents that potentially placed 5 children –especially a 2 year old - at risk.  The primary </a:t>
            </a:r>
            <a:r>
              <a:rPr lang="en-US" sz="1200" dirty="0" err="1"/>
              <a:t>carer</a:t>
            </a:r>
            <a:r>
              <a:rPr lang="en-US" sz="1200" dirty="0"/>
              <a:t> mother was seeking the left behind father’s consent to remain in Australia with the children with him having extensive unsupervised time with the children in NZ during school holidays.  The ICL had obtained information from the NZ Child’s Lawyer (in relation to previous proceedings in NZ) that indicated that the father had a history of family violence and drug misuse. Furthermore the father had never spent any overnight time with the youngest child. The ICL indicated that she would not support that outcome in Court.  The mother voluntarily returned to NZ with the children (in a different town to the father).</a:t>
            </a:r>
            <a:endParaRPr lang="en-AU" dirty="0"/>
          </a:p>
        </p:txBody>
      </p:sp>
    </p:spTree>
    <p:extLst>
      <p:ext uri="{BB962C8B-B14F-4D97-AF65-F5344CB8AC3E}">
        <p14:creationId xmlns:p14="http://schemas.microsoft.com/office/powerpoint/2010/main" val="63814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716BD-B254-4ACA-805B-38D2BDAE1223}"/>
              </a:ext>
            </a:extLst>
          </p:cNvPr>
          <p:cNvSpPr/>
          <p:nvPr/>
        </p:nvSpPr>
        <p:spPr>
          <a:xfrm>
            <a:off x="1055440" y="1412776"/>
            <a:ext cx="9361040" cy="2375009"/>
          </a:xfrm>
          <a:prstGeom prst="rect">
            <a:avLst/>
          </a:prstGeom>
        </p:spPr>
        <p:txBody>
          <a:bodyPr wrap="square">
            <a:spAutoFit/>
          </a:bodyPr>
          <a:lstStyle/>
          <a:p>
            <a:pPr lvl="1">
              <a:lnSpc>
                <a:spcPts val="3200"/>
              </a:lnSpc>
              <a:spcAft>
                <a:spcPts val="600"/>
              </a:spcAft>
            </a:pPr>
            <a:r>
              <a:rPr lang="en-US" sz="2400" b="1" dirty="0">
                <a:solidFill>
                  <a:srgbClr val="0070C0"/>
                </a:solidFill>
              </a:rPr>
              <a:t>NZ case*</a:t>
            </a:r>
          </a:p>
          <a:p>
            <a:pPr lvl="1">
              <a:lnSpc>
                <a:spcPts val="3200"/>
              </a:lnSpc>
              <a:spcAft>
                <a:spcPts val="600"/>
              </a:spcAft>
            </a:pPr>
            <a:endParaRPr lang="en-US" sz="2400" dirty="0">
              <a:solidFill>
                <a:srgbClr val="669900"/>
              </a:solidFill>
            </a:endParaRPr>
          </a:p>
          <a:p>
            <a:pPr lvl="1">
              <a:lnSpc>
                <a:spcPts val="3200"/>
              </a:lnSpc>
              <a:spcAft>
                <a:spcPts val="600"/>
              </a:spcAft>
            </a:pPr>
            <a:r>
              <a:rPr lang="en-US" sz="2400" b="1" dirty="0"/>
              <a:t>Outcome: The mother voluntarily returned to NZ with the children (moving to a different town from the father).</a:t>
            </a:r>
          </a:p>
          <a:p>
            <a:pPr lvl="1">
              <a:lnSpc>
                <a:spcPts val="3200"/>
              </a:lnSpc>
              <a:spcAft>
                <a:spcPts val="600"/>
              </a:spcAft>
            </a:pPr>
            <a:endParaRPr lang="en-US" sz="2400" dirty="0">
              <a:solidFill>
                <a:srgbClr val="669900"/>
              </a:solidFill>
            </a:endParaRPr>
          </a:p>
        </p:txBody>
      </p:sp>
    </p:spTree>
    <p:extLst>
      <p:ext uri="{BB962C8B-B14F-4D97-AF65-F5344CB8AC3E}">
        <p14:creationId xmlns:p14="http://schemas.microsoft.com/office/powerpoint/2010/main" val="2660566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6BD19-C32D-47B6-A1B7-11266FA2BFE0}"/>
              </a:ext>
            </a:extLst>
          </p:cNvPr>
          <p:cNvSpPr/>
          <p:nvPr/>
        </p:nvSpPr>
        <p:spPr>
          <a:xfrm>
            <a:off x="335360" y="1052736"/>
            <a:ext cx="11161240" cy="5221942"/>
          </a:xfrm>
          <a:prstGeom prst="rect">
            <a:avLst/>
          </a:prstGeom>
        </p:spPr>
        <p:txBody>
          <a:bodyPr wrap="square">
            <a:spAutoFit/>
          </a:bodyPr>
          <a:lstStyle/>
          <a:p>
            <a:pPr lvl="1">
              <a:lnSpc>
                <a:spcPts val="3200"/>
              </a:lnSpc>
              <a:spcAft>
                <a:spcPts val="600"/>
              </a:spcAft>
            </a:pPr>
            <a:r>
              <a:rPr lang="en-US" sz="2400" b="1" dirty="0"/>
              <a:t>ICL Making a Difference in Hague Mediation</a:t>
            </a:r>
          </a:p>
          <a:p>
            <a:pPr lvl="1">
              <a:lnSpc>
                <a:spcPts val="3200"/>
              </a:lnSpc>
              <a:spcAft>
                <a:spcPts val="600"/>
              </a:spcAft>
            </a:pPr>
            <a:r>
              <a:rPr lang="en-US" sz="2400" b="1" dirty="0">
                <a:solidFill>
                  <a:srgbClr val="0070C0"/>
                </a:solidFill>
              </a:rPr>
              <a:t>Thailand case</a:t>
            </a:r>
          </a:p>
          <a:p>
            <a:pPr marL="800100" lvl="1" indent="-342900">
              <a:lnSpc>
                <a:spcPts val="3200"/>
              </a:lnSpc>
              <a:spcAft>
                <a:spcPts val="600"/>
              </a:spcAft>
              <a:buFont typeface="Arial" panose="020B0604020202020204" pitchFamily="34" charset="0"/>
              <a:buChar char="•"/>
            </a:pPr>
            <a:r>
              <a:rPr lang="en-US" sz="2400" dirty="0"/>
              <a:t>Mother took two boys aged 10 and 12 from Thailand to Australia without the father’s consent</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Parenting orders in Thailand</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The mother alleged a history of family violence and failure by the Thai authorities to protect her</a:t>
            </a:r>
          </a:p>
          <a:p>
            <a:pPr marL="800100" lvl="1" indent="-342900">
              <a:lnSpc>
                <a:spcPts val="3200"/>
              </a:lnSpc>
              <a:spcAft>
                <a:spcPts val="600"/>
              </a:spcAft>
              <a:buFont typeface="Arial" panose="020B0604020202020204" pitchFamily="34" charset="0"/>
              <a:buChar char="•"/>
            </a:pPr>
            <a:endParaRPr lang="en-US" sz="2400" dirty="0"/>
          </a:p>
          <a:p>
            <a:pPr marL="800100" lvl="1" indent="-342900">
              <a:lnSpc>
                <a:spcPts val="3200"/>
              </a:lnSpc>
              <a:spcAft>
                <a:spcPts val="600"/>
              </a:spcAft>
              <a:buFont typeface="Arial" panose="020B0604020202020204" pitchFamily="34" charset="0"/>
              <a:buChar char="•"/>
            </a:pPr>
            <a:r>
              <a:rPr lang="en-US" sz="2400" dirty="0"/>
              <a:t>The father denied any abusive behavior toward the mother and children.</a:t>
            </a:r>
          </a:p>
        </p:txBody>
      </p:sp>
    </p:spTree>
    <p:extLst>
      <p:ext uri="{BB962C8B-B14F-4D97-AF65-F5344CB8AC3E}">
        <p14:creationId xmlns:p14="http://schemas.microsoft.com/office/powerpoint/2010/main" val="2822231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63E09-B4B3-4D7D-966A-C7BC2ED4DA96}"/>
              </a:ext>
            </a:extLst>
          </p:cNvPr>
          <p:cNvSpPr/>
          <p:nvPr/>
        </p:nvSpPr>
        <p:spPr>
          <a:xfrm>
            <a:off x="191344" y="1124744"/>
            <a:ext cx="10945216" cy="5221942"/>
          </a:xfrm>
          <a:prstGeom prst="rect">
            <a:avLst/>
          </a:prstGeom>
        </p:spPr>
        <p:txBody>
          <a:bodyPr wrap="square">
            <a:spAutoFit/>
          </a:bodyPr>
          <a:lstStyle/>
          <a:p>
            <a:pPr lvl="1">
              <a:lnSpc>
                <a:spcPts val="3200"/>
              </a:lnSpc>
              <a:spcAft>
                <a:spcPts val="600"/>
              </a:spcAft>
            </a:pPr>
            <a:r>
              <a:rPr lang="en-US" sz="2400" b="1" dirty="0">
                <a:solidFill>
                  <a:srgbClr val="0070C0"/>
                </a:solidFill>
              </a:rPr>
              <a:t>Thailand case*</a:t>
            </a:r>
          </a:p>
          <a:p>
            <a:pPr lvl="1">
              <a:lnSpc>
                <a:spcPts val="3200"/>
              </a:lnSpc>
              <a:spcAft>
                <a:spcPts val="600"/>
              </a:spcAft>
            </a:pPr>
            <a:r>
              <a:rPr lang="en-US" sz="2400" dirty="0"/>
              <a:t>At mediation, the ICL</a:t>
            </a:r>
          </a:p>
          <a:p>
            <a:pPr marL="800100" lvl="1" indent="-342900">
              <a:lnSpc>
                <a:spcPts val="3200"/>
              </a:lnSpc>
              <a:spcAft>
                <a:spcPts val="600"/>
              </a:spcAft>
              <a:buFont typeface="Arial" panose="020B0604020202020204" pitchFamily="34" charset="0"/>
              <a:buChar char="•"/>
            </a:pPr>
            <a:r>
              <a:rPr lang="en-US" sz="2400" dirty="0"/>
              <a:t>Shared knowledge of Hague Case law and practice with both parties lawyers</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Shared information about her meeting with the boys and talked about their interests and personalities – refocusing to children</a:t>
            </a:r>
          </a:p>
          <a:p>
            <a:pPr lvl="1">
              <a:lnSpc>
                <a:spcPts val="3200"/>
              </a:lnSpc>
              <a:spcAft>
                <a:spcPts val="600"/>
              </a:spcAft>
            </a:pPr>
            <a:endParaRPr lang="en-US" sz="2400" dirty="0"/>
          </a:p>
          <a:p>
            <a:pPr marL="800100" lvl="1" indent="-342900">
              <a:lnSpc>
                <a:spcPts val="3200"/>
              </a:lnSpc>
              <a:spcAft>
                <a:spcPts val="600"/>
              </a:spcAft>
              <a:buFont typeface="Arial" panose="020B0604020202020204" pitchFamily="34" charset="0"/>
              <a:buChar char="•"/>
            </a:pPr>
            <a:r>
              <a:rPr lang="en-US" sz="2400" dirty="0"/>
              <a:t>Discussed support from experienced Child Psychologist in Thailand</a:t>
            </a:r>
          </a:p>
          <a:p>
            <a:pPr marL="800100" lvl="1" indent="-342900">
              <a:lnSpc>
                <a:spcPts val="3200"/>
              </a:lnSpc>
              <a:spcAft>
                <a:spcPts val="600"/>
              </a:spcAft>
              <a:buFont typeface="Arial" panose="020B0604020202020204" pitchFamily="34" charset="0"/>
              <a:buChar char="•"/>
            </a:pPr>
            <a:endParaRPr lang="en-US" sz="2400" dirty="0"/>
          </a:p>
          <a:p>
            <a:pPr marL="800100" lvl="1" indent="-342900">
              <a:lnSpc>
                <a:spcPts val="3200"/>
              </a:lnSpc>
              <a:spcAft>
                <a:spcPts val="600"/>
              </a:spcAft>
              <a:buFont typeface="Arial" panose="020B0604020202020204" pitchFamily="34" charset="0"/>
              <a:buChar char="•"/>
            </a:pPr>
            <a:r>
              <a:rPr lang="en-US" sz="2400" dirty="0"/>
              <a:t>Helped formulate agreed Skype time between the boys and their father</a:t>
            </a:r>
          </a:p>
        </p:txBody>
      </p:sp>
    </p:spTree>
    <p:extLst>
      <p:ext uri="{BB962C8B-B14F-4D97-AF65-F5344CB8AC3E}">
        <p14:creationId xmlns:p14="http://schemas.microsoft.com/office/powerpoint/2010/main" val="86549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87CA1-0817-4D0A-8D93-0488FA0BA3E2}"/>
              </a:ext>
            </a:extLst>
          </p:cNvPr>
          <p:cNvSpPr/>
          <p:nvPr/>
        </p:nvSpPr>
        <p:spPr>
          <a:xfrm>
            <a:off x="623392" y="1628801"/>
            <a:ext cx="10369152" cy="4734629"/>
          </a:xfrm>
          <a:prstGeom prst="rect">
            <a:avLst/>
          </a:prstGeom>
        </p:spPr>
        <p:txBody>
          <a:bodyPr wrap="square">
            <a:spAutoFit/>
          </a:bodyPr>
          <a:lstStyle/>
          <a:p>
            <a:pPr lvl="1">
              <a:lnSpc>
                <a:spcPts val="3200"/>
              </a:lnSpc>
              <a:spcAft>
                <a:spcPts val="600"/>
              </a:spcAft>
            </a:pPr>
            <a:r>
              <a:rPr lang="en-US" sz="2400" b="1" dirty="0">
                <a:solidFill>
                  <a:srgbClr val="0070C0"/>
                </a:solidFill>
              </a:rPr>
              <a:t>Thailand case*</a:t>
            </a:r>
          </a:p>
          <a:p>
            <a:pPr lvl="1">
              <a:lnSpc>
                <a:spcPts val="3200"/>
              </a:lnSpc>
              <a:spcAft>
                <a:spcPts val="600"/>
              </a:spcAft>
            </a:pPr>
            <a:r>
              <a:rPr lang="en-US" sz="2400" b="1" dirty="0">
                <a:solidFill>
                  <a:srgbClr val="0070C0"/>
                </a:solidFill>
              </a:rPr>
              <a:t>After Mediation</a:t>
            </a:r>
          </a:p>
          <a:p>
            <a:pPr marL="800100" lvl="1" indent="-342900">
              <a:lnSpc>
                <a:spcPts val="3200"/>
              </a:lnSpc>
              <a:spcAft>
                <a:spcPts val="600"/>
              </a:spcAft>
              <a:buFont typeface="Arial" panose="020B0604020202020204" pitchFamily="34" charset="0"/>
              <a:buChar char="•"/>
            </a:pPr>
            <a:r>
              <a:rPr lang="en-US" sz="2400" dirty="0"/>
              <a:t>ICL renegotiated SKYPE time between the father and children – Kept it on track after it went a bit awry</a:t>
            </a:r>
          </a:p>
          <a:p>
            <a:pPr marL="800100" lvl="1" indent="-342900">
              <a:lnSpc>
                <a:spcPts val="3200"/>
              </a:lnSpc>
              <a:spcAft>
                <a:spcPts val="600"/>
              </a:spcAft>
              <a:buFont typeface="Arial" panose="020B0604020202020204" pitchFamily="34" charset="0"/>
              <a:buChar char="•"/>
            </a:pPr>
            <a:r>
              <a:rPr lang="en-US" sz="2400" dirty="0"/>
              <a:t>Court hearing with evidence on family violence</a:t>
            </a:r>
          </a:p>
          <a:p>
            <a:pPr marL="800100" lvl="1" indent="-342900">
              <a:lnSpc>
                <a:spcPts val="3200"/>
              </a:lnSpc>
              <a:spcAft>
                <a:spcPts val="600"/>
              </a:spcAft>
              <a:buFont typeface="Arial" panose="020B0604020202020204" pitchFamily="34" charset="0"/>
              <a:buChar char="•"/>
            </a:pPr>
            <a:r>
              <a:rPr lang="en-US" sz="2400" dirty="0"/>
              <a:t>Well presented submissions in Court</a:t>
            </a:r>
          </a:p>
          <a:p>
            <a:pPr marL="800100" lvl="1" indent="-342900">
              <a:lnSpc>
                <a:spcPts val="3200"/>
              </a:lnSpc>
              <a:spcAft>
                <a:spcPts val="600"/>
              </a:spcAft>
              <a:buFont typeface="Arial" panose="020B0604020202020204" pitchFamily="34" charset="0"/>
              <a:buChar char="•"/>
            </a:pPr>
            <a:r>
              <a:rPr lang="en-US" sz="2400" dirty="0"/>
              <a:t>ICL firm on conditions attaching to return, if return ordered</a:t>
            </a:r>
          </a:p>
          <a:p>
            <a:pPr lvl="1">
              <a:lnSpc>
                <a:spcPts val="3200"/>
              </a:lnSpc>
              <a:spcAft>
                <a:spcPts val="600"/>
              </a:spcAft>
            </a:pPr>
            <a:endParaRPr lang="en-US" sz="2400" dirty="0"/>
          </a:p>
          <a:p>
            <a:pPr lvl="1">
              <a:lnSpc>
                <a:spcPts val="3200"/>
              </a:lnSpc>
              <a:spcAft>
                <a:spcPts val="600"/>
              </a:spcAft>
            </a:pPr>
            <a:r>
              <a:rPr lang="en-US" sz="2400" b="1" dirty="0"/>
              <a:t>Did mediation with an ICL contribute to a better outcome for the children?</a:t>
            </a:r>
          </a:p>
        </p:txBody>
      </p:sp>
    </p:spTree>
    <p:extLst>
      <p:ext uri="{BB962C8B-B14F-4D97-AF65-F5344CB8AC3E}">
        <p14:creationId xmlns:p14="http://schemas.microsoft.com/office/powerpoint/2010/main" val="1677036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716BD-B254-4ACA-805B-38D2BDAE1223}"/>
              </a:ext>
            </a:extLst>
          </p:cNvPr>
          <p:cNvSpPr/>
          <p:nvPr/>
        </p:nvSpPr>
        <p:spPr>
          <a:xfrm>
            <a:off x="119336" y="1124744"/>
            <a:ext cx="10225136" cy="7658507"/>
          </a:xfrm>
          <a:prstGeom prst="rect">
            <a:avLst/>
          </a:prstGeom>
        </p:spPr>
        <p:txBody>
          <a:bodyPr wrap="square">
            <a:spAutoFit/>
          </a:bodyPr>
          <a:lstStyle/>
          <a:p>
            <a:pPr lvl="1">
              <a:lnSpc>
                <a:spcPts val="3200"/>
              </a:lnSpc>
              <a:spcAft>
                <a:spcPts val="600"/>
              </a:spcAft>
            </a:pPr>
            <a:r>
              <a:rPr lang="en-US" sz="2400" b="1" dirty="0">
                <a:solidFill>
                  <a:srgbClr val="0070C0"/>
                </a:solidFill>
              </a:rPr>
              <a:t>Thailand case*</a:t>
            </a:r>
            <a:endParaRPr lang="en-US" sz="2400" dirty="0">
              <a:solidFill>
                <a:srgbClr val="669900"/>
              </a:solidFill>
            </a:endParaRPr>
          </a:p>
          <a:p>
            <a:pPr lvl="1">
              <a:lnSpc>
                <a:spcPts val="3200"/>
              </a:lnSpc>
              <a:spcAft>
                <a:spcPts val="600"/>
              </a:spcAft>
            </a:pPr>
            <a:r>
              <a:rPr lang="en-US" sz="2400" b="1" dirty="0"/>
              <a:t>Outcome: Court made order for return of children with numerous conditions for the protection of the children and their mother</a:t>
            </a:r>
            <a:endParaRPr lang="en-US" sz="2000" dirty="0"/>
          </a:p>
          <a:p>
            <a:pPr lvl="1">
              <a:lnSpc>
                <a:spcPts val="3200"/>
              </a:lnSpc>
              <a:spcAft>
                <a:spcPts val="600"/>
              </a:spcAft>
            </a:pPr>
            <a:r>
              <a:rPr lang="en-US" sz="2000" dirty="0"/>
              <a:t>The children were to be returned on conditions that included:</a:t>
            </a:r>
          </a:p>
          <a:p>
            <a:pPr marL="800100" lvl="1" indent="-342900">
              <a:lnSpc>
                <a:spcPts val="3200"/>
              </a:lnSpc>
              <a:spcAft>
                <a:spcPts val="600"/>
              </a:spcAft>
              <a:buFont typeface="Arial" panose="020B0604020202020204" pitchFamily="34" charset="0"/>
              <a:buChar char="•"/>
            </a:pPr>
            <a:r>
              <a:rPr lang="en-US" sz="2000" dirty="0"/>
              <a:t>Enforceable orders being made in Thailand before return</a:t>
            </a:r>
          </a:p>
          <a:p>
            <a:pPr marL="800100" lvl="1" indent="-342900">
              <a:lnSpc>
                <a:spcPts val="3200"/>
              </a:lnSpc>
              <a:spcAft>
                <a:spcPts val="600"/>
              </a:spcAft>
              <a:buFont typeface="Arial" panose="020B0604020202020204" pitchFamily="34" charset="0"/>
              <a:buChar char="•"/>
            </a:pPr>
            <a:r>
              <a:rPr lang="en-US" sz="2000" dirty="0"/>
              <a:t>A discharge of the sole custody order the father had obtained in Thailand after the mother took the children</a:t>
            </a:r>
          </a:p>
          <a:p>
            <a:pPr marL="800100" lvl="1" indent="-342900">
              <a:lnSpc>
                <a:spcPts val="3200"/>
              </a:lnSpc>
              <a:spcAft>
                <a:spcPts val="600"/>
              </a:spcAft>
              <a:buFont typeface="Arial" panose="020B0604020202020204" pitchFamily="34" charset="0"/>
              <a:buChar char="•"/>
            </a:pPr>
            <a:r>
              <a:rPr lang="en-US" sz="2000" dirty="0"/>
              <a:t>An interim protection order in place for the mother</a:t>
            </a:r>
          </a:p>
          <a:p>
            <a:pPr marL="800100" lvl="1" indent="-342900">
              <a:lnSpc>
                <a:spcPts val="3200"/>
              </a:lnSpc>
              <a:spcAft>
                <a:spcPts val="600"/>
              </a:spcAft>
              <a:buFont typeface="Arial" panose="020B0604020202020204" pitchFamily="34" charset="0"/>
              <a:buChar char="•"/>
            </a:pPr>
            <a:r>
              <a:rPr lang="en-US" sz="2000" dirty="0"/>
              <a:t>Discharge of the arrest warrant for the mother </a:t>
            </a:r>
          </a:p>
          <a:p>
            <a:pPr marL="800100" lvl="1" indent="-342900">
              <a:lnSpc>
                <a:spcPts val="3200"/>
              </a:lnSpc>
              <a:spcAft>
                <a:spcPts val="600"/>
              </a:spcAft>
              <a:buFont typeface="Arial" panose="020B0604020202020204" pitchFamily="34" charset="0"/>
              <a:buChar char="•"/>
            </a:pPr>
            <a:r>
              <a:rPr lang="en-US" sz="2000" dirty="0"/>
              <a:t>Written confirmation from Thai authorities that the mother would not be prosecuted</a:t>
            </a:r>
          </a:p>
          <a:p>
            <a:pPr marL="800100" lvl="1" indent="-342900">
              <a:lnSpc>
                <a:spcPts val="3200"/>
              </a:lnSpc>
              <a:spcAft>
                <a:spcPts val="600"/>
              </a:spcAft>
              <a:buFont typeface="Arial" panose="020B0604020202020204" pitchFamily="34" charset="0"/>
              <a:buChar char="•"/>
            </a:pPr>
            <a:r>
              <a:rPr lang="en-US" sz="2000" dirty="0"/>
              <a:t>Therapy for the children and the family on return</a:t>
            </a:r>
          </a:p>
          <a:p>
            <a:pPr lvl="1">
              <a:lnSpc>
                <a:spcPts val="3200"/>
              </a:lnSpc>
              <a:spcAft>
                <a:spcPts val="600"/>
              </a:spcAft>
            </a:pPr>
            <a:endParaRPr lang="en-US" sz="2000" dirty="0"/>
          </a:p>
          <a:p>
            <a:pPr lvl="1">
              <a:lnSpc>
                <a:spcPts val="3200"/>
              </a:lnSpc>
              <a:spcAft>
                <a:spcPts val="600"/>
              </a:spcAft>
            </a:pPr>
            <a:endParaRPr lang="en-US" sz="2400" b="1" dirty="0"/>
          </a:p>
          <a:p>
            <a:pPr lvl="1">
              <a:lnSpc>
                <a:spcPts val="3200"/>
              </a:lnSpc>
              <a:spcAft>
                <a:spcPts val="600"/>
              </a:spcAft>
            </a:pPr>
            <a:endParaRPr lang="en-US" sz="2400" b="1" dirty="0"/>
          </a:p>
          <a:p>
            <a:pPr lvl="1">
              <a:lnSpc>
                <a:spcPts val="3200"/>
              </a:lnSpc>
              <a:spcAft>
                <a:spcPts val="600"/>
              </a:spcAft>
            </a:pPr>
            <a:endParaRPr lang="en-US" sz="2400" b="1" dirty="0"/>
          </a:p>
          <a:p>
            <a:pPr lvl="1">
              <a:lnSpc>
                <a:spcPts val="3200"/>
              </a:lnSpc>
              <a:spcAft>
                <a:spcPts val="600"/>
              </a:spcAft>
            </a:pPr>
            <a:endParaRPr lang="en-US" sz="2400" dirty="0">
              <a:solidFill>
                <a:srgbClr val="669900"/>
              </a:solidFill>
            </a:endParaRPr>
          </a:p>
        </p:txBody>
      </p:sp>
    </p:spTree>
    <p:extLst>
      <p:ext uri="{BB962C8B-B14F-4D97-AF65-F5344CB8AC3E}">
        <p14:creationId xmlns:p14="http://schemas.microsoft.com/office/powerpoint/2010/main" val="250197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575194-8B12-4919-A35F-A998C3510F29}"/>
              </a:ext>
            </a:extLst>
          </p:cNvPr>
          <p:cNvPicPr>
            <a:picLocks noChangeAspect="1"/>
          </p:cNvPicPr>
          <p:nvPr/>
        </p:nvPicPr>
        <p:blipFill>
          <a:blip r:embed="rId2"/>
          <a:stretch>
            <a:fillRect/>
          </a:stretch>
        </p:blipFill>
        <p:spPr>
          <a:xfrm>
            <a:off x="4367808" y="2060848"/>
            <a:ext cx="6844308" cy="4418856"/>
          </a:xfrm>
          <a:prstGeom prst="rect">
            <a:avLst/>
          </a:prstGeom>
        </p:spPr>
      </p:pic>
      <p:sp>
        <p:nvSpPr>
          <p:cNvPr id="8" name="Rectangle 7">
            <a:extLst>
              <a:ext uri="{FF2B5EF4-FFF2-40B4-BE49-F238E27FC236}">
                <a16:creationId xmlns:a16="http://schemas.microsoft.com/office/drawing/2014/main" id="{2E0EDE49-BF0E-4092-8993-E1A7EB1B79EA}"/>
              </a:ext>
            </a:extLst>
          </p:cNvPr>
          <p:cNvSpPr/>
          <p:nvPr/>
        </p:nvSpPr>
        <p:spPr>
          <a:xfrm>
            <a:off x="782712" y="1413585"/>
            <a:ext cx="3703486" cy="1446550"/>
          </a:xfrm>
          <a:prstGeom prst="rect">
            <a:avLst/>
          </a:prstGeom>
        </p:spPr>
        <p:txBody>
          <a:bodyPr wrap="square">
            <a:spAutoFit/>
          </a:bodyPr>
          <a:lstStyle/>
          <a:p>
            <a:r>
              <a:rPr lang="en-US" sz="4400" b="1" dirty="0"/>
              <a:t>Law and Context</a:t>
            </a:r>
            <a:endParaRPr lang="en-AU" sz="4400" b="1" dirty="0"/>
          </a:p>
        </p:txBody>
      </p:sp>
    </p:spTree>
    <p:extLst>
      <p:ext uri="{BB962C8B-B14F-4D97-AF65-F5344CB8AC3E}">
        <p14:creationId xmlns:p14="http://schemas.microsoft.com/office/powerpoint/2010/main" val="657240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903E2-A9C3-4967-8449-FF8ABC5C0726}"/>
              </a:ext>
            </a:extLst>
          </p:cNvPr>
          <p:cNvPicPr>
            <a:picLocks noChangeAspect="1"/>
          </p:cNvPicPr>
          <p:nvPr/>
        </p:nvPicPr>
        <p:blipFill>
          <a:blip r:embed="rId2"/>
          <a:stretch>
            <a:fillRect/>
          </a:stretch>
        </p:blipFill>
        <p:spPr>
          <a:xfrm>
            <a:off x="2567608" y="1700808"/>
            <a:ext cx="7631832" cy="4801694"/>
          </a:xfrm>
          <a:prstGeom prst="rect">
            <a:avLst/>
          </a:prstGeom>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8FD33FBF-EF08-42FB-B067-D1DB602D9DEE}"/>
                  </a:ext>
                </a:extLst>
              </p14:cNvPr>
              <p14:cNvContentPartPr/>
              <p14:nvPr/>
            </p14:nvContentPartPr>
            <p14:xfrm>
              <a:off x="1472321" y="1224311"/>
              <a:ext cx="8633160" cy="4403160"/>
            </p14:xfrm>
          </p:contentPart>
        </mc:Choice>
        <mc:Fallback xmlns="">
          <p:pic>
            <p:nvPicPr>
              <p:cNvPr id="19" name="Ink 18">
                <a:extLst>
                  <a:ext uri="{FF2B5EF4-FFF2-40B4-BE49-F238E27FC236}">
                    <a16:creationId xmlns:a16="http://schemas.microsoft.com/office/drawing/2014/main" id="{8FD33FBF-EF08-42FB-B067-D1DB602D9DEE}"/>
                  </a:ext>
                </a:extLst>
              </p:cNvPr>
              <p:cNvPicPr/>
              <p:nvPr/>
            </p:nvPicPr>
            <p:blipFill>
              <a:blip r:embed="rId4"/>
              <a:stretch>
                <a:fillRect/>
              </a:stretch>
            </p:blipFill>
            <p:spPr>
              <a:xfrm>
                <a:off x="1441002" y="1192991"/>
                <a:ext cx="8695797" cy="446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5578ACED-B668-4F75-8EDF-764177D40F23}"/>
                  </a:ext>
                </a:extLst>
              </p14:cNvPr>
              <p14:cNvContentPartPr/>
              <p14:nvPr/>
            </p14:nvContentPartPr>
            <p14:xfrm>
              <a:off x="3717281" y="1611671"/>
              <a:ext cx="6124320" cy="4356720"/>
            </p14:xfrm>
          </p:contentPart>
        </mc:Choice>
        <mc:Fallback xmlns="">
          <p:pic>
            <p:nvPicPr>
              <p:cNvPr id="21" name="Ink 20">
                <a:extLst>
                  <a:ext uri="{FF2B5EF4-FFF2-40B4-BE49-F238E27FC236}">
                    <a16:creationId xmlns:a16="http://schemas.microsoft.com/office/drawing/2014/main" id="{5578ACED-B668-4F75-8EDF-764177D40F23}"/>
                  </a:ext>
                </a:extLst>
              </p:cNvPr>
              <p:cNvPicPr/>
              <p:nvPr/>
            </p:nvPicPr>
            <p:blipFill>
              <a:blip r:embed="rId6"/>
              <a:stretch>
                <a:fillRect/>
              </a:stretch>
            </p:blipFill>
            <p:spPr>
              <a:xfrm>
                <a:off x="3685961" y="1580354"/>
                <a:ext cx="6186960" cy="4419355"/>
              </a:xfrm>
              <a:prstGeom prst="rect">
                <a:avLst/>
              </a:prstGeom>
            </p:spPr>
          </p:pic>
        </mc:Fallback>
      </mc:AlternateContent>
      <p:sp>
        <p:nvSpPr>
          <p:cNvPr id="2" name="Rectangle 1">
            <a:extLst>
              <a:ext uri="{FF2B5EF4-FFF2-40B4-BE49-F238E27FC236}">
                <a16:creationId xmlns:a16="http://schemas.microsoft.com/office/drawing/2014/main" id="{44842B60-9636-4035-9D30-C3C881AD71B8}"/>
              </a:ext>
            </a:extLst>
          </p:cNvPr>
          <p:cNvSpPr/>
          <p:nvPr/>
        </p:nvSpPr>
        <p:spPr>
          <a:xfrm>
            <a:off x="4556" y="2996952"/>
            <a:ext cx="1872208" cy="1733808"/>
          </a:xfrm>
          <a:prstGeom prst="rect">
            <a:avLst/>
          </a:prstGeom>
        </p:spPr>
        <p:txBody>
          <a:bodyPr wrap="square">
            <a:spAutoFit/>
          </a:bodyPr>
          <a:lstStyle/>
          <a:p>
            <a:pPr lvl="1">
              <a:lnSpc>
                <a:spcPts val="3200"/>
              </a:lnSpc>
              <a:spcAft>
                <a:spcPts val="600"/>
              </a:spcAft>
            </a:pPr>
            <a:r>
              <a:rPr lang="en-US" sz="2400" b="1" dirty="0">
                <a:solidFill>
                  <a:srgbClr val="0070C0"/>
                </a:solidFill>
              </a:rPr>
              <a:t>Say </a:t>
            </a:r>
            <a:r>
              <a:rPr lang="en-US" sz="2400" b="1" dirty="0">
                <a:solidFill>
                  <a:srgbClr val="FF0000"/>
                </a:solidFill>
              </a:rPr>
              <a:t>NO</a:t>
            </a:r>
            <a:r>
              <a:rPr lang="en-US" sz="2400" b="1" dirty="0">
                <a:solidFill>
                  <a:srgbClr val="0070C0"/>
                </a:solidFill>
              </a:rPr>
              <a:t> to Kids as Cargo</a:t>
            </a:r>
          </a:p>
        </p:txBody>
      </p:sp>
    </p:spTree>
    <p:extLst>
      <p:ext uri="{BB962C8B-B14F-4D97-AF65-F5344CB8AC3E}">
        <p14:creationId xmlns:p14="http://schemas.microsoft.com/office/powerpoint/2010/main" val="122689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42F26-6091-4D80-A2F4-5DFA64A614D3}"/>
              </a:ext>
            </a:extLst>
          </p:cNvPr>
          <p:cNvSpPr/>
          <p:nvPr/>
        </p:nvSpPr>
        <p:spPr>
          <a:xfrm>
            <a:off x="1199456" y="2420888"/>
            <a:ext cx="5256584" cy="2952090"/>
          </a:xfrm>
          <a:prstGeom prst="rect">
            <a:avLst/>
          </a:prstGeom>
        </p:spPr>
        <p:txBody>
          <a:bodyPr wrap="square">
            <a:spAutoFit/>
          </a:bodyPr>
          <a:lstStyle/>
          <a:p>
            <a:pPr>
              <a:lnSpc>
                <a:spcPts val="3500"/>
              </a:lnSpc>
              <a:spcAft>
                <a:spcPts val="1200"/>
              </a:spcAft>
            </a:pPr>
            <a:r>
              <a:rPr lang="en-AU" sz="2400" b="1" dirty="0"/>
              <a:t> Questions &amp; Contacts</a:t>
            </a:r>
          </a:p>
          <a:p>
            <a:pPr>
              <a:lnSpc>
                <a:spcPts val="3500"/>
              </a:lnSpc>
              <a:spcAft>
                <a:spcPts val="1200"/>
              </a:spcAft>
            </a:pPr>
            <a:endParaRPr lang="en-AU" sz="2400" b="1" dirty="0"/>
          </a:p>
          <a:p>
            <a:pPr>
              <a:lnSpc>
                <a:spcPts val="3500"/>
              </a:lnSpc>
              <a:spcAft>
                <a:spcPts val="1200"/>
              </a:spcAft>
            </a:pPr>
            <a:r>
              <a:rPr lang="en-AU" sz="2400" b="1" dirty="0">
                <a:hlinkClick r:id="rId3"/>
              </a:rPr>
              <a:t>Freia.Carlton@vla.vic.gov.au</a:t>
            </a:r>
            <a:endParaRPr lang="en-AU" sz="2400" b="1" dirty="0"/>
          </a:p>
          <a:p>
            <a:pPr>
              <a:lnSpc>
                <a:spcPts val="3500"/>
              </a:lnSpc>
              <a:spcAft>
                <a:spcPts val="1200"/>
              </a:spcAft>
            </a:pPr>
            <a:r>
              <a:rPr lang="en-AU" sz="2400" b="1" dirty="0">
                <a:hlinkClick r:id="rId4"/>
              </a:rPr>
              <a:t>Walter.Ibbs@vla.vic.gov.au</a:t>
            </a:r>
            <a:endParaRPr lang="en-AU" sz="2400" b="1" dirty="0"/>
          </a:p>
          <a:p>
            <a:pPr>
              <a:lnSpc>
                <a:spcPts val="3500"/>
              </a:lnSpc>
              <a:spcAft>
                <a:spcPts val="1200"/>
              </a:spcAft>
            </a:pPr>
            <a:endParaRPr lang="en-AU" sz="2400" dirty="0"/>
          </a:p>
        </p:txBody>
      </p:sp>
      <p:pic>
        <p:nvPicPr>
          <p:cNvPr id="6" name="Picture 5">
            <a:extLst>
              <a:ext uri="{FF2B5EF4-FFF2-40B4-BE49-F238E27FC236}">
                <a16:creationId xmlns:a16="http://schemas.microsoft.com/office/drawing/2014/main" id="{E1D3FE13-842E-473A-8486-E55E027BA57E}"/>
              </a:ext>
            </a:extLst>
          </p:cNvPr>
          <p:cNvPicPr>
            <a:picLocks noChangeAspect="1"/>
          </p:cNvPicPr>
          <p:nvPr/>
        </p:nvPicPr>
        <p:blipFill>
          <a:blip r:embed="rId5"/>
          <a:stretch>
            <a:fillRect/>
          </a:stretch>
        </p:blipFill>
        <p:spPr>
          <a:xfrm>
            <a:off x="6168008" y="1340768"/>
            <a:ext cx="4876190" cy="4876190"/>
          </a:xfrm>
          <a:prstGeom prst="rect">
            <a:avLst/>
          </a:prstGeom>
        </p:spPr>
      </p:pic>
    </p:spTree>
    <p:extLst>
      <p:ext uri="{BB962C8B-B14F-4D97-AF65-F5344CB8AC3E}">
        <p14:creationId xmlns:p14="http://schemas.microsoft.com/office/powerpoint/2010/main" val="4062310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76670-18B6-4682-BCEA-483EA74B14BC}"/>
              </a:ext>
            </a:extLst>
          </p:cNvPr>
          <p:cNvPicPr>
            <a:picLocks noChangeAspect="1"/>
          </p:cNvPicPr>
          <p:nvPr/>
        </p:nvPicPr>
        <p:blipFill>
          <a:blip r:embed="rId2"/>
          <a:stretch>
            <a:fillRect/>
          </a:stretch>
        </p:blipFill>
        <p:spPr>
          <a:xfrm>
            <a:off x="1775520" y="1916832"/>
            <a:ext cx="8664624" cy="4332312"/>
          </a:xfrm>
          <a:prstGeom prst="rect">
            <a:avLst/>
          </a:prstGeom>
        </p:spPr>
      </p:pic>
    </p:spTree>
    <p:extLst>
      <p:ext uri="{BB962C8B-B14F-4D97-AF65-F5344CB8AC3E}">
        <p14:creationId xmlns:p14="http://schemas.microsoft.com/office/powerpoint/2010/main" val="50588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91BA9F-DF0F-44CE-A572-60DD10B332EB}"/>
              </a:ext>
            </a:extLst>
          </p:cNvPr>
          <p:cNvSpPr/>
          <p:nvPr/>
        </p:nvSpPr>
        <p:spPr>
          <a:xfrm>
            <a:off x="1127448" y="1556792"/>
            <a:ext cx="10081120" cy="4042132"/>
          </a:xfrm>
          <a:prstGeom prst="rect">
            <a:avLst/>
          </a:prstGeom>
        </p:spPr>
        <p:txBody>
          <a:bodyPr wrap="square">
            <a:spAutoFit/>
          </a:bodyPr>
          <a:lstStyle/>
          <a:p>
            <a:pPr>
              <a:lnSpc>
                <a:spcPts val="3500"/>
              </a:lnSpc>
              <a:spcAft>
                <a:spcPts val="1200"/>
              </a:spcAft>
            </a:pPr>
            <a:r>
              <a:rPr lang="en-AU" sz="2400" b="1" dirty="0"/>
              <a:t>Hague Child Abduction Convention – Law and Context in brief</a:t>
            </a:r>
            <a:endParaRPr lang="en-AU" sz="2400" dirty="0"/>
          </a:p>
          <a:p>
            <a:pPr marL="800100" lvl="1" indent="-342900">
              <a:lnSpc>
                <a:spcPts val="3500"/>
              </a:lnSpc>
              <a:spcAft>
                <a:spcPts val="600"/>
              </a:spcAft>
              <a:buFont typeface="Arial" panose="020B0604020202020204" pitchFamily="34" charset="0"/>
              <a:buChar char="•"/>
            </a:pPr>
            <a:r>
              <a:rPr lang="en-US" sz="2000" dirty="0"/>
              <a:t>The Convention – Context at the time of framing and context now</a:t>
            </a:r>
          </a:p>
          <a:p>
            <a:pPr marL="800100" lvl="1" indent="-342900">
              <a:lnSpc>
                <a:spcPts val="3500"/>
              </a:lnSpc>
              <a:spcAft>
                <a:spcPts val="600"/>
              </a:spcAft>
              <a:buFont typeface="Arial" panose="020B0604020202020204" pitchFamily="34" charset="0"/>
              <a:buChar char="•"/>
            </a:pPr>
            <a:r>
              <a:rPr lang="en-US" sz="2000" dirty="0"/>
              <a:t>Objects of Convention:</a:t>
            </a:r>
            <a:endParaRPr lang="en-AU" dirty="0"/>
          </a:p>
          <a:p>
            <a:pPr lvl="1"/>
            <a:r>
              <a:rPr lang="en-AU" sz="2000" dirty="0"/>
              <a:t>	To secure the </a:t>
            </a:r>
            <a:r>
              <a:rPr lang="en-AU" sz="2000" b="1" dirty="0"/>
              <a:t>prompt return</a:t>
            </a:r>
            <a:r>
              <a:rPr lang="en-AU" sz="2000" dirty="0"/>
              <a:t> of children wrongfully removed</a:t>
            </a:r>
          </a:p>
          <a:p>
            <a:r>
              <a:rPr lang="en-AU" sz="2000" dirty="0"/>
              <a:t>   	or retained in any contracting state</a:t>
            </a:r>
          </a:p>
          <a:p>
            <a:endParaRPr lang="en-AU" sz="2000" dirty="0"/>
          </a:p>
          <a:p>
            <a:pPr lvl="1"/>
            <a:r>
              <a:rPr lang="en-AU" sz="2000" dirty="0"/>
              <a:t>	 To ensure </a:t>
            </a:r>
            <a:r>
              <a:rPr lang="en-AU" sz="2000" b="1" dirty="0"/>
              <a:t>rights of custody and access </a:t>
            </a:r>
            <a:r>
              <a:rPr lang="en-AU" sz="2000" dirty="0"/>
              <a:t>under the law of one </a:t>
            </a:r>
          </a:p>
          <a:p>
            <a:pPr lvl="1"/>
            <a:r>
              <a:rPr lang="en-AU" sz="2000" dirty="0"/>
              <a:t>       contracting state are effectively </a:t>
            </a:r>
            <a:r>
              <a:rPr lang="en-AU" sz="2000" b="1" dirty="0"/>
              <a:t>respected</a:t>
            </a:r>
            <a:r>
              <a:rPr lang="en-AU" sz="2000" dirty="0"/>
              <a:t> in the other</a:t>
            </a:r>
          </a:p>
          <a:p>
            <a:pPr lvl="1"/>
            <a:r>
              <a:rPr lang="en-AU" sz="2000" dirty="0"/>
              <a:t>       contracting states.</a:t>
            </a:r>
          </a:p>
          <a:p>
            <a:pPr marL="742950" lvl="1" indent="-285750">
              <a:lnSpc>
                <a:spcPts val="35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2856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06D45-1308-4B9E-A761-4347EA240A96}"/>
              </a:ext>
            </a:extLst>
          </p:cNvPr>
          <p:cNvSpPr/>
          <p:nvPr/>
        </p:nvSpPr>
        <p:spPr>
          <a:xfrm>
            <a:off x="1055440" y="1844824"/>
            <a:ext cx="10225136" cy="1477328"/>
          </a:xfrm>
          <a:prstGeom prst="rect">
            <a:avLst/>
          </a:prstGeom>
        </p:spPr>
        <p:txBody>
          <a:bodyPr wrap="square">
            <a:spAutoFit/>
          </a:bodyPr>
          <a:lstStyle/>
          <a:p>
            <a:endParaRPr lang="en-US" dirty="0"/>
          </a:p>
          <a:p>
            <a:endParaRPr lang="en-US" dirty="0"/>
          </a:p>
          <a:p>
            <a:endParaRPr lang="en-US" dirty="0"/>
          </a:p>
          <a:p>
            <a:endParaRPr lang="en-US" dirty="0"/>
          </a:p>
          <a:p>
            <a:endParaRPr lang="en-AU" dirty="0"/>
          </a:p>
        </p:txBody>
      </p:sp>
      <p:sp>
        <p:nvSpPr>
          <p:cNvPr id="3" name="Rectangle 2">
            <a:extLst>
              <a:ext uri="{FF2B5EF4-FFF2-40B4-BE49-F238E27FC236}">
                <a16:creationId xmlns:a16="http://schemas.microsoft.com/office/drawing/2014/main" id="{C59D615C-5BB2-4ED5-A0A7-D48BA8318173}"/>
              </a:ext>
            </a:extLst>
          </p:cNvPr>
          <p:cNvSpPr/>
          <p:nvPr/>
        </p:nvSpPr>
        <p:spPr>
          <a:xfrm>
            <a:off x="1055440" y="1556792"/>
            <a:ext cx="9937104" cy="3016210"/>
          </a:xfrm>
          <a:prstGeom prst="rect">
            <a:avLst/>
          </a:prstGeom>
        </p:spPr>
        <p:txBody>
          <a:bodyPr wrap="square">
            <a:spAutoFit/>
          </a:bodyPr>
          <a:lstStyle/>
          <a:p>
            <a:pPr>
              <a:lnSpc>
                <a:spcPts val="3500"/>
              </a:lnSpc>
              <a:spcAft>
                <a:spcPts val="1200"/>
              </a:spcAft>
            </a:pPr>
            <a:r>
              <a:rPr lang="en-AU" sz="2400" b="1" dirty="0"/>
              <a:t>Law and Context (continued):</a:t>
            </a:r>
            <a:endParaRPr lang="en-US" sz="2000" dirty="0"/>
          </a:p>
          <a:p>
            <a:pPr lvl="1">
              <a:lnSpc>
                <a:spcPts val="3500"/>
              </a:lnSpc>
              <a:spcAft>
                <a:spcPts val="600"/>
              </a:spcAft>
            </a:pPr>
            <a:r>
              <a:rPr lang="en-AU" sz="2000" dirty="0"/>
              <a:t>In the Italian Girls Case, the majority of the High Court point out early in the judgement that a court hearing Hague Child Abduction Cases</a:t>
            </a:r>
          </a:p>
          <a:p>
            <a:pPr lvl="1">
              <a:lnSpc>
                <a:spcPts val="3500"/>
              </a:lnSpc>
              <a:spcAft>
                <a:spcPts val="600"/>
              </a:spcAft>
            </a:pPr>
            <a:r>
              <a:rPr lang="en-AU" sz="2000" dirty="0"/>
              <a:t>needs </a:t>
            </a:r>
            <a:r>
              <a:rPr lang="en-AU" sz="2000" b="1" i="1" dirty="0"/>
              <a:t>to stop its ‘natural inclination to make its own assessment about the interests of children’ </a:t>
            </a:r>
            <a:r>
              <a:rPr lang="en-AU" sz="2000" dirty="0"/>
              <a:t> - as this is a job for the courts in the country that the child was taken from. </a:t>
            </a:r>
          </a:p>
        </p:txBody>
      </p:sp>
    </p:spTree>
    <p:extLst>
      <p:ext uri="{BB962C8B-B14F-4D97-AF65-F5344CB8AC3E}">
        <p14:creationId xmlns:p14="http://schemas.microsoft.com/office/powerpoint/2010/main" val="346606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BD474-30F4-49A4-B8CF-4C60D3358EFE}"/>
              </a:ext>
            </a:extLst>
          </p:cNvPr>
          <p:cNvSpPr/>
          <p:nvPr/>
        </p:nvSpPr>
        <p:spPr>
          <a:xfrm>
            <a:off x="911424" y="1484782"/>
            <a:ext cx="10081120" cy="3990836"/>
          </a:xfrm>
          <a:prstGeom prst="rect">
            <a:avLst/>
          </a:prstGeom>
        </p:spPr>
        <p:txBody>
          <a:bodyPr wrap="square">
            <a:spAutoFit/>
          </a:bodyPr>
          <a:lstStyle/>
          <a:p>
            <a:pPr lvl="1">
              <a:lnSpc>
                <a:spcPts val="3500"/>
              </a:lnSpc>
              <a:spcAft>
                <a:spcPts val="600"/>
              </a:spcAft>
            </a:pPr>
            <a:r>
              <a:rPr lang="en-US" sz="2000" b="1" dirty="0"/>
              <a:t>Hague Child Abduction Convention Law Overview</a:t>
            </a:r>
          </a:p>
          <a:p>
            <a:pPr marL="742950" lvl="1" indent="-285750">
              <a:lnSpc>
                <a:spcPts val="3500"/>
              </a:lnSpc>
              <a:spcAft>
                <a:spcPts val="600"/>
              </a:spcAft>
              <a:buFont typeface="Arial" panose="020B0604020202020204" pitchFamily="34" charset="0"/>
              <a:buChar char="•"/>
            </a:pPr>
            <a:r>
              <a:rPr lang="en-US" sz="2000" dirty="0"/>
              <a:t>Hague Child Abduction Convention introduced into Australian law by Family Law (Child Abduction) Regulations under Section 111B of the Family Law Act  </a:t>
            </a:r>
          </a:p>
          <a:p>
            <a:pPr marL="742950" lvl="1" indent="-285750">
              <a:lnSpc>
                <a:spcPts val="3500"/>
              </a:lnSpc>
              <a:spcAft>
                <a:spcPts val="600"/>
              </a:spcAft>
              <a:buFont typeface="Arial" panose="020B0604020202020204" pitchFamily="34" charset="0"/>
              <a:buChar char="•"/>
            </a:pPr>
            <a:r>
              <a:rPr lang="en-US" sz="2000" dirty="0"/>
              <a:t>Limited nature of Hague Court Proceedings (short term decision)</a:t>
            </a:r>
          </a:p>
          <a:p>
            <a:pPr marL="742950" lvl="1" indent="-285750">
              <a:lnSpc>
                <a:spcPts val="3500"/>
              </a:lnSpc>
              <a:spcAft>
                <a:spcPts val="600"/>
              </a:spcAft>
              <a:buFont typeface="Arial" panose="020B0604020202020204" pitchFamily="34" charset="0"/>
              <a:buChar char="•"/>
            </a:pPr>
            <a:r>
              <a:rPr lang="en-US" sz="2000" dirty="0"/>
              <a:t>Elements to an application that if proven, means a court must return a child. </a:t>
            </a:r>
          </a:p>
          <a:p>
            <a:pPr marL="742950" lvl="1" indent="-285750">
              <a:lnSpc>
                <a:spcPts val="3500"/>
              </a:lnSpc>
              <a:spcAft>
                <a:spcPts val="600"/>
              </a:spcAft>
              <a:buFont typeface="Arial" panose="020B0604020202020204" pitchFamily="34" charset="0"/>
              <a:buChar char="•"/>
            </a:pPr>
            <a:r>
              <a:rPr lang="en-US" sz="2000" dirty="0"/>
              <a:t>While there are exceptions to return – </a:t>
            </a:r>
            <a:r>
              <a:rPr lang="en-US" sz="2000" dirty="0" err="1"/>
              <a:t>eg</a:t>
            </a:r>
            <a:r>
              <a:rPr lang="en-US" sz="2000" dirty="0"/>
              <a:t> grave risk or intolerable situation or strong objection by child – the court has the discretion to return child anyway, having regard to the overall objects of the Convention.</a:t>
            </a:r>
          </a:p>
        </p:txBody>
      </p:sp>
    </p:spTree>
    <p:extLst>
      <p:ext uri="{BB962C8B-B14F-4D97-AF65-F5344CB8AC3E}">
        <p14:creationId xmlns:p14="http://schemas.microsoft.com/office/powerpoint/2010/main" val="283794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5A3800-FF01-41DA-889F-CC12A1A9CC6F}"/>
              </a:ext>
            </a:extLst>
          </p:cNvPr>
          <p:cNvSpPr/>
          <p:nvPr/>
        </p:nvSpPr>
        <p:spPr>
          <a:xfrm>
            <a:off x="551384" y="1268760"/>
            <a:ext cx="11521280" cy="4893647"/>
          </a:xfrm>
          <a:prstGeom prst="rect">
            <a:avLst/>
          </a:prstGeom>
        </p:spPr>
        <p:txBody>
          <a:bodyPr wrap="square">
            <a:spAutoFit/>
          </a:bodyPr>
          <a:lstStyle/>
          <a:p>
            <a:pPr marL="57150" indent="0">
              <a:defRPr/>
            </a:pPr>
            <a:r>
              <a:rPr lang="en-AU" sz="2400" b="1" dirty="0"/>
              <a:t>Court must follow Hague Child Abduction Law</a:t>
            </a:r>
          </a:p>
          <a:p>
            <a:pPr marL="57150" indent="0">
              <a:defRPr/>
            </a:pPr>
            <a:endParaRPr lang="en-AU" b="1" dirty="0"/>
          </a:p>
          <a:p>
            <a:r>
              <a:rPr lang="en-US" dirty="0"/>
              <a:t>Elements to an application that if proven, means a court must return a child. </a:t>
            </a:r>
          </a:p>
          <a:p>
            <a:r>
              <a:rPr lang="en-US" dirty="0"/>
              <a:t> </a:t>
            </a:r>
          </a:p>
          <a:p>
            <a:pPr marL="285750" indent="-285750">
              <a:buFont typeface="Arial" panose="020B0604020202020204" pitchFamily="34" charset="0"/>
              <a:buChar char="•"/>
            </a:pPr>
            <a:r>
              <a:rPr lang="en-US" dirty="0"/>
              <a:t>If an application for return is made for a child</a:t>
            </a:r>
          </a:p>
          <a:p>
            <a:pPr marL="285750" indent="-285750">
              <a:buFont typeface="Arial" panose="020B0604020202020204" pitchFamily="34" charset="0"/>
              <a:buChar char="•"/>
            </a:pPr>
            <a:r>
              <a:rPr lang="en-US" dirty="0"/>
              <a:t>within one year of the child’s removal or retention*; and</a:t>
            </a:r>
          </a:p>
          <a:p>
            <a:pPr marL="285750" indent="-285750">
              <a:buFont typeface="Arial" panose="020B0604020202020204" pitchFamily="34" charset="0"/>
              <a:buChar char="•"/>
            </a:pPr>
            <a:r>
              <a:rPr lang="en-US" dirty="0"/>
              <a:t>the removal or retention is ‘wrongful’ - because</a:t>
            </a:r>
          </a:p>
          <a:p>
            <a:r>
              <a:rPr lang="en-US" dirty="0"/>
              <a:t>	the child is under 16 years; and </a:t>
            </a:r>
          </a:p>
          <a:p>
            <a:r>
              <a:rPr lang="en-US" dirty="0"/>
              <a:t>	the child was </a:t>
            </a:r>
            <a:r>
              <a:rPr lang="en-AU" dirty="0"/>
              <a:t>habitually resident in the other country; and</a:t>
            </a:r>
          </a:p>
          <a:p>
            <a:r>
              <a:rPr lang="en-US" dirty="0"/>
              <a:t>	the left behind parent had rights of custody in the other country; and</a:t>
            </a:r>
          </a:p>
          <a:p>
            <a:r>
              <a:rPr lang="en-US" dirty="0"/>
              <a:t>	the child’s removal or retention was in breach of those rights of custody; and</a:t>
            </a:r>
          </a:p>
          <a:p>
            <a:pPr lvl="1">
              <a:defRPr/>
            </a:pPr>
            <a:r>
              <a:rPr lang="en-AU" dirty="0"/>
              <a:t>	the rights of custody were exercised (or would have been exercised if child not removed or retained)</a:t>
            </a:r>
          </a:p>
          <a:p>
            <a:endParaRPr lang="en-US" dirty="0"/>
          </a:p>
          <a:p>
            <a:pPr marL="285750" indent="-285750">
              <a:buFont typeface="Arial" panose="020B0604020202020204" pitchFamily="34" charset="0"/>
              <a:buChar char="•"/>
            </a:pPr>
            <a:r>
              <a:rPr lang="en-AU" dirty="0"/>
              <a:t>If application is made after 1 year then left behind parent must show child is not settled in new environment.</a:t>
            </a:r>
          </a:p>
          <a:p>
            <a:pPr marL="285750" indent="-285750">
              <a:buFont typeface="Arial" panose="020B0604020202020204" pitchFamily="34" charset="0"/>
              <a:buChar char="•"/>
            </a:pPr>
            <a:endParaRPr lang="en-US" dirty="0"/>
          </a:p>
          <a:p>
            <a:r>
              <a:rPr lang="en-US" dirty="0"/>
              <a:t>If any element of the application is not proven then that is a complete </a:t>
            </a:r>
            <a:r>
              <a:rPr lang="en-US" dirty="0" err="1"/>
              <a:t>defence</a:t>
            </a:r>
            <a:r>
              <a:rPr lang="en-US" dirty="0"/>
              <a:t> and no order for return of the child can be made. </a:t>
            </a:r>
            <a:endParaRPr lang="en-AU" dirty="0"/>
          </a:p>
        </p:txBody>
      </p:sp>
    </p:spTree>
    <p:extLst>
      <p:ext uri="{BB962C8B-B14F-4D97-AF65-F5344CB8AC3E}">
        <p14:creationId xmlns:p14="http://schemas.microsoft.com/office/powerpoint/2010/main" val="206753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255E1-2432-4E98-8D60-B1D4EE32744B}"/>
              </a:ext>
            </a:extLst>
          </p:cNvPr>
          <p:cNvSpPr/>
          <p:nvPr/>
        </p:nvSpPr>
        <p:spPr>
          <a:xfrm>
            <a:off x="767408" y="1340766"/>
            <a:ext cx="10945216" cy="5940088"/>
          </a:xfrm>
          <a:prstGeom prst="rect">
            <a:avLst/>
          </a:prstGeom>
        </p:spPr>
        <p:txBody>
          <a:bodyPr wrap="square">
            <a:spAutoFit/>
          </a:bodyPr>
          <a:lstStyle/>
          <a:p>
            <a:pPr>
              <a:defRPr/>
            </a:pPr>
            <a:r>
              <a:rPr lang="en-AU" sz="2400" b="1" dirty="0"/>
              <a:t>The Hague Child Abduction Convention Law</a:t>
            </a:r>
          </a:p>
          <a:p>
            <a:endParaRPr lang="en-AU" altLang="en-US" dirty="0"/>
          </a:p>
          <a:p>
            <a:r>
              <a:rPr lang="en-AU" altLang="en-US" dirty="0"/>
              <a:t>There are </a:t>
            </a:r>
            <a:r>
              <a:rPr lang="en-AU" altLang="en-US" b="1" dirty="0"/>
              <a:t>Exceptions</a:t>
            </a:r>
            <a:r>
              <a:rPr lang="en-AU" altLang="en-US" dirty="0"/>
              <a:t> to return of a child, but even if an exception applies, the court </a:t>
            </a:r>
            <a:r>
              <a:rPr lang="en-AU" altLang="en-US" b="1" i="1" dirty="0"/>
              <a:t>may still </a:t>
            </a:r>
            <a:r>
              <a:rPr lang="en-AU" altLang="en-US" dirty="0"/>
              <a:t>order the return of the child anyway, having regard to the objects of the Convention.  (The Court is likely to impose conditions to a return order to protect the interests of a child or parent needing protection).</a:t>
            </a:r>
          </a:p>
          <a:p>
            <a:endParaRPr lang="en-AU" altLang="en-US" dirty="0"/>
          </a:p>
          <a:p>
            <a:endParaRPr lang="en-AU" altLang="en-US" dirty="0"/>
          </a:p>
          <a:p>
            <a:r>
              <a:rPr lang="en-AU" altLang="en-US" dirty="0"/>
              <a:t>Exceptions to Return</a:t>
            </a:r>
          </a:p>
          <a:p>
            <a:endParaRPr lang="en-AU" altLang="en-US" dirty="0"/>
          </a:p>
          <a:p>
            <a:pPr marL="742950" lvl="1" indent="-285750">
              <a:buFont typeface="Arial" panose="020B0604020202020204" pitchFamily="34" charset="0"/>
              <a:buChar char="•"/>
            </a:pPr>
            <a:r>
              <a:rPr lang="en-AU" altLang="en-US" dirty="0"/>
              <a:t>Non-exercise of rights of custody</a:t>
            </a:r>
          </a:p>
          <a:p>
            <a:pPr marL="742950" lvl="1" indent="-285750">
              <a:buFont typeface="Arial" panose="020B0604020202020204" pitchFamily="34" charset="0"/>
              <a:buChar char="•"/>
            </a:pPr>
            <a:r>
              <a:rPr lang="en-AU" altLang="en-US" dirty="0"/>
              <a:t>Consent or acquiescence to the removal or the retention</a:t>
            </a:r>
          </a:p>
          <a:p>
            <a:pPr marL="742950" lvl="1" indent="-285750">
              <a:buFont typeface="Arial" panose="020B0604020202020204" pitchFamily="34" charset="0"/>
              <a:buChar char="•"/>
            </a:pPr>
            <a:r>
              <a:rPr lang="en-AU" altLang="en-US" b="1" dirty="0"/>
              <a:t>Grave risk</a:t>
            </a:r>
            <a:r>
              <a:rPr lang="en-AU" altLang="en-US" dirty="0"/>
              <a:t> that return would expose the child to physical or psychological harm or otherwise place the child in an </a:t>
            </a:r>
            <a:r>
              <a:rPr lang="en-AU" altLang="en-US" b="1" dirty="0"/>
              <a:t>intolerable situation</a:t>
            </a:r>
            <a:r>
              <a:rPr lang="en-AU" altLang="en-US" dirty="0"/>
              <a:t> </a:t>
            </a:r>
          </a:p>
          <a:p>
            <a:pPr marL="742950" lvl="1" indent="-285750">
              <a:buFont typeface="Arial" panose="020B0604020202020204" pitchFamily="34" charset="0"/>
              <a:buChar char="•"/>
            </a:pPr>
            <a:r>
              <a:rPr lang="en-AU" altLang="en-US" b="1" dirty="0"/>
              <a:t>Child objects </a:t>
            </a:r>
            <a:r>
              <a:rPr lang="en-AU" altLang="en-US" dirty="0"/>
              <a:t>to being returned to the place of habitual residence and has attained an age and degree of maturity at which it is appropriate to take account of the child’s views</a:t>
            </a:r>
          </a:p>
          <a:p>
            <a:pPr marL="742950" lvl="1" indent="-285750">
              <a:buFont typeface="Arial" panose="020B0604020202020204" pitchFamily="34" charset="0"/>
              <a:buChar char="•"/>
            </a:pPr>
            <a:r>
              <a:rPr lang="en-AU" altLang="en-US" dirty="0"/>
              <a:t>Not permitted by the fundamental principles of the state relating to the protection of human rights and fundamental freedoms</a:t>
            </a:r>
          </a:p>
          <a:p>
            <a:pPr marL="285750" indent="-285750">
              <a:buFont typeface="Arial" panose="020B0604020202020204" pitchFamily="34" charset="0"/>
              <a:buChar char="•"/>
            </a:pPr>
            <a:endParaRPr lang="en-AU" altLang="en-US" dirty="0"/>
          </a:p>
          <a:p>
            <a:endParaRPr lang="en-AU" altLang="en-US" dirty="0"/>
          </a:p>
          <a:p>
            <a:endParaRPr lang="en-AU" altLang="en-US" dirty="0"/>
          </a:p>
          <a:p>
            <a:r>
              <a:rPr lang="en-AU" sz="1400" dirty="0"/>
              <a:t>					</a:t>
            </a:r>
            <a:endParaRPr lang="en-AU" altLang="en-US" dirty="0"/>
          </a:p>
        </p:txBody>
      </p:sp>
    </p:spTree>
    <p:extLst>
      <p:ext uri="{BB962C8B-B14F-4D97-AF65-F5344CB8AC3E}">
        <p14:creationId xmlns:p14="http://schemas.microsoft.com/office/powerpoint/2010/main" val="1548057545"/>
      </p:ext>
    </p:extLst>
  </p:cSld>
  <p:clrMapOvr>
    <a:masterClrMapping/>
  </p:clrMapOvr>
</p:sld>
</file>

<file path=ppt/theme/theme1.xml><?xml version="1.0" encoding="utf-8"?>
<a:theme xmlns:a="http://schemas.openxmlformats.org/drawingml/2006/main" name="slide_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4641</TotalTime>
  <Words>2917</Words>
  <Application>Microsoft Office PowerPoint</Application>
  <PresentationFormat>Widescreen</PresentationFormat>
  <Paragraphs>343</Paragraphs>
  <Slides>42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ＭＳ Ｐゴシック</vt:lpstr>
      <vt:lpstr>ＭＳ Ｐゴシック</vt:lpstr>
      <vt:lpstr>Arial</vt:lpstr>
      <vt:lpstr>Calibri</vt:lpstr>
      <vt:lpstr>slide_master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Victoria Legal 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dc:creator>
  <cp:lastModifiedBy>Freia Carlton</cp:lastModifiedBy>
  <cp:revision>405</cp:revision>
  <cp:lastPrinted>2017-10-05T04:54:53Z</cp:lastPrinted>
  <dcterms:created xsi:type="dcterms:W3CDTF">2013-05-07T23:54:39Z</dcterms:created>
  <dcterms:modified xsi:type="dcterms:W3CDTF">2017-10-19T06:36:14Z</dcterms:modified>
</cp:coreProperties>
</file>