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9" r:id="rId7"/>
    <p:sldId id="282" r:id="rId8"/>
    <p:sldId id="291" r:id="rId9"/>
    <p:sldId id="276" r:id="rId10"/>
    <p:sldId id="280" r:id="rId11"/>
    <p:sldId id="281" r:id="rId12"/>
    <p:sldId id="289" r:id="rId13"/>
    <p:sldId id="288" r:id="rId14"/>
    <p:sldId id="286" r:id="rId15"/>
    <p:sldId id="284" r:id="rId16"/>
    <p:sldId id="285" r:id="rId17"/>
    <p:sldId id="287" r:id="rId18"/>
    <p:sldId id="293" r:id="rId19"/>
    <p:sldId id="295" r:id="rId20"/>
    <p:sldId id="294" r:id="rId21"/>
    <p:sldId id="290" r:id="rId22"/>
    <p:sldId id="275" r:id="rId23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24">
          <p15:clr>
            <a:srgbClr val="A4A3A4"/>
          </p15:clr>
        </p15:guide>
        <p15:guide id="2" pos="4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F1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67385" autoAdjust="0"/>
  </p:normalViewPr>
  <p:slideViewPr>
    <p:cSldViewPr snapToGrid="0">
      <p:cViewPr>
        <p:scale>
          <a:sx n="57" d="100"/>
          <a:sy n="57" d="100"/>
        </p:scale>
        <p:origin x="-2096" y="-80"/>
      </p:cViewPr>
      <p:guideLst>
        <p:guide orient="horz" pos="4024"/>
        <p:guide pos="41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432D6-BBEB-0E4F-81C1-E8FAEA906FD6}" type="datetimeFigureOut">
              <a:rPr lang="en-US" smtClean="0"/>
              <a:t>16/10/17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650AD-D700-924E-B9EB-82B6FFE23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7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CC6E-1733-714E-B6BF-4292E993DC10}" type="datetimeFigureOut">
              <a:rPr lang="en-US" smtClean="0"/>
              <a:t>16/10/17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83EF-A948-DB46-81CC-856300FF4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6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80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31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41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7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69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63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03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21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8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 smtClean="0"/>
          </a:p>
          <a:p>
            <a:pPr marL="228600" indent="-228600">
              <a:buFont typeface="+mj-lt"/>
              <a:buAutoNum type="arabicPeriod"/>
            </a:pPr>
            <a:endParaRPr lang="en-AU" dirty="0" smtClean="0"/>
          </a:p>
          <a:p>
            <a:pPr marL="228600" indent="-228600">
              <a:buFont typeface="+mj-lt"/>
              <a:buAutoNum type="arabicPeriod"/>
            </a:pPr>
            <a:endParaRPr lang="en-AU" dirty="0" smtClean="0"/>
          </a:p>
          <a:p>
            <a:pPr marL="228600" indent="-228600">
              <a:buFont typeface="+mj-lt"/>
              <a:buAutoNum type="arabicPeriod"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1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6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23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1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6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3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0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883EF-A948-DB46-81CC-856300FF4B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044000"/>
            <a:ext cx="7772400" cy="20460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pic>
        <p:nvPicPr>
          <p:cNvPr id="8" name="Picture 7" descr="Uniting_Brandmark-RGB-Re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45156"/>
            <a:ext cx="1944216" cy="6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3" cy="2951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200" y="414000"/>
            <a:ext cx="6480000" cy="3561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Aft>
                <a:spcPts val="800"/>
              </a:spcAft>
              <a:buClr>
                <a:schemeClr val="bg2"/>
              </a:buClr>
              <a:buNone/>
              <a:defRPr sz="4400">
                <a:solidFill>
                  <a:srgbClr val="FFFFFF"/>
                </a:solidFill>
                <a:latin typeface="+mj-lt"/>
              </a:defRPr>
            </a:lvl1pPr>
            <a:lvl2pPr marL="182563" indent="-182563">
              <a:lnSpc>
                <a:spcPct val="80000"/>
              </a:lnSpc>
              <a:spcAft>
                <a:spcPts val="600"/>
              </a:spcAft>
              <a:buClrTx/>
              <a:buFont typeface="Lucida Grande"/>
              <a:buChar char="–"/>
              <a:defRPr sz="3000" b="0">
                <a:solidFill>
                  <a:srgbClr val="FFFFFF"/>
                </a:solidFill>
                <a:latin typeface="+mj-lt"/>
              </a:defRPr>
            </a:lvl2pPr>
            <a:lvl3pPr marL="357188" indent="-174625">
              <a:buClrTx/>
              <a:defRPr sz="1600">
                <a:solidFill>
                  <a:srgbClr val="FFFFFF"/>
                </a:solidFill>
              </a:defRPr>
            </a:lvl3pPr>
            <a:lvl4pPr marL="539750" indent="-182563">
              <a:buClrTx/>
              <a:buFont typeface="Lucida Grande"/>
              <a:buChar char="–"/>
              <a:defRPr sz="1500">
                <a:solidFill>
                  <a:srgbClr val="FFFFFF"/>
                </a:solidFill>
              </a:defRPr>
            </a:lvl4pPr>
            <a:lvl5pPr marL="715963" indent="-176213">
              <a:buClrTx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772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3" cy="2951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200" y="414000"/>
            <a:ext cx="6480000" cy="3561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800"/>
              </a:spcAft>
              <a:buClr>
                <a:schemeClr val="bg2"/>
              </a:buClr>
              <a:buNone/>
              <a:defRPr sz="4400">
                <a:solidFill>
                  <a:srgbClr val="FFFFFF"/>
                </a:solidFill>
                <a:latin typeface="+mj-lt"/>
              </a:defRPr>
            </a:lvl1pPr>
            <a:lvl2pPr marL="182563" indent="-182563">
              <a:lnSpc>
                <a:spcPct val="80000"/>
              </a:lnSpc>
              <a:spcAft>
                <a:spcPts val="600"/>
              </a:spcAft>
              <a:buClrTx/>
              <a:buFont typeface="Lucida Grande"/>
              <a:buChar char="–"/>
              <a:defRPr sz="3000" b="0">
                <a:solidFill>
                  <a:srgbClr val="FFFFFF"/>
                </a:solidFill>
                <a:latin typeface="+mj-lt"/>
              </a:defRPr>
            </a:lvl2pPr>
            <a:lvl3pPr marL="357188" indent="-174625">
              <a:buClrTx/>
              <a:defRPr sz="1600">
                <a:solidFill>
                  <a:srgbClr val="FFFFFF"/>
                </a:solidFill>
              </a:defRPr>
            </a:lvl3pPr>
            <a:lvl4pPr marL="539750" indent="-182563">
              <a:buClrTx/>
              <a:buFont typeface="Lucida Grande"/>
              <a:buChar char="–"/>
              <a:defRPr sz="1500">
                <a:solidFill>
                  <a:srgbClr val="FFFFFF"/>
                </a:solidFill>
              </a:defRPr>
            </a:lvl4pPr>
            <a:lvl5pPr marL="715963" indent="-176213">
              <a:buClrTx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772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3" cy="2951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200" y="414000"/>
            <a:ext cx="6480000" cy="3561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Aft>
                <a:spcPts val="800"/>
              </a:spcAft>
              <a:buClr>
                <a:schemeClr val="bg2"/>
              </a:buClr>
              <a:buNone/>
              <a:defRPr sz="4400">
                <a:solidFill>
                  <a:srgbClr val="FFFFFF"/>
                </a:solidFill>
                <a:latin typeface="+mj-lt"/>
              </a:defRPr>
            </a:lvl1pPr>
            <a:lvl2pPr marL="182563" indent="-182563">
              <a:lnSpc>
                <a:spcPct val="80000"/>
              </a:lnSpc>
              <a:spcAft>
                <a:spcPts val="600"/>
              </a:spcAft>
              <a:buClrTx/>
              <a:buFont typeface="Lucida Grande"/>
              <a:buChar char="–"/>
              <a:defRPr sz="3000" b="0">
                <a:solidFill>
                  <a:srgbClr val="FFFFFF"/>
                </a:solidFill>
                <a:latin typeface="+mj-lt"/>
              </a:defRPr>
            </a:lvl2pPr>
            <a:lvl3pPr marL="357188" indent="-174625">
              <a:buClrTx/>
              <a:defRPr sz="1600">
                <a:solidFill>
                  <a:srgbClr val="FFFFFF"/>
                </a:solidFill>
              </a:defRPr>
            </a:lvl3pPr>
            <a:lvl4pPr marL="539750" indent="-182563">
              <a:buClrTx/>
              <a:buFont typeface="Lucida Grande"/>
              <a:buChar char="–"/>
              <a:defRPr sz="1500">
                <a:solidFill>
                  <a:srgbClr val="FFFFFF"/>
                </a:solidFill>
              </a:defRPr>
            </a:lvl4pPr>
            <a:lvl5pPr marL="715963" indent="-176213">
              <a:buClrTx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772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6" cy="2951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200" y="414000"/>
            <a:ext cx="6480000" cy="3561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Aft>
                <a:spcPts val="800"/>
              </a:spcAft>
              <a:buClr>
                <a:schemeClr val="bg2"/>
              </a:buClr>
              <a:buNone/>
              <a:defRPr sz="4400">
                <a:solidFill>
                  <a:srgbClr val="FFFFFF"/>
                </a:solidFill>
                <a:latin typeface="+mj-lt"/>
              </a:defRPr>
            </a:lvl1pPr>
            <a:lvl2pPr marL="182563" indent="-182563">
              <a:lnSpc>
                <a:spcPct val="80000"/>
              </a:lnSpc>
              <a:spcAft>
                <a:spcPts val="600"/>
              </a:spcAft>
              <a:buClrTx/>
              <a:buFont typeface="Lucida Grande"/>
              <a:buChar char="–"/>
              <a:defRPr sz="3000" b="0">
                <a:solidFill>
                  <a:srgbClr val="FFFFFF"/>
                </a:solidFill>
                <a:latin typeface="+mj-lt"/>
              </a:defRPr>
            </a:lvl2pPr>
            <a:lvl3pPr marL="357188" indent="-174625">
              <a:buClrTx/>
              <a:defRPr sz="1600">
                <a:solidFill>
                  <a:srgbClr val="FFFFFF"/>
                </a:solidFill>
              </a:defRPr>
            </a:lvl3pPr>
            <a:lvl4pPr marL="539750" indent="-182563">
              <a:buClrTx/>
              <a:buFont typeface="Lucida Grande"/>
              <a:buChar char="–"/>
              <a:defRPr sz="1500">
                <a:solidFill>
                  <a:srgbClr val="FFFFFF"/>
                </a:solidFill>
              </a:defRPr>
            </a:lvl4pPr>
            <a:lvl5pPr marL="715963" indent="-176213">
              <a:buClrTx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428870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3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044000"/>
            <a:ext cx="7772400" cy="20460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pic>
        <p:nvPicPr>
          <p:cNvPr id="8" name="Picture 7" descr="Uniting_Brandmark-RGB-Re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46400"/>
            <a:ext cx="1944216" cy="6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5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5040000" bIns="270000" anchor="b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044000"/>
            <a:ext cx="7772400" cy="20460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46400"/>
            <a:ext cx="1944216" cy="6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4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00" y="414000"/>
            <a:ext cx="7772400" cy="151216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>
                <a:solidFill>
                  <a:srgbClr val="A20066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2160000"/>
            <a:ext cx="6120000" cy="3561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Clr>
                <a:schemeClr val="bg2"/>
              </a:buClr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2pPr marL="182563" indent="-182563"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 sz="1700">
                <a:solidFill>
                  <a:schemeClr val="bg1"/>
                </a:solidFill>
              </a:defRPr>
            </a:lvl2pPr>
            <a:lvl3pPr marL="357188" indent="-174625"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  <a:lvl4pPr marL="539750" indent="-182563">
              <a:buClr>
                <a:schemeClr val="bg2"/>
              </a:buClr>
              <a:defRPr sz="1500" baseline="0">
                <a:solidFill>
                  <a:schemeClr val="bg1"/>
                </a:solidFill>
              </a:defRPr>
            </a:lvl4pPr>
            <a:lvl5pPr marL="715963" indent="-176213">
              <a:buClr>
                <a:schemeClr val="bg2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subheading</a:t>
            </a:r>
          </a:p>
          <a:p>
            <a:pPr lvl="1"/>
            <a:r>
              <a:rPr lang="en-US" dirty="0" smtClean="0"/>
              <a:t>Insert bullet point here</a:t>
            </a:r>
          </a:p>
          <a:p>
            <a:pPr lvl="2"/>
            <a:r>
              <a:rPr lang="en-US" dirty="0" smtClean="0"/>
              <a:t>Insert bullet point here</a:t>
            </a:r>
          </a:p>
          <a:p>
            <a:pPr lvl="3"/>
            <a:r>
              <a:rPr lang="en-US" dirty="0" smtClean="0"/>
              <a:t>Insert bullet point here</a:t>
            </a:r>
          </a:p>
          <a:p>
            <a:pPr lvl="4"/>
            <a:r>
              <a:rPr lang="en-US" dirty="0" smtClean="0"/>
              <a:t>Insert bullet point here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6" cy="295200"/>
          </a:xfrm>
          <a:prstGeom prst="rect">
            <a:avLst/>
          </a:prstGeom>
        </p:spPr>
      </p:pic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7153944" y="6158338"/>
            <a:ext cx="145050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900" dirty="0" smtClean="0">
                <a:solidFill>
                  <a:srgbClr val="A20066"/>
                </a:solidFill>
                <a:latin typeface="+mj-lt"/>
              </a:rPr>
              <a:t>8 July 2015  •</a:t>
            </a:r>
            <a:endParaRPr lang="en-AU" sz="900" dirty="0">
              <a:solidFill>
                <a:srgbClr val="A20066"/>
              </a:solidFill>
              <a:latin typeface="+mj-lt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60432" y="6158338"/>
            <a:ext cx="309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4F3349-AD71-4EEA-AF2A-9579F1BF7B5C}" type="slidenum">
              <a:rPr lang="en-AU" sz="900" smtClean="0">
                <a:solidFill>
                  <a:srgbClr val="A20066"/>
                </a:solidFill>
                <a:latin typeface="+mj-lt"/>
              </a:rPr>
              <a:pPr algn="r"/>
              <a:t>‹#›</a:t>
            </a:fld>
            <a:endParaRPr lang="en-AU" sz="900" dirty="0">
              <a:solidFill>
                <a:srgbClr val="A2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731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1" y="0"/>
            <a:ext cx="4572000" cy="6858000"/>
          </a:xfrm>
          <a:prstGeom prst="rect">
            <a:avLst/>
          </a:prstGeom>
        </p:spPr>
        <p:txBody>
          <a:bodyPr vert="horz" lIns="288000" bIns="270000"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Insert </a:t>
            </a:r>
            <a:br>
              <a:rPr lang="en-US" dirty="0" smtClean="0"/>
            </a:br>
            <a:r>
              <a:rPr lang="en-US" dirty="0" smtClean="0"/>
              <a:t>image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00" y="414000"/>
            <a:ext cx="3600000" cy="151216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>
                <a:solidFill>
                  <a:srgbClr val="A20066"/>
                </a:solidFill>
              </a:defRPr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3103200"/>
            <a:ext cx="3600000" cy="2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Clr>
                <a:schemeClr val="bg2"/>
              </a:buClr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2pPr marL="182563" indent="-182563"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 sz="1700">
                <a:solidFill>
                  <a:schemeClr val="bg1"/>
                </a:solidFill>
              </a:defRPr>
            </a:lvl2pPr>
            <a:lvl3pPr marL="357188" indent="-174625"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  <a:lvl4pPr marL="539750" indent="-182563">
              <a:buClr>
                <a:schemeClr val="bg2"/>
              </a:buClr>
              <a:defRPr sz="1500">
                <a:solidFill>
                  <a:schemeClr val="bg1"/>
                </a:solidFill>
              </a:defRPr>
            </a:lvl4pPr>
            <a:lvl5pPr marL="715963" indent="-176213">
              <a:buClr>
                <a:schemeClr val="bg2"/>
              </a:buCl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subheading</a:t>
            </a:r>
          </a:p>
          <a:p>
            <a:pPr lvl="1"/>
            <a:r>
              <a:rPr lang="en-US" dirty="0" smtClean="0"/>
              <a:t>Insert bullet point here</a:t>
            </a:r>
          </a:p>
          <a:p>
            <a:pPr lvl="2"/>
            <a:r>
              <a:rPr lang="en-US" dirty="0" smtClean="0"/>
              <a:t>Insert bullet point here</a:t>
            </a:r>
          </a:p>
          <a:p>
            <a:pPr lvl="3"/>
            <a:r>
              <a:rPr lang="en-US" dirty="0" smtClean="0"/>
              <a:t>Insert bullet point here</a:t>
            </a:r>
          </a:p>
          <a:p>
            <a:pPr lvl="4"/>
            <a:r>
              <a:rPr lang="en-US" dirty="0" smtClean="0"/>
              <a:t>Insert bullet point here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6" cy="2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00" y="414000"/>
            <a:ext cx="8136456" cy="8547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baseline="0">
                <a:solidFill>
                  <a:srgbClr val="A20066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4400" y="1476000"/>
            <a:ext cx="8136456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Clr>
                <a:schemeClr val="bg2"/>
              </a:buClr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600"/>
              </a:spcAft>
              <a:buClr>
                <a:schemeClr val="bg2"/>
              </a:buClr>
              <a:buFont typeface="Arial"/>
              <a:buNone/>
              <a:defRPr sz="1700" baseline="0">
                <a:solidFill>
                  <a:schemeClr val="bg1"/>
                </a:solidFill>
              </a:defRPr>
            </a:lvl2pPr>
            <a:lvl3pPr marL="357188" indent="-174625"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  <a:lvl4pPr marL="539750" indent="-182563">
              <a:buClr>
                <a:schemeClr val="bg2"/>
              </a:buClr>
              <a:defRPr sz="1500">
                <a:solidFill>
                  <a:schemeClr val="bg1"/>
                </a:solidFill>
              </a:defRPr>
            </a:lvl4pPr>
            <a:lvl5pPr marL="715963" indent="-176213">
              <a:buClr>
                <a:schemeClr val="bg2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 smtClean="0"/>
              <a:t>Click to add subheading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6" cy="29520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153944" y="6152400"/>
            <a:ext cx="145050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900" dirty="0" smtClean="0">
                <a:solidFill>
                  <a:srgbClr val="A20066"/>
                </a:solidFill>
                <a:latin typeface="+mj-lt"/>
              </a:rPr>
              <a:t>8 July 2015  •</a:t>
            </a:r>
            <a:endParaRPr lang="en-AU" sz="900" dirty="0">
              <a:solidFill>
                <a:srgbClr val="A20066"/>
              </a:solidFill>
              <a:latin typeface="+mj-lt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60432" y="6152400"/>
            <a:ext cx="30916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4F3349-AD71-4EEA-AF2A-9579F1BF7B5C}" type="slidenum">
              <a:rPr lang="en-AU" sz="900" smtClean="0">
                <a:solidFill>
                  <a:srgbClr val="A20066"/>
                </a:solidFill>
                <a:latin typeface="+mj-lt"/>
              </a:rPr>
              <a:pPr algn="r"/>
              <a:t>‹#›</a:t>
            </a:fld>
            <a:endParaRPr lang="en-AU" sz="900" dirty="0">
              <a:solidFill>
                <a:srgbClr val="A2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90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2000" y="0"/>
            <a:ext cx="4572000" cy="6858000"/>
          </a:xfrm>
          <a:custGeom>
            <a:avLst/>
            <a:gdLst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  <a:gd name="connsiteX4" fmla="*/ 0 w 4572000"/>
              <a:gd name="connsiteY4" fmla="*/ 0 h 6858000"/>
              <a:gd name="connsiteX0" fmla="*/ 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232012 w 4572000"/>
              <a:gd name="connsiteY3" fmla="*/ 6844352 h 6858000"/>
              <a:gd name="connsiteX4" fmla="*/ 0 w 457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858000"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232012" y="6844352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200" y="414000"/>
            <a:ext cx="3600000" cy="151216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baseline="0">
                <a:solidFill>
                  <a:srgbClr val="A20066"/>
                </a:solidFill>
              </a:defRPr>
            </a:lvl1pPr>
          </a:lstStyle>
          <a:p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add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3103200"/>
            <a:ext cx="3600000" cy="2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800"/>
              </a:spcAft>
              <a:buClr>
                <a:schemeClr val="bg2"/>
              </a:buClr>
              <a:buNone/>
              <a:defRPr sz="1700">
                <a:solidFill>
                  <a:schemeClr val="bg1"/>
                </a:solidFill>
                <a:latin typeface="+mj-lt"/>
              </a:defRPr>
            </a:lvl1pPr>
            <a:lvl2pPr marL="182563" indent="-182563"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 sz="1700">
                <a:solidFill>
                  <a:schemeClr val="bg1"/>
                </a:solidFill>
              </a:defRPr>
            </a:lvl2pPr>
            <a:lvl3pPr marL="357188" indent="-174625"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  <a:lvl4pPr marL="539750" indent="-182563">
              <a:buClr>
                <a:schemeClr val="bg2"/>
              </a:buClr>
              <a:defRPr sz="1500">
                <a:solidFill>
                  <a:schemeClr val="bg1"/>
                </a:solidFill>
              </a:defRPr>
            </a:lvl4pPr>
            <a:lvl5pPr marL="715963" indent="-176213">
              <a:buClr>
                <a:schemeClr val="bg2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subheading</a:t>
            </a:r>
          </a:p>
          <a:p>
            <a:pPr lvl="1"/>
            <a:r>
              <a:rPr lang="en-US" dirty="0" smtClean="0"/>
              <a:t>Insert bullet point here</a:t>
            </a:r>
          </a:p>
          <a:p>
            <a:pPr lvl="2"/>
            <a:r>
              <a:rPr lang="en-US" dirty="0" smtClean="0"/>
              <a:t>Insert bullet point here</a:t>
            </a:r>
          </a:p>
          <a:p>
            <a:pPr lvl="3"/>
            <a:r>
              <a:rPr lang="en-US" dirty="0" smtClean="0"/>
              <a:t>Insert bullet point here</a:t>
            </a:r>
          </a:p>
          <a:p>
            <a:pPr lvl="4"/>
            <a:r>
              <a:rPr lang="en-US" dirty="0" smtClean="0"/>
              <a:t>Insert bullet point here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6" cy="2952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914900" y="4076700"/>
            <a:ext cx="3886200" cy="161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Legend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547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5040000" bIns="270000" anchor="b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&lt;Insert</a:t>
            </a:r>
            <a:br>
              <a:rPr lang="en-US" dirty="0" smtClean="0"/>
            </a:br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 smtClean="0"/>
              <a:t>image&gt;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6" cy="2951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200" y="414000"/>
            <a:ext cx="6480000" cy="2706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Aft>
                <a:spcPts val="800"/>
              </a:spcAft>
              <a:buClr>
                <a:schemeClr val="bg2"/>
              </a:buClr>
              <a:buNone/>
              <a:defRPr sz="4400" baseline="0">
                <a:solidFill>
                  <a:schemeClr val="bg2"/>
                </a:solidFill>
                <a:latin typeface="+mj-lt"/>
              </a:defRPr>
            </a:lvl1pPr>
            <a:lvl2pPr marL="182563" indent="-182563">
              <a:lnSpc>
                <a:spcPct val="80000"/>
              </a:lnSpc>
              <a:spcAft>
                <a:spcPts val="600"/>
              </a:spcAft>
              <a:buClrTx/>
              <a:buFont typeface="Lucida Grande"/>
              <a:buChar char="–"/>
              <a:defRPr sz="3000" b="0">
                <a:solidFill>
                  <a:schemeClr val="bg2"/>
                </a:solidFill>
                <a:latin typeface="+mj-lt"/>
              </a:defRPr>
            </a:lvl2pPr>
            <a:lvl3pPr marL="357188" indent="-174625">
              <a:buClrTx/>
              <a:defRPr sz="1600">
                <a:solidFill>
                  <a:srgbClr val="FFFFFF"/>
                </a:solidFill>
              </a:defRPr>
            </a:lvl3pPr>
            <a:lvl4pPr marL="539750" indent="-182563">
              <a:buClrTx/>
              <a:buFont typeface="Lucida Grande"/>
              <a:buChar char="–"/>
              <a:defRPr sz="1500">
                <a:solidFill>
                  <a:srgbClr val="FFFFFF"/>
                </a:solidFill>
              </a:defRPr>
            </a:lvl4pPr>
            <a:lvl5pPr marL="715963" indent="-176213">
              <a:buClrTx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0191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6" cy="2951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200" y="414000"/>
            <a:ext cx="6480000" cy="3561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Aft>
                <a:spcPts val="800"/>
              </a:spcAft>
              <a:buClr>
                <a:schemeClr val="bg2"/>
              </a:buClr>
              <a:buNone/>
              <a:defRPr sz="4400">
                <a:solidFill>
                  <a:srgbClr val="FFFFFF"/>
                </a:solidFill>
                <a:latin typeface="+mj-lt"/>
              </a:defRPr>
            </a:lvl1pPr>
            <a:lvl2pPr marL="182563" indent="-182563">
              <a:lnSpc>
                <a:spcPct val="80000"/>
              </a:lnSpc>
              <a:spcAft>
                <a:spcPts val="600"/>
              </a:spcAft>
              <a:buClrTx/>
              <a:buFont typeface="Lucida Grande"/>
              <a:buChar char="–"/>
              <a:defRPr sz="3000" b="0">
                <a:solidFill>
                  <a:srgbClr val="FFFFFF"/>
                </a:solidFill>
                <a:latin typeface="+mj-lt"/>
              </a:defRPr>
            </a:lvl2pPr>
            <a:lvl3pPr marL="357188" indent="-174625">
              <a:buClrTx/>
              <a:defRPr sz="1600">
                <a:solidFill>
                  <a:srgbClr val="FFFFFF"/>
                </a:solidFill>
              </a:defRPr>
            </a:lvl3pPr>
            <a:lvl4pPr marL="539750" indent="-182563">
              <a:buClrTx/>
              <a:buFont typeface="Lucida Grande"/>
              <a:buChar char="–"/>
              <a:defRPr sz="1500">
                <a:solidFill>
                  <a:srgbClr val="FFFFFF"/>
                </a:solidFill>
              </a:defRPr>
            </a:lvl4pPr>
            <a:lvl5pPr marL="715963" indent="-176213">
              <a:buClrTx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45882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6165304"/>
            <a:ext cx="892753" cy="2951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200" y="414000"/>
            <a:ext cx="6480000" cy="35612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Aft>
                <a:spcPts val="800"/>
              </a:spcAft>
              <a:buClr>
                <a:schemeClr val="bg2"/>
              </a:buClr>
              <a:buNone/>
              <a:defRPr sz="4400">
                <a:solidFill>
                  <a:srgbClr val="FFFFFF"/>
                </a:solidFill>
                <a:latin typeface="+mj-lt"/>
              </a:defRPr>
            </a:lvl1pPr>
            <a:lvl2pPr marL="182563" indent="-182563">
              <a:lnSpc>
                <a:spcPct val="80000"/>
              </a:lnSpc>
              <a:spcAft>
                <a:spcPts val="600"/>
              </a:spcAft>
              <a:buClrTx/>
              <a:buFont typeface="Lucida Grande"/>
              <a:buChar char="–"/>
              <a:defRPr sz="3000" b="0">
                <a:solidFill>
                  <a:srgbClr val="FFFFFF"/>
                </a:solidFill>
                <a:latin typeface="+mj-lt"/>
              </a:defRPr>
            </a:lvl2pPr>
            <a:lvl3pPr marL="357188" indent="-174625">
              <a:buClrTx/>
              <a:defRPr sz="1600">
                <a:solidFill>
                  <a:srgbClr val="FFFFFF"/>
                </a:solidFill>
              </a:defRPr>
            </a:lvl3pPr>
            <a:lvl4pPr marL="539750" indent="-182563">
              <a:buClrTx/>
              <a:buFont typeface="Lucida Grande"/>
              <a:buChar char="–"/>
              <a:defRPr sz="1500">
                <a:solidFill>
                  <a:srgbClr val="FFFFFF"/>
                </a:solidFill>
              </a:defRPr>
            </a:lvl4pPr>
            <a:lvl5pPr marL="715963" indent="-176213">
              <a:buClrTx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772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349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4" r:id="rId5"/>
    <p:sldLayoutId id="2147483682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7" r:id="rId14"/>
    <p:sldLayoutId id="2147483683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gm9CIJ74Oxw" TargetMode="External"/><Relationship Id="rId4" Type="http://schemas.openxmlformats.org/officeDocument/2006/relationships/hyperlink" Target="https://www.handinhandparenting.org/?s=Special+Time" TargetMode="External"/><Relationship Id="rId5" Type="http://schemas.openxmlformats.org/officeDocument/2006/relationships/hyperlink" Target="https://www.cela.org.au/2017/08/31/playtime-five-minute-video-change-families-forever/" TargetMode="External"/><Relationship Id="rId6" Type="http://schemas.openxmlformats.org/officeDocument/2006/relationships/hyperlink" Target="http://www.watchwaitwonderdownunder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jpeg"/><Relationship Id="rId1" Type="http://schemas.openxmlformats.org/officeDocument/2006/relationships/video" Target="https://www.youtube.com/embed/ZdqRgxrWFDg" TargetMode="Externa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6000" dirty="0" smtClean="0"/>
              <a:t>The Ripple Effect:</a:t>
            </a:r>
            <a:br>
              <a:rPr lang="en-AU" sz="6000" dirty="0" smtClean="0"/>
            </a:br>
            <a:r>
              <a:rPr lang="en-AU" sz="6000" dirty="0" smtClean="0"/>
              <a:t/>
            </a:r>
            <a:br>
              <a:rPr lang="en-AU" sz="6000" dirty="0" smtClean="0"/>
            </a:br>
            <a:r>
              <a:rPr lang="en-AU" sz="6000" dirty="0" smtClean="0"/>
              <a:t>Rebuilding the Parent Child Relationship.</a:t>
            </a:r>
            <a:br>
              <a:rPr lang="en-AU" sz="6000" dirty="0" smtClean="0"/>
            </a:b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1800" dirty="0"/>
              <a:t/>
            </a:r>
            <a:br>
              <a:rPr lang="en-AU" sz="1800" dirty="0"/>
            </a:br>
            <a:r>
              <a:rPr lang="en-AU" sz="1800" dirty="0" smtClean="0"/>
              <a:t/>
            </a:r>
            <a:br>
              <a:rPr lang="en-AU" sz="1800" dirty="0" smtClean="0"/>
            </a:br>
            <a:r>
              <a:rPr lang="en-AU" sz="3600" dirty="0" smtClean="0"/>
              <a:t>Lucy Allen</a:t>
            </a:r>
            <a:br>
              <a:rPr lang="en-AU" sz="3600" dirty="0" smtClean="0"/>
            </a:br>
            <a:r>
              <a:rPr lang="en-AU" sz="3600" dirty="0" smtClean="0"/>
              <a:t>Uniting, The Anchor, </a:t>
            </a:r>
            <a:br>
              <a:rPr lang="en-AU" sz="3600" dirty="0" smtClean="0"/>
            </a:br>
            <a:r>
              <a:rPr lang="en-AU" sz="3600" dirty="0" err="1" smtClean="0"/>
              <a:t>Unifam</a:t>
            </a:r>
            <a:r>
              <a:rPr lang="en-AU" sz="3600" dirty="0" smtClean="0"/>
              <a:t> Counselling and Mediation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17116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Adolescents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Time together on their terms…..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A0000"/>
                </a:solidFill>
              </a:rPr>
              <a:t>They decide what they want to do with the parent.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A0000"/>
                </a:solidFill>
              </a:rPr>
              <a:t>Parents </a:t>
            </a:r>
            <a:r>
              <a:rPr lang="en-US" sz="1800" dirty="0" err="1">
                <a:solidFill>
                  <a:srgbClr val="0A0000"/>
                </a:solidFill>
              </a:rPr>
              <a:t>prioritise</a:t>
            </a:r>
            <a:r>
              <a:rPr lang="en-US" sz="1800" dirty="0">
                <a:solidFill>
                  <a:srgbClr val="0A0000"/>
                </a:solidFill>
              </a:rPr>
              <a:t> time together and keep appointments.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A0000"/>
                </a:solidFill>
              </a:rPr>
              <a:t>Lower intensity.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A0000"/>
                </a:solidFill>
              </a:rPr>
              <a:t>Parents make themselves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A0000"/>
                </a:solidFill>
              </a:rPr>
              <a:t>Parental complaints are off limits during this one on one time.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67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Don’t….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Don’t give </a:t>
            </a:r>
            <a:r>
              <a:rPr lang="en-AU" sz="1800" dirty="0">
                <a:ea typeface="Calibri" panose="020F0502020204030204" pitchFamily="34" charset="0"/>
                <a:cs typeface="Times New Roman" panose="02020603050405020304" pitchFamily="18" charset="0"/>
              </a:rPr>
              <a:t>into the temptation to direct play or offer </a:t>
            </a:r>
            <a:r>
              <a:rPr lang="en-A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ideas.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A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Don’t give your child advice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A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Don’t multitask</a:t>
            </a:r>
          </a:p>
          <a:p>
            <a:pPr lvl="0">
              <a:lnSpc>
                <a:spcPct val="107000"/>
              </a:lnSpc>
            </a:pPr>
            <a:endParaRPr lang="en-AU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Don’t use Special Time as a reward</a:t>
            </a:r>
            <a:endParaRPr lang="en-A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461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What Parents can expect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Children will absorb their parents caring and will decide how to use it in their own time and way.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Parents may be tested.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Children may explore new territory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Children may show parents issues of importance and bring up a wide variety of issues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Children may show an increasing attachment to their parent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Old difficulties children have may reappear as trust builds –increased safety in the relationship may lead a child to bring up unfinished business to be resolved.</a:t>
            </a:r>
            <a:endParaRPr lang="en-A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can I use this in my practice?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1900" dirty="0" smtClean="0"/>
              <a:t>Family Dispute Resolution</a:t>
            </a:r>
            <a:endParaRPr lang="en-A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As a recommendation in a CIP feedback to parents.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Possible follow up appointment with a Child Consultant / Therapist to support parents to implement Special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Mediators can promote Special Time when there are disputes around time/ contact arrangements.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Provide parents with resources and encourage them to try it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Connect with a professional who can support them to implement Special </a:t>
            </a:r>
            <a:r>
              <a:rPr lang="en-AU" dirty="0" smtClean="0"/>
              <a:t>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Provide a referral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074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Supporting Parents to Implement Special Time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7101" y="1670870"/>
            <a:ext cx="2981377" cy="42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4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</a:t>
            </a:r>
            <a:r>
              <a:rPr lang="en-AU" dirty="0" smtClean="0"/>
              <a:t>Parents </a:t>
            </a:r>
            <a:r>
              <a:rPr lang="en-AU" dirty="0"/>
              <a:t>to Implement Special Time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0505" y="2008188"/>
            <a:ext cx="2584662" cy="3560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013" y="1926168"/>
            <a:ext cx="2312123" cy="36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6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0" y="1242645"/>
            <a:ext cx="2461846" cy="369276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43" y="1746739"/>
            <a:ext cx="8362420" cy="3188675"/>
          </a:xfrm>
        </p:spPr>
      </p:pic>
    </p:spTree>
    <p:extLst>
      <p:ext uri="{BB962C8B-B14F-4D97-AF65-F5344CB8AC3E}">
        <p14:creationId xmlns:p14="http://schemas.microsoft.com/office/powerpoint/2010/main" val="410578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25" y="1068404"/>
            <a:ext cx="7198759" cy="5080350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latin typeface="+mn-lt"/>
              </a:rPr>
              <a:t>Berry </a:t>
            </a:r>
            <a:r>
              <a:rPr lang="en-AU" dirty="0" err="1">
                <a:latin typeface="+mn-lt"/>
              </a:rPr>
              <a:t>Brazelton</a:t>
            </a:r>
            <a:r>
              <a:rPr lang="en-AU" dirty="0">
                <a:latin typeface="+mn-lt"/>
              </a:rPr>
              <a:t>, T., Greenspan, S. (2000) </a:t>
            </a:r>
            <a:r>
              <a:rPr lang="en-AU" i="1" dirty="0">
                <a:latin typeface="+mn-lt"/>
              </a:rPr>
              <a:t>The Irreducible Needs of Children, What Every Child Must Have to Grow, Learn and Flourish</a:t>
            </a:r>
            <a:r>
              <a:rPr lang="en-AU" dirty="0">
                <a:latin typeface="+mn-lt"/>
              </a:rPr>
              <a:t>. Perseus Publishing</a:t>
            </a:r>
            <a:r>
              <a:rPr lang="en-AU" dirty="0" smtClean="0">
                <a:latin typeface="+mn-lt"/>
              </a:rPr>
              <a:t>.</a:t>
            </a:r>
          </a:p>
          <a:p>
            <a:r>
              <a:rPr lang="en-AU" dirty="0" smtClean="0">
                <a:latin typeface="+mn-lt"/>
              </a:rPr>
              <a:t>N. </a:t>
            </a:r>
            <a:r>
              <a:rPr lang="en-AU" dirty="0" err="1" smtClean="0">
                <a:latin typeface="+mn-lt"/>
              </a:rPr>
              <a:t>Lezin</a:t>
            </a:r>
            <a:r>
              <a:rPr lang="en-AU" dirty="0" smtClean="0">
                <a:latin typeface="+mn-lt"/>
              </a:rPr>
              <a:t>, L. </a:t>
            </a:r>
            <a:r>
              <a:rPr lang="en-AU" dirty="0" err="1" smtClean="0">
                <a:latin typeface="+mn-lt"/>
              </a:rPr>
              <a:t>Rolleri</a:t>
            </a:r>
            <a:r>
              <a:rPr lang="en-AU" dirty="0" smtClean="0">
                <a:latin typeface="+mn-lt"/>
              </a:rPr>
              <a:t>, S. Bean, J. Taylor, (2004) </a:t>
            </a:r>
            <a:r>
              <a:rPr lang="en-AU" i="1" dirty="0" smtClean="0">
                <a:latin typeface="+mn-lt"/>
              </a:rPr>
              <a:t>Parent-Child Connectedness Implications for Research, Interventions and Positive Impacts on Adolescent Health.</a:t>
            </a:r>
            <a:r>
              <a:rPr lang="en-AU" dirty="0" smtClean="0">
                <a:latin typeface="+mn-lt"/>
              </a:rPr>
              <a:t> ETR Associates.</a:t>
            </a:r>
          </a:p>
          <a:p>
            <a:r>
              <a:rPr lang="en-AU" dirty="0" smtClean="0">
                <a:latin typeface="+mn-lt"/>
              </a:rPr>
              <a:t>McIntosh, J., (2003). </a:t>
            </a:r>
            <a:r>
              <a:rPr lang="en-AU" i="1" dirty="0" smtClean="0">
                <a:latin typeface="+mn-lt"/>
              </a:rPr>
              <a:t>Enduring Conflict in Parental Separation: Pathways of Impact on Child Development</a:t>
            </a:r>
            <a:r>
              <a:rPr lang="en-AU" dirty="0" smtClean="0">
                <a:latin typeface="+mn-lt"/>
              </a:rPr>
              <a:t>, Journal of Family Studies, Vol 9, No 1, April 2003, pp63-80.</a:t>
            </a:r>
          </a:p>
          <a:p>
            <a:r>
              <a:rPr lang="en-AU" dirty="0" smtClean="0">
                <a:latin typeface="+mn-lt"/>
              </a:rPr>
              <a:t>McIntosh, J., Burke, S., Dour, N., Gridley, H. (2009) </a:t>
            </a:r>
            <a:r>
              <a:rPr lang="en-AU" i="1" dirty="0" smtClean="0">
                <a:latin typeface="+mn-lt"/>
              </a:rPr>
              <a:t>Parenting After Separation</a:t>
            </a:r>
            <a:r>
              <a:rPr lang="en-AU" dirty="0" smtClean="0">
                <a:latin typeface="+mn-lt"/>
              </a:rPr>
              <a:t>, The Australian Psychological Society.</a:t>
            </a:r>
          </a:p>
          <a:p>
            <a:r>
              <a:rPr lang="en-AU" dirty="0" smtClean="0">
                <a:latin typeface="+mn-lt"/>
              </a:rPr>
              <a:t>Maloney</a:t>
            </a:r>
            <a:r>
              <a:rPr lang="en-AU" dirty="0">
                <a:latin typeface="+mn-lt"/>
              </a:rPr>
              <a:t>, L &amp; </a:t>
            </a:r>
            <a:r>
              <a:rPr lang="en-AU" dirty="0" err="1">
                <a:latin typeface="+mn-lt"/>
              </a:rPr>
              <a:t>McInstosh</a:t>
            </a:r>
            <a:r>
              <a:rPr lang="en-AU" dirty="0">
                <a:latin typeface="+mn-lt"/>
              </a:rPr>
              <a:t>, J , (2004). </a:t>
            </a:r>
            <a:r>
              <a:rPr lang="en-AU" i="1" dirty="0">
                <a:latin typeface="+mn-lt"/>
              </a:rPr>
              <a:t>“Child-Responsive Practices in Australian Family Law: Past Problems and Future Directions,” </a:t>
            </a:r>
            <a:r>
              <a:rPr lang="en-AU" dirty="0">
                <a:latin typeface="+mn-lt"/>
              </a:rPr>
              <a:t>Journal of Family Studies, 10(1): pp71-86.</a:t>
            </a:r>
          </a:p>
          <a:p>
            <a:r>
              <a:rPr lang="en-AU" dirty="0" smtClean="0">
                <a:latin typeface="+mn-lt"/>
              </a:rPr>
              <a:t>O’Hanlon, A., Patterson, A., Parham, J.(2007). Partners in Prevention Mental Health and General Practice. </a:t>
            </a:r>
            <a:r>
              <a:rPr lang="en-AU" i="1" dirty="0" smtClean="0">
                <a:latin typeface="+mn-lt"/>
              </a:rPr>
              <a:t>Monograph 2: Managing the Impact of Separation and Divorce on Children</a:t>
            </a:r>
            <a:r>
              <a:rPr lang="en-AU" dirty="0" smtClean="0">
                <a:latin typeface="+mn-lt"/>
              </a:rPr>
              <a:t>, The Australian Psychological Society, </a:t>
            </a:r>
            <a:r>
              <a:rPr lang="en-AU" dirty="0" err="1" smtClean="0">
                <a:latin typeface="+mn-lt"/>
              </a:rPr>
              <a:t>Auseinet</a:t>
            </a:r>
            <a:r>
              <a:rPr lang="en-AU" dirty="0" smtClean="0">
                <a:latin typeface="+mn-lt"/>
              </a:rPr>
              <a:t>.</a:t>
            </a:r>
          </a:p>
          <a:p>
            <a:r>
              <a:rPr lang="en-AU" dirty="0" smtClean="0">
                <a:latin typeface="+mn-lt"/>
              </a:rPr>
              <a:t>Siegel, D., </a:t>
            </a:r>
            <a:r>
              <a:rPr lang="en-AU" dirty="0" err="1" smtClean="0">
                <a:latin typeface="+mn-lt"/>
              </a:rPr>
              <a:t>Haertzell</a:t>
            </a:r>
            <a:r>
              <a:rPr lang="en-AU" dirty="0" smtClean="0">
                <a:latin typeface="+mn-lt"/>
              </a:rPr>
              <a:t>, M., (2003) </a:t>
            </a:r>
            <a:r>
              <a:rPr lang="en-AU" i="1" dirty="0" smtClean="0">
                <a:latin typeface="+mn-lt"/>
              </a:rPr>
              <a:t>Parenting from the Inside Out,</a:t>
            </a:r>
            <a:r>
              <a:rPr lang="en-AU" dirty="0" smtClean="0">
                <a:latin typeface="+mn-lt"/>
              </a:rPr>
              <a:t> Penguin, New York.</a:t>
            </a:r>
            <a:endParaRPr lang="en-AU" i="1" dirty="0" smtClean="0"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AU" i="1" dirty="0" smtClean="0">
                <a:latin typeface="+mn-lt"/>
              </a:rPr>
              <a:t>Dr Dan Siegel  Presenting a Hand Model of the Brain: </a:t>
            </a:r>
            <a:r>
              <a:rPr lang="en-AU" u="sng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hlinkClick r:id="rId3"/>
              </a:rPr>
              <a:t>https://</a:t>
            </a:r>
            <a:r>
              <a:rPr lang="en-AU" u="sng" dirty="0" smtClean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hlinkClick r:id="rId3"/>
              </a:rPr>
              <a:t>m.youtube.com/watch?v=gm9CIJ74Oxw</a:t>
            </a:r>
            <a:endParaRPr lang="en-AU" dirty="0" smtClean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AU" i="1" dirty="0" smtClean="0">
              <a:latin typeface="+mn-lt"/>
            </a:endParaRPr>
          </a:p>
          <a:p>
            <a:r>
              <a:rPr lang="en-AU" i="1" dirty="0" smtClean="0">
                <a:latin typeface="+mn-lt"/>
              </a:rPr>
              <a:t>Hand in Hand Parenting by Connection:</a:t>
            </a:r>
            <a:r>
              <a:rPr lang="en-AU" i="1" dirty="0">
                <a:latin typeface="+mn-lt"/>
              </a:rPr>
              <a:t> </a:t>
            </a:r>
            <a:r>
              <a:rPr lang="en-AU" dirty="0" smtClean="0">
                <a:latin typeface="+mn-lt"/>
                <a:hlinkClick r:id="rId4"/>
              </a:rPr>
              <a:t>https</a:t>
            </a:r>
            <a:r>
              <a:rPr lang="en-AU" dirty="0">
                <a:latin typeface="+mn-lt"/>
                <a:hlinkClick r:id="rId4"/>
              </a:rPr>
              <a:t>://www.handinhandparenting.org/?</a:t>
            </a:r>
            <a:r>
              <a:rPr lang="en-AU" dirty="0" smtClean="0">
                <a:latin typeface="+mn-lt"/>
                <a:hlinkClick r:id="rId4"/>
              </a:rPr>
              <a:t>s=Special+Time</a:t>
            </a:r>
            <a:endParaRPr lang="en-AU" dirty="0">
              <a:latin typeface="+mn-lt"/>
            </a:endParaRPr>
          </a:p>
          <a:p>
            <a:r>
              <a:rPr lang="en-AU" i="1" dirty="0" smtClean="0">
                <a:latin typeface="+mn-lt"/>
              </a:rPr>
              <a:t>“Our Playtime”: </a:t>
            </a:r>
            <a:r>
              <a:rPr lang="en-AU" dirty="0">
                <a:latin typeface="+mn-lt"/>
                <a:hlinkClick r:id="rId5"/>
              </a:rPr>
              <a:t>https://www.cela.org.au/2017/08/31/playtime-five-minute-video-change-families-forever</a:t>
            </a:r>
            <a:r>
              <a:rPr lang="en-AU" dirty="0" smtClean="0">
                <a:latin typeface="+mn-lt"/>
                <a:hlinkClick r:id="rId5"/>
              </a:rPr>
              <a:t>/</a:t>
            </a:r>
            <a:endParaRPr lang="en-AU" dirty="0" smtClean="0">
              <a:latin typeface="+mn-lt"/>
            </a:endParaRPr>
          </a:p>
          <a:p>
            <a:r>
              <a:rPr lang="en-AU" i="1" dirty="0" smtClean="0">
                <a:latin typeface="+mn-lt"/>
              </a:rPr>
              <a:t>Watch, Wait Wonder</a:t>
            </a:r>
            <a:r>
              <a:rPr lang="en-AU" dirty="0" smtClean="0">
                <a:latin typeface="+mn-lt"/>
              </a:rPr>
              <a:t>: </a:t>
            </a:r>
            <a:r>
              <a:rPr lang="en-AU" dirty="0" smtClean="0">
                <a:latin typeface="+mn-lt"/>
                <a:hlinkClick r:id="rId6"/>
              </a:rPr>
              <a:t>http</a:t>
            </a:r>
            <a:r>
              <a:rPr lang="en-AU" dirty="0">
                <a:latin typeface="+mn-lt"/>
                <a:hlinkClick r:id="rId6"/>
              </a:rPr>
              <a:t>://www.watchwaitwonderdownunder.com</a:t>
            </a:r>
            <a:r>
              <a:rPr lang="en-AU" dirty="0" smtClean="0">
                <a:latin typeface="+mn-lt"/>
                <a:hlinkClick r:id="rId6"/>
              </a:rPr>
              <a:t>/</a:t>
            </a:r>
            <a:endParaRPr lang="en-AU" dirty="0">
              <a:latin typeface="+mn-lt"/>
            </a:endParaRPr>
          </a:p>
          <a:p>
            <a:endParaRPr lang="en-A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161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7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Parental Conflict and its impact</a:t>
            </a:r>
            <a:r>
              <a:rPr lang="en-AU" dirty="0"/>
              <a:t/>
            </a:r>
            <a:br>
              <a:rPr lang="en-A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88" lvl="1" indent="0">
              <a:buNone/>
            </a:pPr>
            <a:r>
              <a:rPr lang="en-AU" dirty="0" smtClean="0"/>
              <a:t>There </a:t>
            </a:r>
            <a:r>
              <a:rPr lang="en-AU" dirty="0"/>
              <a:t>are two major predictors of children’s adjustment to family </a:t>
            </a:r>
            <a:r>
              <a:rPr lang="en-AU" dirty="0" smtClean="0"/>
              <a:t>breakdown that </a:t>
            </a:r>
            <a:r>
              <a:rPr lang="en-AU" dirty="0"/>
              <a:t>are consistently identified in literature</a:t>
            </a:r>
            <a:r>
              <a:rPr lang="en-AU" dirty="0" smtClean="0"/>
              <a:t>:</a:t>
            </a:r>
          </a:p>
          <a:p>
            <a:pPr marL="1588" lvl="1" indent="0">
              <a:buNone/>
            </a:pPr>
            <a:endParaRPr lang="en-AU" dirty="0"/>
          </a:p>
          <a:p>
            <a:pPr marL="287338" lvl="1" indent="-285750"/>
            <a:r>
              <a:rPr lang="en-AU" dirty="0" smtClean="0"/>
              <a:t>Exposure </a:t>
            </a:r>
            <a:r>
              <a:rPr lang="en-AU" dirty="0"/>
              <a:t>to inter-parental </a:t>
            </a:r>
            <a:r>
              <a:rPr lang="en-AU" dirty="0" smtClean="0"/>
              <a:t>conflict</a:t>
            </a:r>
          </a:p>
          <a:p>
            <a:pPr marL="1588" lvl="1" indent="0">
              <a:buNone/>
            </a:pPr>
            <a:endParaRPr lang="en-AU" dirty="0" smtClean="0"/>
          </a:p>
          <a:p>
            <a:pPr marL="287338" lvl="1" indent="-285750"/>
            <a:r>
              <a:rPr lang="en-AU" dirty="0" smtClean="0"/>
              <a:t>The </a:t>
            </a:r>
            <a:r>
              <a:rPr lang="en-AU" dirty="0"/>
              <a:t>quality of the parent-child </a:t>
            </a:r>
            <a:r>
              <a:rPr lang="en-AU" dirty="0" smtClean="0"/>
              <a:t>relationship</a:t>
            </a:r>
          </a:p>
          <a:p>
            <a:pPr marL="1588" lvl="1" indent="0">
              <a:buNone/>
            </a:pPr>
            <a:endParaRPr lang="en-AU" dirty="0" smtClean="0"/>
          </a:p>
          <a:p>
            <a:pPr marL="1588" lvl="1" indent="0">
              <a:buNone/>
            </a:pPr>
            <a:r>
              <a:rPr lang="en-AU" dirty="0" err="1" smtClean="0"/>
              <a:t>J.McIntosh</a:t>
            </a:r>
            <a:r>
              <a:rPr lang="en-AU" dirty="0" smtClean="0"/>
              <a:t>, 2003</a:t>
            </a:r>
          </a:p>
          <a:p>
            <a:pPr marL="1588" lvl="1" indent="0">
              <a:buNone/>
            </a:pPr>
            <a:endParaRPr lang="en-AU" b="1" dirty="0" smtClean="0"/>
          </a:p>
          <a:p>
            <a:pPr marL="1588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908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Parent Child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86" y="1626669"/>
            <a:ext cx="6086924" cy="44853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en-A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r>
              <a:rPr lang="en-A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shows that parent child connectedness is a “super protective factor” against adverse outcomes in adolescence. </a:t>
            </a:r>
            <a:endParaRPr lang="en-AU" sz="16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PCC </a:t>
            </a:r>
            <a:r>
              <a:rPr lang="en-A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 the single strongest indicator that an adolescent will reach adulthood without experiencing teen pregnancy, violence, without becoming addicted to drugs or tobacco and without dropping out of high school. </a:t>
            </a:r>
            <a:endParaRPr lang="en-AU" sz="16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AU" sz="16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sz="16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Parent-Child Connectedness: Implications for Research, Interventions and Positive Impacts on Adolescent </a:t>
            </a:r>
            <a:r>
              <a:rPr lang="en-AU" sz="1600" b="1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en-A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2004, The Education Training Research Associates (ETR)</a:t>
            </a:r>
            <a:endParaRPr lang="en-A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ETR define PCC as </a:t>
            </a:r>
            <a:r>
              <a:rPr lang="en-AU" sz="16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 Seeing the interaction between the parents and children not just as individuals but as part of an on-going dynamic relationship.”</a:t>
            </a:r>
            <a:endParaRPr lang="en-A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5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00" y="414000"/>
            <a:ext cx="7143138" cy="1074831"/>
          </a:xfrm>
        </p:spPr>
        <p:txBody>
          <a:bodyPr/>
          <a:lstStyle/>
          <a:p>
            <a:r>
              <a:rPr lang="en-AU" dirty="0" smtClean="0"/>
              <a:t>Connection is Vital</a:t>
            </a:r>
            <a:endParaRPr lang="en-A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2" y="1881492"/>
            <a:ext cx="2827152" cy="358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2" y="1881492"/>
            <a:ext cx="2833181" cy="358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3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Parental </a:t>
            </a:r>
            <a:r>
              <a:rPr lang="en-AU" dirty="0" err="1" smtClean="0"/>
              <a:t>Attunement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1" y="1636195"/>
            <a:ext cx="5328202" cy="36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5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Quality vs Quantity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8857" y="1820619"/>
            <a:ext cx="4747682" cy="35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6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SPECIAL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75" y="1097280"/>
            <a:ext cx="6940297" cy="510422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AU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Special </a:t>
            </a:r>
            <a:r>
              <a:rPr lang="en-AU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time is a framework in which </a:t>
            </a:r>
            <a:r>
              <a:rPr lang="en-AU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AU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 can enjoy </a:t>
            </a:r>
            <a:r>
              <a:rPr lang="en-AU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AU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parents’ focused </a:t>
            </a:r>
            <a:r>
              <a:rPr lang="en-AU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attention - it’s </a:t>
            </a:r>
            <a:r>
              <a:rPr lang="en-AU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AU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practical and </a:t>
            </a:r>
            <a:r>
              <a:rPr lang="en-AU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flexible </a:t>
            </a:r>
            <a:r>
              <a:rPr lang="en-AU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way </a:t>
            </a:r>
            <a:r>
              <a:rPr lang="en-AU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parents to deliver their </a:t>
            </a:r>
            <a:r>
              <a:rPr lang="en-AU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attention.</a:t>
            </a:r>
          </a:p>
          <a:p>
            <a:pPr>
              <a:lnSpc>
                <a:spcPct val="107000"/>
              </a:lnSpc>
            </a:pPr>
            <a:endParaRPr lang="en-AU" sz="1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AU" sz="1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AU" sz="1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AU" sz="1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AU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AU" sz="1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AU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AU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ZdqRgxrWFDg"/>
          <p:cNvPicPr>
            <a:picLocks noRot="1" noChangeAspect="1"/>
          </p:cNvPicPr>
          <p:nvPr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1133856" y="2213666"/>
            <a:ext cx="5358384" cy="30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offer Special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641231"/>
            <a:ext cx="6120000" cy="4267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Defined period of </a:t>
            </a:r>
            <a:r>
              <a:rPr lang="en-AU" b="1" dirty="0" smtClean="0"/>
              <a:t>time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No interruptions</a:t>
            </a:r>
            <a:r>
              <a:rPr lang="en-AU" b="1" dirty="0" smtClean="0"/>
              <a:t>.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Eye contact, affection, and warm comments and tone</a:t>
            </a:r>
            <a:r>
              <a:rPr lang="en-AU" b="1" dirty="0" smtClean="0"/>
              <a:t>.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Child in charge of their relationship.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The parent follows the child’s lead</a:t>
            </a:r>
            <a:r>
              <a:rPr lang="en-AU" b="1" dirty="0" smtClean="0"/>
              <a:t>.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The parent demonstrates affection, interest and approval through their interaction with their child</a:t>
            </a:r>
            <a:r>
              <a:rPr lang="en-AU" b="1" dirty="0" smtClean="0"/>
              <a:t>.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No advice or teaching</a:t>
            </a:r>
            <a:r>
              <a:rPr lang="en-AU" b="1" dirty="0" smtClean="0"/>
              <a:t>.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There’s  a beginning and an end to Special Time.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667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Building Trust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69" y="1732108"/>
            <a:ext cx="6120000" cy="3561259"/>
          </a:xfrm>
        </p:spPr>
        <p:txBody>
          <a:bodyPr/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A20066"/>
              </a:buClr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rgbClr val="0A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When Special Time is given on a regular basis the child may build a deeper trust in their parent.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A20066"/>
              </a:buClr>
            </a:pPr>
            <a:endParaRPr lang="en-AU" sz="1800" b="1" dirty="0" smtClean="0">
              <a:solidFill>
                <a:srgbClr val="0A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A20066"/>
              </a:buClr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rgbClr val="0A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Children may begin to show their parents more of themselves, how they see the world and how they feel.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A20066"/>
              </a:buClr>
            </a:pPr>
            <a:endParaRPr lang="en-AU" sz="1800" b="1" dirty="0">
              <a:solidFill>
                <a:srgbClr val="0A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A20066"/>
              </a:buClr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rgbClr val="0A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Parents pay attention to any feelings that come up for their child during Special Time or after it ends with warmth.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Clr>
                <a:srgbClr val="A20066"/>
              </a:buClr>
              <a:buFont typeface="Arial" panose="020B0604020202020204" pitchFamily="34" charset="0"/>
              <a:buChar char="•"/>
            </a:pPr>
            <a:endParaRPr lang="en-AU" sz="1800" dirty="0">
              <a:solidFill>
                <a:srgbClr val="0A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37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niting">
  <a:themeElements>
    <a:clrScheme name="Uniting sRGB">
      <a:dk1>
        <a:srgbClr val="0A0000"/>
      </a:dk1>
      <a:lt1>
        <a:srgbClr val="FFFFFF"/>
      </a:lt1>
      <a:dk2>
        <a:srgbClr val="A20066"/>
      </a:dk2>
      <a:lt2>
        <a:srgbClr val="6AD1E3"/>
      </a:lt2>
      <a:accent1>
        <a:srgbClr val="FFD100"/>
      </a:accent1>
      <a:accent2>
        <a:srgbClr val="BBBCBC"/>
      </a:accent2>
      <a:accent3>
        <a:srgbClr val="84BD00"/>
      </a:accent3>
      <a:accent4>
        <a:srgbClr val="A1D6CA"/>
      </a:accent4>
      <a:accent5>
        <a:srgbClr val="D14124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ting TT Set">
      <a:majorFont>
        <a:latin typeface="FS Elliot Pro Heavy"/>
        <a:ea typeface=""/>
        <a:cs typeface=""/>
      </a:majorFont>
      <a:minorFont>
        <a:latin typeface="FS Elliot Pro"/>
        <a:ea typeface=""/>
        <a:cs typeface="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f535e0b-d12c-4a1a-aaa7-580b5aab5439">INTRANET-167-60</_dlc_DocId>
    <_dlc_DocIdUrl xmlns="8f535e0b-d12c-4a1a-aaa7-580b5aab5439">
      <Url>http://intranet/brand/Brand-Tools/_layouts/DocIdRedir.aspx?ID=INTRANET-167-60</Url>
      <Description>INTRANET-167-60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C7C328ACCCA45A3F98C9AD5A53F27" ma:contentTypeVersion="8" ma:contentTypeDescription="Create a new document." ma:contentTypeScope="" ma:versionID="8d7b52278f5b430221ab587c4ef807ae">
  <xsd:schema xmlns:xsd="http://www.w3.org/2001/XMLSchema" xmlns:xs="http://www.w3.org/2001/XMLSchema" xmlns:p="http://schemas.microsoft.com/office/2006/metadata/properties" xmlns:ns2="8f535e0b-d12c-4a1a-aaa7-580b5aab5439" targetNamespace="http://schemas.microsoft.com/office/2006/metadata/properties" ma:root="true" ma:fieldsID="f8966c30544a7a898159b00877070b5d" ns2:_="">
    <xsd:import namespace="8f535e0b-d12c-4a1a-aaa7-580b5aab543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35e0b-d12c-4a1a-aaa7-580b5aab543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9B1B8C-57E6-428E-8A38-655E6CB415ED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f535e0b-d12c-4a1a-aaa7-580b5aab543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0576DF-3E92-409F-8ACD-28DD0EC1B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17493-29C5-4C58-ACFF-6A5968032C0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737DC15-8EA6-428E-81E0-33906229E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35e0b-d12c-4a1a-aaa7-580b5aab54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Uniting_PowerPoint_Template</Template>
  <TotalTime>0</TotalTime>
  <Words>921</Words>
  <Application>Microsoft Macintosh PowerPoint</Application>
  <PresentationFormat>On-screen Show (4:3)</PresentationFormat>
  <Paragraphs>113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FS Elliot Pro Heavy</vt:lpstr>
      <vt:lpstr>FS Elliot Pro</vt:lpstr>
      <vt:lpstr>Calibri</vt:lpstr>
      <vt:lpstr>Uniting</vt:lpstr>
      <vt:lpstr>The Ripple Effect:  Rebuilding the Parent Child Relationship.     Lucy Allen Uniting, The Anchor,  Unifam Counselling and Mediation</vt:lpstr>
      <vt:lpstr>Parental Conflict and its impact </vt:lpstr>
      <vt:lpstr>The Parent Child Relationship</vt:lpstr>
      <vt:lpstr>Connection is Vital</vt:lpstr>
      <vt:lpstr>Parental Attunement</vt:lpstr>
      <vt:lpstr>Quality vs Quantity</vt:lpstr>
      <vt:lpstr>SPECIAL TIME</vt:lpstr>
      <vt:lpstr>How to offer Special Time</vt:lpstr>
      <vt:lpstr>Building Trust</vt:lpstr>
      <vt:lpstr>Adolescents</vt:lpstr>
      <vt:lpstr>Don’t….</vt:lpstr>
      <vt:lpstr>What Parents can expect </vt:lpstr>
      <vt:lpstr>How can I use this in my practice?</vt:lpstr>
      <vt:lpstr>Supporting Parents to Implement Special Time</vt:lpstr>
      <vt:lpstr>Supporting Parents to Implement Special Time</vt:lpstr>
      <vt:lpstr>Resources</vt:lpstr>
      <vt:lpstr>References</vt:lpstr>
      <vt:lpstr>Thank you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2017-09-11T00:53:59Z</dcterms:created>
  <dcterms:modified xsi:type="dcterms:W3CDTF">2017-10-16T02:25:18Z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0x0101009B4C7C328ACCCA45A3F98C9AD5A53F27</vt:lpwstr>
  </property>
  <property fmtid="{D5CDD505-2E9C-101B-9397-08002B2CF9AE}" pid="3" name="_dlc_DocIdItemGuid">
    <vt:lpwstr>dea9340d-e1d3-49d9-8447-91b023ef32f1</vt:lpwstr>
  </property>
</Properties>
</file>